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337" r:id="rId5"/>
    <p:sldId id="390" r:id="rId6"/>
    <p:sldId id="339" r:id="rId7"/>
    <p:sldId id="391" r:id="rId8"/>
    <p:sldId id="341" r:id="rId9"/>
    <p:sldId id="389" r:id="rId10"/>
    <p:sldId id="387" r:id="rId11"/>
    <p:sldId id="388" r:id="rId12"/>
    <p:sldId id="265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45" r:id="rId29"/>
    <p:sldId id="386" r:id="rId30"/>
    <p:sldId id="385" r:id="rId31"/>
    <p:sldId id="378" r:id="rId32"/>
    <p:sldId id="384" r:id="rId33"/>
    <p:sldId id="383" r:id="rId34"/>
    <p:sldId id="382" r:id="rId35"/>
    <p:sldId id="381" r:id="rId36"/>
    <p:sldId id="380" r:id="rId37"/>
    <p:sldId id="392" r:id="rId38"/>
    <p:sldId id="377" r:id="rId39"/>
    <p:sldId id="393" r:id="rId40"/>
    <p:sldId id="372" r:id="rId41"/>
    <p:sldId id="375" r:id="rId42"/>
    <p:sldId id="374" r:id="rId43"/>
    <p:sldId id="373" r:id="rId44"/>
    <p:sldId id="394" r:id="rId45"/>
    <p:sldId id="371" r:id="rId46"/>
    <p:sldId id="369" r:id="rId47"/>
    <p:sldId id="370" r:id="rId48"/>
    <p:sldId id="367" r:id="rId49"/>
  </p:sldIdLst>
  <p:sldSz cx="12188825" cy="6858000"/>
  <p:notesSz cx="9947275" cy="6858000"/>
  <p:custDataLst>
    <p:tags r:id="rId52"/>
  </p:custDataLst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5467" autoAdjust="0"/>
  </p:normalViewPr>
  <p:slideViewPr>
    <p:cSldViewPr showGuides="1">
      <p:cViewPr varScale="1">
        <p:scale>
          <a:sx n="106" d="100"/>
          <a:sy n="106" d="100"/>
        </p:scale>
        <p:origin x="654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720"/>
    </p:cViewPr>
  </p:sorterViewPr>
  <p:notesViewPr>
    <p:cSldViewPr showGuides="1">
      <p:cViewPr varScale="1">
        <p:scale>
          <a:sx n="92" d="100"/>
          <a:sy n="92" d="100"/>
        </p:scale>
        <p:origin x="1429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6601CB-04E6-4833-8407-065C8B8AFAC3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14/07/60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128E1B2-97FA-46F9-9C3E-86B996BEA54A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93199CD-3E1B-4AE6-990F-76F925F5EA9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28E1B2-97FA-46F9-9C3E-86B996BEA54A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3199CD-3E1B-4AE6-990F-76F925F5EA9F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940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F42EBA-583F-4974-8767-A7B02BB72C1B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97469A1-3846-4244-989C-088702F9D085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32072CB-0197-419D-A3EF-5814C1BDFDEC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32AA5E0-4BBD-4D16-965C-1BADF8BE9EA9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101583D-4095-4DBE-B58F-E627013C0E2F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0CF07D8-F807-43A8-A060-23114EFE0C05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C7AE2C9-D603-4D38-B6ED-31BA055DDD8A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165B8B-A93D-49B1-BD4E-076A07B01525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065DCD-C45C-4517-9803-1BBC7323A01A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29DEBB7-F66E-433A-BA3E-1C54A8C2BE18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94805AF-C599-4339-8DD1-754F58104F44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13F82-EE5E-44EE-A61D-E31C6657F26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edu.navy.mi.th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AE822A-E6B3-4A0C-92BB-2F3E1A92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548680"/>
            <a:ext cx="10523743" cy="2475966"/>
          </a:xfrm>
          <a:solidFill>
            <a:schemeClr val="tx2">
              <a:lumMod val="20000"/>
              <a:lumOff val="80000"/>
            </a:schemeClr>
          </a:solidFill>
          <a:ln w="28575" cmpd="tri">
            <a:solidFill>
              <a:srgbClr val="0000FF">
                <a:alpha val="97000"/>
              </a:srgbClr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599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ประชุมคณะทำงานย่อยหมวด 6</a:t>
            </a:r>
            <a:br>
              <a:rPr lang="th-TH" sz="599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เพื่อรายงานผลการดำเนินงานตามตัวชี้วัดของกระบวนการ และการปรับปรุง </a:t>
            </a:r>
            <a:r>
              <a:rPr lang="en-US" sz="599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endParaRPr lang="th-TH" sz="5998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080C1BC-E049-4778-9A4A-3DE574B27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56" y="4077072"/>
            <a:ext cx="8687713" cy="1980684"/>
          </a:xfrm>
        </p:spPr>
        <p:txBody>
          <a:bodyPr>
            <a:noAutofit/>
          </a:bodyPr>
          <a:lstStyle/>
          <a:p>
            <a:pPr algn="ctr"/>
            <a:r>
              <a:rPr lang="th-TH" sz="439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13 ก.ค.60</a:t>
            </a:r>
          </a:p>
          <a:p>
            <a:pPr algn="ctr">
              <a:lnSpc>
                <a:spcPct val="100000"/>
              </a:lnSpc>
            </a:pPr>
            <a:r>
              <a:rPr lang="th-TH" sz="439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 ยศ.</a:t>
            </a:r>
            <a:r>
              <a:rPr lang="th-TH" sz="4399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439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ชั้น 2</a:t>
            </a:r>
          </a:p>
        </p:txBody>
      </p:sp>
    </p:spTree>
    <p:extLst>
      <p:ext uri="{BB962C8B-B14F-4D97-AF65-F5344CB8AC3E}">
        <p14:creationId xmlns:p14="http://schemas.microsoft.com/office/powerpoint/2010/main" val="10059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แทนรูปภาพ 10">
            <a:extLst>
              <a:ext uri="{FF2B5EF4-FFF2-40B4-BE49-F238E27FC236}">
                <a16:creationId xmlns:a16="http://schemas.microsoft.com/office/drawing/2014/main" id="{93CD6D05-0275-4738-992C-7102827C2A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2790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หน้าเว็บของ ยศ.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6" name="ตัวแทนวันที่ 5">
            <a:extLst>
              <a:ext uri="{FF2B5EF4-FFF2-40B4-BE49-F238E27FC236}">
                <a16:creationId xmlns:a16="http://schemas.microsoft.com/office/drawing/2014/main" id="{8BED03FA-D337-4DDF-8712-BD9B52CB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BF0C-C103-44B3-843B-A9FA83C7FE78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9" name="ตัวแทนท้ายกระดาษ 8">
            <a:extLst>
              <a:ext uri="{FF2B5EF4-FFF2-40B4-BE49-F238E27FC236}">
                <a16:creationId xmlns:a16="http://schemas.microsoft.com/office/drawing/2014/main" id="{28933290-8F44-47A4-BFB3-24071C55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3F8F8C62-6AD2-4F55-830B-652D02AC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10</a:t>
            </a:fld>
            <a:endParaRPr lang="th-TH" noProof="0" dirty="0"/>
          </a:p>
        </p:txBody>
      </p:sp>
      <p:sp>
        <p:nvSpPr>
          <p:cNvPr id="12" name="ชื่อเรื่อง 2">
            <a:extLst>
              <a:ext uri="{FF2B5EF4-FFF2-40B4-BE49-F238E27FC236}">
                <a16:creationId xmlns:a16="http://schemas.microsoft.com/office/drawing/2014/main" id="{A9E2105E-B4F9-45D4-B078-187CE843B957}"/>
              </a:ext>
            </a:extLst>
          </p:cNvPr>
          <p:cNvSpPr txBox="1">
            <a:spLocks/>
          </p:cNvSpPr>
          <p:nvPr/>
        </p:nvSpPr>
        <p:spPr>
          <a:xfrm>
            <a:off x="261764" y="1556792"/>
            <a:ext cx="4364665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b="1" u="sng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http://www.navedu.navy.mi.th/</a:t>
            </a:r>
            <a:r>
              <a:rPr lang="en-US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indexnavedu.html</a:t>
            </a:r>
            <a:endParaRPr lang="th-TH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50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74307950-D4BD-42C0-8506-D7368B4B05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r="2683"/>
          <a:stretch>
            <a:fillRect/>
          </a:stretch>
        </p:blipFill>
        <p:spPr>
          <a:xfrm>
            <a:off x="5230316" y="616124"/>
            <a:ext cx="6400799" cy="5334000"/>
          </a:xfr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/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1E6CB3F-356B-48C8-AC8E-EC331959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3209-9A5D-4A7F-93BB-9EAE4CAB0ABD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0FB1471F-68B5-424B-B44B-65414F35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4413E394-D545-4802-B8FC-2DC4A0C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11</a:t>
            </a:fld>
            <a:endParaRPr lang="th-TH" noProof="0" dirty="0"/>
          </a:p>
        </p:txBody>
      </p:sp>
      <p:sp>
        <p:nvSpPr>
          <p:cNvPr id="8" name="ชื่อเรื่อง 2">
            <a:extLst>
              <a:ext uri="{FF2B5EF4-FFF2-40B4-BE49-F238E27FC236}">
                <a16:creationId xmlns:a16="http://schemas.microsoft.com/office/drawing/2014/main" id="{49CB11D4-2DBB-4BBF-861D-9515744F59C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http://www.navedu.navy.mi.th/indexnavedu.html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รูปภาพ 6">
            <a:extLst>
              <a:ext uri="{FF2B5EF4-FFF2-40B4-BE49-F238E27FC236}">
                <a16:creationId xmlns:a16="http://schemas.microsoft.com/office/drawing/2014/main" id="{7FAEDB69-89E7-41DC-91B8-F3BD0DA3FC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2861"/>
          <a:stretch>
            <a:fillRect/>
          </a:stretch>
        </p:blipFill>
        <p:spPr/>
      </p:pic>
      <p:sp>
        <p:nvSpPr>
          <p:cNvPr id="9" name="ชื่อเรื่อง 2">
            <a:extLst>
              <a:ext uri="{FF2B5EF4-FFF2-40B4-BE49-F238E27FC236}">
                <a16:creationId xmlns:a16="http://schemas.microsoft.com/office/drawing/2014/main" id="{2E33DAC3-53FD-4017-95FD-961EB7C1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6C6406B-BFA5-4EEA-91B4-8CEE9C29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0968-33DA-4B96-B9A1-633487788AFE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C09CF56A-42CC-4EB9-BF2E-16D82C82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05B86558-4B00-47AA-ADBB-E42BC0D3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12</a:t>
            </a:fld>
            <a:endParaRPr lang="th-TH" noProof="0" dirty="0"/>
          </a:p>
        </p:txBody>
      </p:sp>
      <p:sp>
        <p:nvSpPr>
          <p:cNvPr id="10" name="ชื่อเรื่อง 2">
            <a:extLst>
              <a:ext uri="{FF2B5EF4-FFF2-40B4-BE49-F238E27FC236}">
                <a16:creationId xmlns:a16="http://schemas.microsoft.com/office/drawing/2014/main" id="{371F8DB6-966B-448B-887B-18F5956E94AC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54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9578E035-3F45-41D6-9425-ABA778BC3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2653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38EF5C6-96DB-41AD-85FF-AAECCCE3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4FF7-128F-46F4-B3ED-EDD17BE36737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CE33BBB-ED64-49A6-8F82-1A24374F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E3AD89A8-31AC-4A99-BFC6-A823DEA9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13</a:t>
            </a:fld>
            <a:endParaRPr lang="th-TH" noProof="0" dirty="0"/>
          </a:p>
        </p:txBody>
      </p:sp>
      <p:sp>
        <p:nvSpPr>
          <p:cNvPr id="8" name="ชื่อเรื่อง 2">
            <a:extLst>
              <a:ext uri="{FF2B5EF4-FFF2-40B4-BE49-F238E27FC236}">
                <a16:creationId xmlns:a16="http://schemas.microsoft.com/office/drawing/2014/main" id="{1C35CA57-E982-496C-8CE2-2205CAE1D7B9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98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รูปภาพ 4">
            <a:extLst>
              <a:ext uri="{FF2B5EF4-FFF2-40B4-BE49-F238E27FC236}">
                <a16:creationId xmlns:a16="http://schemas.microsoft.com/office/drawing/2014/main" id="{897BFD14-D83C-4876-B636-EA1564F70B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518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F194A97C-0163-4491-9C8A-3BCB29F0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4FD4-BC71-494D-AF99-15C1118BA896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9C04B6AB-1AD0-4BB0-945A-C6F7EE76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3A2FC827-9385-41AA-A82D-1DCA5C6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14</a:t>
            </a:fld>
            <a:endParaRPr lang="th-TH" noProof="0" dirty="0"/>
          </a:p>
        </p:txBody>
      </p:sp>
      <p:sp>
        <p:nvSpPr>
          <p:cNvPr id="6" name="ชื่อเรื่อง 2">
            <a:extLst>
              <a:ext uri="{FF2B5EF4-FFF2-40B4-BE49-F238E27FC236}">
                <a16:creationId xmlns:a16="http://schemas.microsoft.com/office/drawing/2014/main" id="{122A5571-797E-43F7-9B2B-56F6AC2B7782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4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รูปภาพ 4">
            <a:extLst>
              <a:ext uri="{FF2B5EF4-FFF2-40B4-BE49-F238E27FC236}">
                <a16:creationId xmlns:a16="http://schemas.microsoft.com/office/drawing/2014/main" id="{B74A803F-2597-45B8-8838-887A0E7E1B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286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5ECF7249-E0F6-4BB1-A212-4EEA2648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CCE5-6AAB-47FB-B1C3-48D0882127B5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07C83E62-02EC-4A47-9A50-F871AFA4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7F1B776F-B94D-4527-B880-9AB74150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15</a:t>
            </a:fld>
            <a:endParaRPr lang="th-TH" noProof="0" dirty="0"/>
          </a:p>
        </p:txBody>
      </p:sp>
      <p:sp>
        <p:nvSpPr>
          <p:cNvPr id="6" name="ชื่อเรื่อง 2">
            <a:extLst>
              <a:ext uri="{FF2B5EF4-FFF2-40B4-BE49-F238E27FC236}">
                <a16:creationId xmlns:a16="http://schemas.microsoft.com/office/drawing/2014/main" id="{1692C624-8529-45E0-AA2A-BC7BCCFF8D29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99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2538D086-BEDF-47CB-AEF3-984FD02D23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647DE3B3-70C4-4DC9-8B49-64F9745A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2BBD-436C-4AF4-8DAF-06DD0A3033A9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7F912EE2-DF75-49A1-973B-238C4676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29B171CA-D569-4407-97AC-DC3E0FFA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16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A8F67549-F479-489B-AE94-8F49F9AAC0C9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76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DC8633EC-F805-4CD3-B9D7-1B0D6EA013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7047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F40CF946-9126-4E6D-B7EB-89F614C9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3C6-3532-4FF3-83A0-D210C6972AF3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E06E882-A363-4550-9C04-E36CDAE7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38D83F65-DBA3-46A1-91BD-D20742C7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17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01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ตัวแทนรูปภาพ 7">
            <a:extLst>
              <a:ext uri="{FF2B5EF4-FFF2-40B4-BE49-F238E27FC236}">
                <a16:creationId xmlns:a16="http://schemas.microsoft.com/office/drawing/2014/main" id="{5EC85E62-5D7F-47B4-906A-AEA6858370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286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3092958-F712-4723-A595-760C79A3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D67C-76A3-4FF2-92A4-744B759E4A94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F6011416-D9AE-475F-A713-3B5CC1C0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AD7DF257-663F-435B-882F-E3CCB33B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18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54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FDC90915-20B7-405A-91FB-CED770E4ED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7650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28A-62B3-42C2-8EA4-2B0B4A30CCE0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19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65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BE6896AE-CD52-4B14-AAD4-5CA1698E0868}"/>
              </a:ext>
            </a:extLst>
          </p:cNvPr>
          <p:cNvSpPr txBox="1">
            <a:spLocks/>
          </p:cNvSpPr>
          <p:nvPr/>
        </p:nvSpPr>
        <p:spPr>
          <a:xfrm>
            <a:off x="3174625" y="188640"/>
            <a:ext cx="5728099" cy="8270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5398" b="1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th-TH" sz="5398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7DD112A2-C77E-42B5-9B07-B01432FC3463}"/>
              </a:ext>
            </a:extLst>
          </p:cNvPr>
          <p:cNvSpPr txBox="1">
            <a:spLocks/>
          </p:cNvSpPr>
          <p:nvPr/>
        </p:nvSpPr>
        <p:spPr>
          <a:xfrm>
            <a:off x="212604" y="1196752"/>
            <a:ext cx="11652140" cy="5158485"/>
          </a:xfrm>
          <a:prstGeom prst="rect">
            <a:avLst/>
          </a:prstGeom>
          <a:solidFill>
            <a:schemeClr val="tx2"/>
          </a:solidFill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999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เรื่องที่ประธานแจ้งให้ที่ประชุมทราบ</a:t>
            </a:r>
            <a:endParaRPr lang="en-US" sz="3999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999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ฝ่ายเลขานุการฯ ชี้แจงวิธีการเขียนรายงานสรุปผลการดำเนินงานตามตัวชี้วัดของกระบวนการ  และรายละเอียดแบบฟอร์มการรายงานฯ</a:t>
            </a:r>
            <a:endParaRPr lang="en-US" sz="3999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999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3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กองต่าง ๆ ใน บก.ยศ.</a:t>
            </a:r>
            <a:r>
              <a:rPr lang="th-TH" sz="3999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นขต.ยศ.</a:t>
            </a:r>
            <a:r>
              <a:rPr lang="th-TH" sz="3999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และคณะอนุกรรมการการจัดการความรู้ของ ยศ.</a:t>
            </a:r>
            <a:r>
              <a:rPr lang="th-TH" sz="3999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นำเสนอผลการดำเนินงานตามตัวชี้วัดของกระบวนการที่หน่วยรับผิดชอบ </a:t>
            </a:r>
            <a:endParaRPr lang="en-US" sz="3999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</a:t>
            </a:r>
            <a:r>
              <a:rPr lang="th-TH" sz="3999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บียบวาระที่ 4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ฝ่ายเลขานุการฯ ชี้แจงวิธีการปรับปรุงขั้นตอนการปฏิบัติงาน (</a:t>
            </a:r>
            <a:r>
              <a:rPr lang="en-US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ของแต่ละกระบวนการ </a:t>
            </a:r>
            <a:endParaRPr lang="en-US" sz="3999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999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5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เรื่องอื่น ๆ </a:t>
            </a:r>
            <a:endParaRPr lang="th-TH" sz="399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76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E1B7FA36-9C41-4834-AFCF-EA706EBF28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r="757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7CEC301A-98B8-4FDD-8172-122D91DE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BE90-0061-4A67-A13E-5D0EA8751556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ED512112-9918-4F6B-9714-A3397B58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CAD7BAC9-AB82-4E80-9617-703C3445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20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88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39AEC29F-DEF9-4EBD-9DFB-A0FDA46292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323F4CCC-C0D6-4EB4-BDF9-AFD05682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6BF-FCC2-4419-A4B9-001FD0E6D207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D664A6D4-1DD9-4A77-ADFE-3FB9C100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39F9364C-B1D9-4115-B412-72D23BBF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21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43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8FB8AB0D-630C-4BD0-8640-D2B73A641A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B52C56BB-0623-4D63-972C-ED7CB406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0F35-90D6-4633-B73A-C8859C9CA0B7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C160266F-69FD-4029-9951-16F08962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3717DE21-86B9-4F1C-B132-21129B8F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22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40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>
            <a:extLst>
              <a:ext uri="{FF2B5EF4-FFF2-40B4-BE49-F238E27FC236}">
                <a16:creationId xmlns:a16="http://schemas.microsoft.com/office/drawing/2014/main" id="{241EE297-2052-485B-8BA1-07D2282874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7BBBC0C7-3E28-4E65-BA6C-8A584141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929-FBE2-487F-AB2D-C5AA86102C6C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0A7FDC78-ADCB-407D-A6B3-E18FD615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6FA535E8-C681-4811-98C7-5CD99B42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23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69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ตัวแทนรูปภาพ 7">
            <a:extLst>
              <a:ext uri="{FF2B5EF4-FFF2-40B4-BE49-F238E27FC236}">
                <a16:creationId xmlns:a16="http://schemas.microsoft.com/office/drawing/2014/main" id="{C0212223-C6EA-4BA1-B0FE-50A2EC32C2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2861"/>
          <a:stretch>
            <a:fillRect/>
          </a:stretch>
        </p:blipFill>
        <p:spPr/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61764" y="260648"/>
            <a:ext cx="4318439" cy="7109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หน้าเว็บของ </a:t>
            </a:r>
            <a:r>
              <a:rPr lang="th-TH" dirty="0" err="1"/>
              <a:t>กป</a:t>
            </a:r>
            <a:r>
              <a:rPr lang="th-TH" dirty="0"/>
              <a:t>ภ.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ยศ.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ทร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C3D071A-17E4-4B1B-96C0-DB123934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36B2-8593-46A7-A81F-95929A270F7F}" type="datetime1">
              <a:rPr lang="th-TH" smtClean="0"/>
              <a:t>14/07/60</a:t>
            </a:fld>
            <a:endParaRPr lang="th-TH" dirty="0"/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3F70EEA7-7762-4C4E-8BD6-71C15C6A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น.อ.หญิง ชมภู พัฒนพงษ์ รอง ผอ.กปภ.ยศ.ทร.</a:t>
            </a:r>
            <a:endParaRPr lang="th-TH" noProof="0" dirty="0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C2E0B12F-1158-4633-8F52-6969E3A4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th-TH" noProof="0" smtClean="0"/>
              <a:pPr/>
              <a:t>24</a:t>
            </a:fld>
            <a:endParaRPr lang="th-TH" noProof="0" dirty="0"/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829611B-8EFA-4C34-A0A1-6A033056E7EA}"/>
              </a:ext>
            </a:extLst>
          </p:cNvPr>
          <p:cNvSpPr txBox="1">
            <a:spLocks/>
          </p:cNvSpPr>
          <p:nvPr/>
        </p:nvSpPr>
        <p:spPr>
          <a:xfrm>
            <a:off x="261764" y="1340768"/>
            <a:ext cx="4318439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dirty="0"/>
              <a:t>http://www.navedu.navy.mi.th/qedu/pmqa6/pmqa00.html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59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AE822A-E6B3-4A0C-92BB-2F3E1A92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44" y="1196752"/>
            <a:ext cx="9228682" cy="175197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ชี้แจงวิธีการเขียนรายงานสรุปผลการดำเนินงานตามตัวชี้วัดของกระบวนการ</a:t>
            </a:r>
          </a:p>
        </p:txBody>
      </p:sp>
    </p:spTree>
    <p:extLst>
      <p:ext uri="{BB962C8B-B14F-4D97-AF65-F5344CB8AC3E}">
        <p14:creationId xmlns:p14="http://schemas.microsoft.com/office/powerpoint/2010/main" val="39883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6B9995B-2434-45C8-BB61-4898FFD5B3FA}"/>
              </a:ext>
            </a:extLst>
          </p:cNvPr>
          <p:cNvSpPr txBox="1"/>
          <p:nvPr/>
        </p:nvSpPr>
        <p:spPr>
          <a:xfrm>
            <a:off x="334516" y="257203"/>
            <a:ext cx="8640216" cy="64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59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เตรียมเอกสารสำหรับการรายงานผลการดำเนินงานตามตัวชี้วัด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E04678D-1E7D-4D71-BB02-D07AA66E1C37}"/>
              </a:ext>
            </a:extLst>
          </p:cNvPr>
          <p:cNvSpPr txBox="1"/>
          <p:nvPr/>
        </p:nvSpPr>
        <p:spPr>
          <a:xfrm>
            <a:off x="261764" y="1412776"/>
            <a:ext cx="11660297" cy="39692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727" indent="-742727">
              <a:buAutoNum type="arabicPeriod"/>
            </a:pP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r>
              <a:rPr lang="en-US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ย่อยระดับล่าง</a:t>
            </a:r>
          </a:p>
          <a:p>
            <a:pPr marL="742727" indent="-742727">
              <a:buAutoNum type="arabicPeriod"/>
            </a:pP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r>
              <a:rPr lang="en-US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ระดับบน</a:t>
            </a:r>
          </a:p>
          <a:p>
            <a:pPr marL="742727" indent="-742727">
              <a:buFontTx/>
              <a:buAutoNum type="arabicPeriod"/>
            </a:pP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คู่มือการปฏิบัติงาน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มีตัวชี้วัดของกระบวนการย่อย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(01)</a:t>
            </a:r>
            <a:endParaRPr lang="en-US" sz="3599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727" indent="-742727">
              <a:buAutoNum type="arabicPeriod"/>
            </a:pP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ตารางข้อกำหนดที่สำคัญ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มีตัวชี้วัดของกระบวนการระดับบน</a:t>
            </a:r>
            <a:r>
              <a:rPr lang="th-TH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(02)</a:t>
            </a:r>
          </a:p>
          <a:p>
            <a:pPr marL="742727" indent="-742727">
              <a:buAutoNum type="arabicPeriod"/>
            </a:pP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ข้อมูลผลดำเนินงานของแต่ละกระบวนการย่อย พร้อมหลักฐาน</a:t>
            </a:r>
          </a:p>
          <a:p>
            <a:pPr marL="742727" indent="-742727">
              <a:buAutoNum type="arabicPeriod"/>
            </a:pP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ตัวอย่างการเขียนรายงานผลการดำเนินตามตัวชี้วัดของกระบวนการ 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ภ.ยศ.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(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10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90BA419-FE40-4BEB-B89A-B101E4035443}"/>
              </a:ext>
            </a:extLst>
          </p:cNvPr>
          <p:cNvSpPr txBox="1"/>
          <p:nvPr/>
        </p:nvSpPr>
        <p:spPr>
          <a:xfrm>
            <a:off x="261764" y="768489"/>
            <a:ext cx="11605747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3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กระบวนการระดับบน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ชื่อกระบวนการ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 (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Process)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หรือชื่อกระบวนการสนับสนุน (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Support Process)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ประกอบด้วย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CP1-CP8, SP1-SP11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CP1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กระบวนการผลิตกำลังพลต่ำกว่าชั้นสัญญาบัตร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(จ่าทหารเรือ)</a:t>
            </a:r>
            <a:endParaRPr lang="en-US" sz="3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SP1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กระบวนการด้านการประกันคุณภาพการศึกษา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กระบวนการย่อยระดับล่าง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กระบวนการย่อยที่แตกออกมาจากกระบวนการ</a:t>
            </a: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ดับบน (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Process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Sub-Process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Sub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Sub-Process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CP1.1.2.3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กระบวนการปลูกฝัง/สร้างความเป็นทหารเรือ</a:t>
            </a:r>
          </a:p>
          <a:p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SP1.2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กระบวนการตรวจสอบและประเมินคุณภาพ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กระบวนการย่อยระดับล่างสุด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0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กระบวนการย่อยสุดท้าย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ที่แตกออกมาจากกระบวนการระดับบน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ที่หน่วยนำไปจัดทำเป็น </a:t>
            </a:r>
            <a:r>
              <a:rPr lang="en-US" sz="3000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</a:t>
            </a:r>
            <a:r>
              <a:rPr lang="th-TH" sz="3000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000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 </a:t>
            </a:r>
            <a:r>
              <a:rPr lang="th-TH" sz="3000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(มีทั้งหมด 53 + 33 </a:t>
            </a:r>
            <a:r>
              <a:rPr lang="en-US" sz="3000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86 </a:t>
            </a:r>
            <a:r>
              <a:rPr lang="th-TH" sz="3000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กระบวนย่อย)</a:t>
            </a:r>
            <a:endParaRPr lang="en-US" sz="3000" b="1" i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CP1.1.2.3.2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กระบวนการสร้างความเป็นผู้นำ</a:t>
            </a:r>
          </a:p>
          <a:p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SP1.2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กระบวนการตรวจสอบและประเมินคุณภาพ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0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6237D89-BFB1-4723-BC60-5B7B47CF9CEB}"/>
              </a:ext>
            </a:extLst>
          </p:cNvPr>
          <p:cNvSpPr txBox="1"/>
          <p:nvPr/>
        </p:nvSpPr>
        <p:spPr>
          <a:xfrm>
            <a:off x="4438228" y="44624"/>
            <a:ext cx="2420183" cy="64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9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</p:spTree>
    <p:extLst>
      <p:ext uri="{BB962C8B-B14F-4D97-AF65-F5344CB8AC3E}">
        <p14:creationId xmlns:p14="http://schemas.microsoft.com/office/powerpoint/2010/main" val="10808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40E755A-CEB3-4F90-9CCA-24B9A8B22E78}"/>
              </a:ext>
            </a:extLst>
          </p:cNvPr>
          <p:cNvSpPr txBox="1"/>
          <p:nvPr/>
        </p:nvSpPr>
        <p:spPr>
          <a:xfrm>
            <a:off x="261764" y="908720"/>
            <a:ext cx="11605747" cy="39694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599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ข้อกำหนดที่สำคัญของกระบวนการ ที่เกิดจากการจำแนกตามปัจจัยการวิเคราะห์ </a:t>
            </a:r>
            <a:r>
              <a:rPr lang="en-US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คือ 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ความต้องการของผู้บริการ 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ความต้องการของผู้มีส่วนได้ส่วนเสีย         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ข้อกำหนดกฎหมาย 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ประสิทธิภาพ (เพิ่มปริมาณหรือคุณภาพผลผลิต/ลดขั้นตอน/    ลดเวลา/รวดเร็ว/ถูกต้อง) และ 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599" b="1" i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ความคุ้มค่า/ลดต้นทุน  </a:t>
            </a:r>
          </a:p>
          <a:p>
            <a:pPr lvl="0"/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ตัวชี้วัดกระบวนการย่อย  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</a:t>
            </a:r>
            <a:r>
              <a:rPr lang="th-TH" sz="3599" b="1" i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sz="3599" b="1" i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10.1 </a:t>
            </a:r>
            <a:r>
              <a:rPr lang="th-TH" sz="3599" b="1" i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</a:t>
            </a:r>
            <a:r>
              <a:rPr lang="th-TH" sz="3599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3599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</a:t>
            </a:r>
            <a:endParaRPr lang="th-TH" sz="3599" b="1" i="1" u="sng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ตัวชี้วัดกระบวนการระดับบน 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</a:t>
            </a:r>
            <a:r>
              <a:rPr lang="th-TH" sz="3599" b="1" i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ผนวก ข ของ</a:t>
            </a:r>
            <a:r>
              <a:rPr lang="th-TH" sz="3599" b="1" i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</a:t>
            </a:r>
            <a:r>
              <a:rPr lang="th-TH" sz="3599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ข้อกำหนดที่สำคัญของกระบวนการ</a:t>
            </a:r>
            <a:endParaRPr lang="en-US" sz="3599" b="1" i="1" u="sng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B8EF49B-DF67-4E23-A658-C8DF722F49B2}"/>
              </a:ext>
            </a:extLst>
          </p:cNvPr>
          <p:cNvSpPr txBox="1"/>
          <p:nvPr/>
        </p:nvSpPr>
        <p:spPr>
          <a:xfrm>
            <a:off x="4438228" y="116632"/>
            <a:ext cx="2420183" cy="64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9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</p:spTree>
    <p:extLst>
      <p:ext uri="{BB962C8B-B14F-4D97-AF65-F5344CB8AC3E}">
        <p14:creationId xmlns:p14="http://schemas.microsoft.com/office/powerpoint/2010/main" val="18708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3A8D854-41F2-4D0E-B8B1-D6BB9726AE12}"/>
              </a:ext>
            </a:extLst>
          </p:cNvPr>
          <p:cNvSpPr txBox="1"/>
          <p:nvPr/>
        </p:nvSpPr>
        <p:spPr>
          <a:xfrm>
            <a:off x="189756" y="188640"/>
            <a:ext cx="10453814" cy="6461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599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PMQA6-01 :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ของกระบวนการย่อยระดับล่าง</a:t>
            </a:r>
            <a:endParaRPr lang="th-TH" sz="3599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E1A236B-8C63-4C95-95BB-41C503EF8559}"/>
              </a:ext>
            </a:extLst>
          </p:cNvPr>
          <p:cNvSpPr txBox="1"/>
          <p:nvPr/>
        </p:nvSpPr>
        <p:spPr>
          <a:xfrm>
            <a:off x="224003" y="1052736"/>
            <a:ext cx="11646416" cy="5538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 </a:t>
            </a:r>
            <a:r>
              <a:rPr lang="en-US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CP/SP </a:t>
            </a:r>
            <a:r>
              <a:rPr lang="th-TH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และชื่อกระบวนการย่อยระดับล่างสุด   </a:t>
            </a:r>
            <a:endParaRPr lang="en-US" sz="3399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en-US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ให้ใส่รหัสและชื่อกระบวนการที่อยู่อันดับล่างที่สุด (</a:t>
            </a:r>
            <a:r>
              <a:rPr lang="en-US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Sub-Sub-Sub-Sub-Sub-Process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ที่นำมาจัดทำเป็น </a:t>
            </a:r>
            <a:r>
              <a:rPr lang="en-US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</a:t>
            </a:r>
            <a:endParaRPr lang="th-TH" sz="3399" b="1" i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th-TH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เช่น </a:t>
            </a:r>
            <a:r>
              <a:rPr lang="en-US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CP1.1.2.3.1 </a:t>
            </a:r>
            <a:r>
              <a:rPr lang="th-TH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กระบวนการสร้างความเป็นผู้นำ </a:t>
            </a:r>
            <a:endParaRPr lang="en-US" sz="3399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en-US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SP1.2 </a:t>
            </a:r>
            <a:r>
              <a:rPr lang="th-TH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กระบวนการตรวจสอบและประเมินคุณภาพ</a:t>
            </a:r>
          </a:p>
          <a:p>
            <a:pPr defTabSz="457063">
              <a:defRPr/>
            </a:pPr>
            <a:endParaRPr lang="th-TH" sz="1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th-TH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 </a:t>
            </a:r>
            <a:r>
              <a:rPr lang="en-US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CP/SP </a:t>
            </a:r>
            <a:r>
              <a:rPr lang="th-TH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และชื่อกระบวนการระดับบน   </a:t>
            </a:r>
            <a:endParaRPr lang="en-US" sz="3399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en-US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ให้ใส่รหัสและชื่อกระบวนการหลัก (</a:t>
            </a:r>
            <a:r>
              <a:rPr lang="en-US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Process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หรือชื่อกระบวนการสนับสนุนที่อยู่บนสุด</a:t>
            </a:r>
          </a:p>
          <a:p>
            <a:pPr defTabSz="457063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Support Process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defTabSz="457063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เช่น </a:t>
            </a:r>
            <a:r>
              <a:rPr lang="en-US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CP1 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กระบวนการผลิตกำลังพลต่ำกว่าชั้นสัญญาบัตร </a:t>
            </a:r>
            <a:r>
              <a:rPr lang="th-TH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(จ่าทหารเรื</a:t>
            </a:r>
            <a:r>
              <a:rPr lang="th-TH" sz="33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อ)       </a:t>
            </a:r>
            <a:endParaRPr lang="en-US" sz="3399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en-US" sz="33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SP1 </a:t>
            </a:r>
            <a:r>
              <a:rPr lang="th-TH" sz="33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กระบวนการด้านการประกันคุณภาพการศึกษา </a:t>
            </a:r>
          </a:p>
        </p:txBody>
      </p:sp>
    </p:spTree>
    <p:extLst>
      <p:ext uri="{BB962C8B-B14F-4D97-AF65-F5344CB8AC3E}">
        <p14:creationId xmlns:p14="http://schemas.microsoft.com/office/powerpoint/2010/main" val="31201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AE822A-E6B3-4A0C-92BB-2F3E1A92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72" y="1412776"/>
            <a:ext cx="9925186" cy="185009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5998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</a:t>
            </a:r>
            <a: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เรื่องที่ประธานแจ้งให้ที่ประชุมทราบ</a:t>
            </a:r>
          </a:p>
        </p:txBody>
      </p:sp>
    </p:spTree>
    <p:extLst>
      <p:ext uri="{BB962C8B-B14F-4D97-AF65-F5344CB8AC3E}">
        <p14:creationId xmlns:p14="http://schemas.microsoft.com/office/powerpoint/2010/main" val="8779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C4F56C0-8F10-463D-B79A-FC77D64A0DA9}"/>
              </a:ext>
            </a:extLst>
          </p:cNvPr>
          <p:cNvSpPr txBox="1"/>
          <p:nvPr/>
        </p:nvSpPr>
        <p:spPr>
          <a:xfrm>
            <a:off x="377771" y="332656"/>
            <a:ext cx="10453814" cy="6461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3599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PMQA6-01 :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ของกระบวนการย่อยระดับล่าง</a:t>
            </a:r>
            <a:endParaRPr lang="th-TH" sz="3599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8C2BB2E-2B03-41C0-8757-1AEB25C1FA7D}"/>
              </a:ext>
            </a:extLst>
          </p:cNvPr>
          <p:cNvSpPr txBox="1"/>
          <p:nvPr/>
        </p:nvSpPr>
        <p:spPr>
          <a:xfrm>
            <a:off x="261764" y="1196752"/>
            <a:ext cx="11593288" cy="5538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5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ชื่อหน่วยรับผิดชอบ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ให้ใส่ชื่อแผนก/กอง/หน่วย ที่เป็นเจ้าของกระบวนการที่รับผิดชอบโดยตรง</a:t>
            </a:r>
          </a:p>
          <a:p>
            <a:pPr defTabSz="457063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กองนักเรียน </a:t>
            </a:r>
            <a:r>
              <a:rPr lang="th-TH" sz="3599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.ชุมพลฯ ยศ.</a:t>
            </a:r>
            <a:r>
              <a:rPr lang="th-TH" sz="3599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defTabSz="457063">
              <a:defRPr/>
            </a:pP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แผนกตรวจสอบและประเมินคุณภาพ และแผนกควบคุม </a:t>
            </a:r>
            <a:r>
              <a:rPr lang="th-TH" sz="3599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ภ.ยศ.</a:t>
            </a:r>
            <a:r>
              <a:rPr lang="th-TH" sz="3599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defTabSz="457063">
              <a:defRPr/>
            </a:pPr>
            <a:endParaRPr lang="th-TH" sz="1799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5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สรุปผลดำเนินงานของกระบวนการย่อย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ให้อธิบายผลดำเนินงานโดยย่อที่สำคัญ ตั้งแต่เริ่มต้นจนถึงสิ้นสุดกระบวนการนั้น ๆ</a:t>
            </a:r>
          </a:p>
          <a:p>
            <a:pPr lvl="0">
              <a:defRPr/>
            </a:pPr>
            <a:endParaRPr lang="th-TH" sz="12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5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ตัวชี้วัดและค่าเป้าหมายของกระบวนการย่อย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en-US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ตัวชี้วัดและค่าเป้าหมายทุกตัว </a:t>
            </a:r>
            <a:r>
              <a:rPr lang="th-TH" sz="3599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3599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 </a:t>
            </a:r>
            <a:r>
              <a:rPr lang="th-TH" sz="3599" b="1" i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 </a:t>
            </a:r>
            <a:r>
              <a:rPr lang="th-TH" sz="3599" b="1" i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10.1 ตัวชี้วัด (ภาคผนวก)</a:t>
            </a:r>
          </a:p>
          <a:p>
            <a:pPr lvl="0">
              <a:defRPr/>
            </a:pPr>
            <a:endParaRPr lang="th-TH" sz="3599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20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C6DDF94-AED6-4B13-8DEC-ECAD9EE8E537}"/>
              </a:ext>
            </a:extLst>
          </p:cNvPr>
          <p:cNvSpPr txBox="1"/>
          <p:nvPr/>
        </p:nvSpPr>
        <p:spPr>
          <a:xfrm>
            <a:off x="377095" y="332656"/>
            <a:ext cx="10453814" cy="6461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599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PMQA6-01 :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ของกระบวนการย่อยระดับล่าง</a:t>
            </a:r>
            <a:endParaRPr lang="th-TH" sz="3599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927A9E0-94E4-4836-8D00-3E79CEAF4976}"/>
              </a:ext>
            </a:extLst>
          </p:cNvPr>
          <p:cNvSpPr txBox="1"/>
          <p:nvPr/>
        </p:nvSpPr>
        <p:spPr>
          <a:xfrm>
            <a:off x="261764" y="1268760"/>
            <a:ext cx="11605747" cy="51692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ผลประเมินตามตัวชี้วัดของกระบวนการย่อย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ให้อธิบาย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ผลดำเนินงานตามข้อเท็จจริง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ให้สอดคล้องกับตัวชี้วัดและค่าเป้าหมายของตัวชี้วัดนั้น ๆ แล้ว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ใส่เครื่องหมาย 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</a:t>
            </a:r>
            <a:r>
              <a:rPr lang="th-TH" sz="33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ว่าบรรลุ/ไม่บรรลุ/ยังได้ดำเนินการ</a:t>
            </a:r>
            <a:r>
              <a:rPr lang="en-US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ถ้าหากยังไม่ได้ดำเนินการ ให้ระบุสาเหตุด้วย โดยอธิบายให้ครบทุกตัวชี้วัดที่ระบุไว้ใน</a:t>
            </a:r>
            <a:r>
              <a:rPr lang="en-US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</a:p>
          <a:p>
            <a:pPr lvl="0"/>
            <a:endParaRPr lang="en-US" sz="1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en-US" sz="3599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33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สรุปผลการประเมินตามตัวชี้วัดของกระบวนการย่อย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3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ให้ใส่เครื่องหมาย </a:t>
            </a:r>
            <a:r>
              <a:rPr lang="th-TH" sz="33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33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33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</a:t>
            </a:r>
            <a:r>
              <a:rPr lang="th-TH" sz="33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3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  </a:t>
            </a:r>
          </a:p>
          <a:p>
            <a:pPr lvl="0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บรรลุ</a:t>
            </a:r>
            <a:r>
              <a:rPr lang="th-TH" sz="3399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คิดเป็นร้อยละ 100</a:t>
            </a:r>
          </a:p>
          <a:p>
            <a:pPr lvl="0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บรรลุ</a:t>
            </a:r>
            <a:r>
              <a:rPr lang="th-TH" sz="3399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บาง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...จาก ...ตัวชี้วัด คิดเป็นร้อยละ .....</a:t>
            </a:r>
          </a:p>
          <a:p>
            <a:pPr lvl="0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399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ไม่บรรลุทุก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</a:p>
          <a:p>
            <a:pPr lvl="0">
              <a:defRPr/>
            </a:pP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399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sz="3399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ไม่ได้ดำเนินการ 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...ตัวชี้วัด </a:t>
            </a:r>
            <a:r>
              <a:rPr lang="th-TH" sz="33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 ................ </a:t>
            </a:r>
            <a:r>
              <a:rPr lang="th-TH" sz="33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(ให้ระบุสาเหตุ)</a:t>
            </a:r>
          </a:p>
        </p:txBody>
      </p:sp>
    </p:spTree>
    <p:extLst>
      <p:ext uri="{BB962C8B-B14F-4D97-AF65-F5344CB8AC3E}">
        <p14:creationId xmlns:p14="http://schemas.microsoft.com/office/powerpoint/2010/main" val="27707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F320E73-4F8C-41C8-B376-277C2E9FEE06}"/>
              </a:ext>
            </a:extLst>
          </p:cNvPr>
          <p:cNvSpPr txBox="1"/>
          <p:nvPr/>
        </p:nvSpPr>
        <p:spPr>
          <a:xfrm>
            <a:off x="405780" y="332656"/>
            <a:ext cx="10453814" cy="6461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599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PMQA6-01 :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ของกระบวนการย่อยระดับล่าง</a:t>
            </a:r>
            <a:endParaRPr lang="th-TH" sz="3599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4D455E2-28EA-4FAE-8A2C-FC8695C5798E}"/>
              </a:ext>
            </a:extLst>
          </p:cNvPr>
          <p:cNvSpPr txBox="1"/>
          <p:nvPr/>
        </p:nvSpPr>
        <p:spPr>
          <a:xfrm>
            <a:off x="189756" y="1340768"/>
            <a:ext cx="11605747" cy="5076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35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ปัญหาข้อขัดข้อง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อธิบายปัญหา ข้อขัดข้อง ที่เกิดขึ้นในระหว่างการดำเนินงานโดยย่อเฉพาะที่สำคัญ หรือผลดำเนินงานไม่บรรลุตามตัวชี้วัดด้วยเหตุใด</a:t>
            </a:r>
          </a:p>
          <a:p>
            <a:pPr lvl="0"/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sz="3599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  <a:endParaRPr lang="th-TH" sz="3599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</a:t>
            </a:r>
            <a:r>
              <a:rPr lang="th-TH" sz="3599" b="1" dirty="0">
                <a:solidFill>
                  <a:schemeClr val="bg1"/>
                </a:solidFill>
              </a:rPr>
              <a:t> </a:t>
            </a:r>
            <a:r>
              <a:rPr lang="th-TH" sz="3599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599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599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อธิบายว่าจะดำเนินการวางแผนหรือหามาตรการในการ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ปรับปรุงเพิ่มประสิทธิภาพของกระบวนการย่อยนั้นอย่าง</a:t>
            </a:r>
            <a:r>
              <a:rPr lang="th-TH" sz="35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ไร</a:t>
            </a:r>
            <a:r>
              <a:rPr lang="en-US" sz="3599" b="1" i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r>
              <a:rPr lang="th-TH" sz="3599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เมื่อไร</a:t>
            </a:r>
            <a:r>
              <a:rPr lang="en-US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 </a:t>
            </a:r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และมีวิธีการติดตามผลอย่างไร</a:t>
            </a:r>
            <a:r>
              <a:rPr lang="en-US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โดยอธิบายให้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สอดคล้องกับการปรับปรุง </a:t>
            </a:r>
            <a:r>
              <a:rPr lang="en-US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Version2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35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ลดระยะเวลา, ลดขั้นตอน, นำความต้องการของผู้รับบริการมาปรับปรุง (ข้อกำหนดที่สำคัญ/ตัวชี้วัด)     </a:t>
            </a:r>
            <a:r>
              <a:rPr lang="th-TH" sz="3599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r>
              <a:rPr lang="th-TH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</a:t>
            </a:r>
            <a:endParaRPr lang="en-US" sz="3599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2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C5969B6-A3EC-4597-978C-08AADACAEA45}"/>
              </a:ext>
            </a:extLst>
          </p:cNvPr>
          <p:cNvSpPr txBox="1"/>
          <p:nvPr/>
        </p:nvSpPr>
        <p:spPr>
          <a:xfrm>
            <a:off x="549796" y="188640"/>
            <a:ext cx="10453814" cy="6461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th-TH" sz="3599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แบบฟอร์มรายงาน </a:t>
            </a:r>
            <a:r>
              <a:rPr lang="en-US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PMQA6-01 :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ของกระบวนการย่อยระดับล่าง</a:t>
            </a:r>
            <a:endParaRPr lang="th-TH" sz="3599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259DA2F-4BE6-4065-ADCC-047F9926B9E6}"/>
              </a:ext>
            </a:extLst>
          </p:cNvPr>
          <p:cNvSpPr txBox="1"/>
          <p:nvPr/>
        </p:nvSpPr>
        <p:spPr>
          <a:xfrm>
            <a:off x="189756" y="1020079"/>
            <a:ext cx="11867630" cy="56308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th-TH" sz="3599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599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599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599" b="1" dirty="0">
                <a:solidFill>
                  <a:srgbClr val="C00000"/>
                </a:solidFill>
                <a:latin typeface="Tw Cen MT" panose="020B0602020104020603"/>
                <a:cs typeface="Cordia New" panose="020B0304020202020204" pitchFamily="34" charset="-34"/>
              </a:rPr>
              <a:t> </a:t>
            </a:r>
            <a:r>
              <a:rPr lang="th-TH" sz="3599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การถ่ายทอด </a:t>
            </a:r>
            <a:r>
              <a:rPr lang="en-US" sz="3599" b="1" i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</a:t>
            </a:r>
            <a:r>
              <a:rPr lang="th-TH" sz="3599" b="1" i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ของกระบวนการย่อยให้กำลังพลนำไปสู่การปฏิบัติ</a:t>
            </a:r>
            <a:r>
              <a:rPr lang="th-TH" sz="3599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599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อธิบายว่ากำลังพลในแผนก/กอง/หน่วยที่รับผิดชอบกระบวนการย่อยนั้น ๆ รับทราบและมีความเข้าใจในขั้นตอนการทำงานทุกขั้นตอน ทราบว่าข้อกำหนดที่สำคัญ ตัวชี้วัดที่ใช้ควบคุมการทำงาน คืออะไร รวมทั้งผลการดำเนินงานบรรลุตามตัวชี้วัดหรือไม่ </a:t>
            </a:r>
            <a:endParaRPr lang="th-TH" sz="3599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599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599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5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มีกำลังพลของ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แผนกตรวจสอบฯ และแผนกควบคุม </a:t>
            </a:r>
            <a:r>
              <a:rPr lang="th-TH" sz="35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ภ.ฯ </a:t>
            </a:r>
            <a:r>
              <a:rPr lang="th-TH" sz="35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4 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35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ที่รับผิดชอบ</a:t>
            </a:r>
            <a:r>
              <a:rPr lang="en-US" sz="35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SP1.2 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กระบวนการตรวจสอบและประเมินคุณภ</a:t>
            </a:r>
            <a:r>
              <a:rPr lang="th-TH" sz="35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าพ  ซึ่งในจำนวนนี้ รับทราบและมีความเข้าใจขั้นตอนการทำงาน ตัวชี้วัด และผลดำเนินงานใน </a:t>
            </a:r>
            <a:r>
              <a:rPr lang="en-US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จำนวน </a:t>
            </a:r>
            <a:r>
              <a:rPr lang="en-US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 คิดเป็นร้อยละ </a:t>
            </a:r>
            <a:r>
              <a:rPr lang="en-US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50.00</a:t>
            </a:r>
            <a:endParaRPr lang="th-TH" sz="3599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063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ลงนามผู้รายงานผลดำเนินงาน       </a:t>
            </a:r>
          </a:p>
          <a:p>
            <a:pPr defTabSz="457063">
              <a:defRPr/>
            </a:pP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ให้เป็นเจ้าของงาน ระบุชื่อ-ตำแหน่ง-วันที่-เบอร์โทร.</a:t>
            </a:r>
            <a:endParaRPr lang="en-US" sz="3599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4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ECA97C8-127E-44D0-9A60-4763DEDF715B}"/>
              </a:ext>
            </a:extLst>
          </p:cNvPr>
          <p:cNvSpPr txBox="1">
            <a:spLocks/>
          </p:cNvSpPr>
          <p:nvPr/>
        </p:nvSpPr>
        <p:spPr>
          <a:xfrm>
            <a:off x="333772" y="620688"/>
            <a:ext cx="10685243" cy="51476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5998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3</a:t>
            </a:r>
            <a:r>
              <a:rPr lang="th-TH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กองต่าง ๆ ใน บก.ยศ.ทร. นขต.ยศ.ทร. และคณะอนุกรรมการการจัดการความรู้ของ ยศ.ทร. นำเสนอผลการดำเนินงานตามตัวชี้วัดของกระบวนการที่หน่วยรับผิดชอบ </a:t>
            </a:r>
            <a:br>
              <a:rPr lang="en-US" sz="5998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599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4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16DFAA68-7CE8-4AF1-9023-67BE35DD9EE3}"/>
              </a:ext>
            </a:extLst>
          </p:cNvPr>
          <p:cNvSpPr txBox="1">
            <a:spLocks/>
          </p:cNvSpPr>
          <p:nvPr/>
        </p:nvSpPr>
        <p:spPr>
          <a:xfrm>
            <a:off x="837828" y="1412776"/>
            <a:ext cx="10244321" cy="27457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thickThin">
            <a:solidFill>
              <a:srgbClr val="7030A0"/>
            </a:solidFill>
          </a:ln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126">
              <a:defRPr/>
            </a:pPr>
            <a:r>
              <a:rPr lang="th-TH" sz="5998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หน่วยนำเสนอ</a:t>
            </a:r>
          </a:p>
          <a:p>
            <a:pPr defTabSz="914126">
              <a:defRPr/>
            </a:pPr>
            <a:r>
              <a:rPr lang="th-TH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</a:t>
            </a:r>
          </a:p>
          <a:p>
            <a:pPr defTabSz="914126">
              <a:defRPr/>
            </a:pPr>
            <a:r>
              <a:rPr lang="th-TH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ตามตัวชี้วัดของกระบวนการ</a:t>
            </a:r>
            <a:r>
              <a:rPr lang="th-TH" sz="5998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lang="en-US" sz="5998" b="1" dirty="0">
              <a:solidFill>
                <a:srgbClr val="35507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80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2FBB5CD-8DB5-4700-BDAE-8CC9C7F1EBB5}"/>
              </a:ext>
            </a:extLst>
          </p:cNvPr>
          <p:cNvSpPr txBox="1">
            <a:spLocks/>
          </p:cNvSpPr>
          <p:nvPr/>
        </p:nvSpPr>
        <p:spPr>
          <a:xfrm>
            <a:off x="837828" y="1484784"/>
            <a:ext cx="10164608" cy="2639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5998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</a:t>
            </a:r>
            <a:r>
              <a:rPr lang="th-TH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ชี้แจงวิธีการปรับปรุงขั้นตอนการปฏิบัติงาน (</a:t>
            </a:r>
            <a:r>
              <a:rPr lang="en-US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5998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ของแต่ละกระบวนการ</a:t>
            </a:r>
            <a:endParaRPr lang="th-TH" sz="599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1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A72C461F-3896-4A83-921C-2C6F9C27DC49}"/>
              </a:ext>
            </a:extLst>
          </p:cNvPr>
          <p:cNvSpPr txBox="1">
            <a:spLocks/>
          </p:cNvSpPr>
          <p:nvPr/>
        </p:nvSpPr>
        <p:spPr>
          <a:xfrm>
            <a:off x="837828" y="908720"/>
            <a:ext cx="10164608" cy="20633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br>
              <a:rPr lang="th-TH" sz="599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วิธีการปรับปรุงขั้นตอนการปฏิบัติงาน </a:t>
            </a:r>
            <a:br>
              <a:rPr lang="th-TH" sz="599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99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599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599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85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DE02A5E-C76E-4A30-9B5B-9C2D270985C2}"/>
              </a:ext>
            </a:extLst>
          </p:cNvPr>
          <p:cNvSpPr txBox="1"/>
          <p:nvPr/>
        </p:nvSpPr>
        <p:spPr>
          <a:xfrm>
            <a:off x="621804" y="404664"/>
            <a:ext cx="2420183" cy="707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99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เตรียมเอกสาร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93FB91C-1898-4760-B398-7B4E9EF2A06E}"/>
              </a:ext>
            </a:extLst>
          </p:cNvPr>
          <p:cNvSpPr txBox="1"/>
          <p:nvPr/>
        </p:nvSpPr>
        <p:spPr>
          <a:xfrm>
            <a:off x="261764" y="1700808"/>
            <a:ext cx="11737304" cy="440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ขั้นตอนการปฏิบัติงาน (</a:t>
            </a:r>
            <a:r>
              <a:rPr lang="en-US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Version 1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(จก.ยศ.</a:t>
            </a:r>
            <a:r>
              <a:rPr lang="th-TH" sz="39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.อนุมัติ 20 ต.ค.59)</a:t>
            </a:r>
          </a:p>
          <a:p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 รอง เสธ.ยศ.</a:t>
            </a:r>
            <a:r>
              <a:rPr lang="th-TH" sz="39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ลงนามท้ายตาราง 19 ก.ย.59</a:t>
            </a:r>
            <a:endParaRPr lang="en-US" sz="3999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คู่มือการปฏิบัติงาน (</a:t>
            </a:r>
            <a:r>
              <a:rPr lang="en-US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999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มีตัวชี้วัดของกระบวนการย่อย</a:t>
            </a:r>
          </a:p>
          <a:p>
            <a:r>
              <a:rPr lang="th-TH" sz="39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(จก.ยศ.</a:t>
            </a:r>
            <a:r>
              <a:rPr lang="th-TH" sz="39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อนุมัติ 28 มี.ค.60)</a:t>
            </a:r>
            <a:endParaRPr lang="en-US" sz="3999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ตารางข้อกำหนดที่สำคัญของกระบวนการ </a:t>
            </a:r>
            <a:r>
              <a:rPr lang="en-US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9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999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ตัวชี้วัดของกระบวนการระดับบน</a:t>
            </a:r>
          </a:p>
          <a:p>
            <a:r>
              <a:rPr lang="th-TH" sz="39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(จก.ยศ.</a:t>
            </a:r>
            <a:r>
              <a:rPr lang="th-TH" sz="39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อนุมัติ 17 พ.ค.60)</a:t>
            </a:r>
            <a:endParaRPr lang="th-TH" sz="3999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727" indent="-742727">
              <a:buAutoNum type="arabicPeriod"/>
            </a:pPr>
            <a:endParaRPr lang="th-TH" sz="399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8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D565597-8DC6-4CDE-85D9-FA27EE5C75A2}"/>
              </a:ext>
            </a:extLst>
          </p:cNvPr>
          <p:cNvSpPr txBox="1"/>
          <p:nvPr/>
        </p:nvSpPr>
        <p:spPr>
          <a:xfrm>
            <a:off x="285332" y="1459590"/>
            <a:ext cx="11719510" cy="50771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727" indent="-742727">
              <a:buFontTx/>
              <a:buAutoNum type="arabicPeriod"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นำข้อกำหนด</a:t>
            </a:r>
            <a:r>
              <a:rPr lang="th-TH" sz="3599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ตัวชี้วัดของกระบวนการระดับบน</a:t>
            </a:r>
            <a:r>
              <a:rPr lang="th-TH" sz="35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จากตารางข้อกำหนดที่สำคัญของกระบวนการ </a:t>
            </a:r>
            <a:r>
              <a:rPr lang="th-TH" sz="3599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และตัวชี้วัดของกระบวนการย่อยใน</a:t>
            </a:r>
            <a:r>
              <a:rPr lang="en-US" sz="3599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Work Manual</a:t>
            </a:r>
            <a:r>
              <a:rPr lang="th-TH" sz="3599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มาใส่ใน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ของกระบวนการย่อยระดับล่างสุด ใน</a:t>
            </a:r>
            <a:r>
              <a:rPr lang="th-TH" sz="3599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</a:t>
            </a:r>
            <a:r>
              <a:rPr lang="th-TH" sz="3599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ช่องข้อกำหนดในขั้นตอนที่ใช้เป็นจุดควบคุมการทำงา</a:t>
            </a:r>
            <a:r>
              <a:rPr lang="th-TH" sz="3599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742727" indent="-742727">
              <a:buAutoNum type="arabicPeriod" startAt="2"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ทบทวนความเหมาะสมของ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Work Flow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ว่า</a:t>
            </a:r>
            <a:r>
              <a:rPr lang="th-TH" sz="3599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การปฏิบัติงานในแต่ละขั้นตอน</a:t>
            </a:r>
            <a:r>
              <a:rPr lang="th-TH" sz="3599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เหมาะสมหรือยัง (ถ้ายังไม่เหมาะสม ควร</a:t>
            </a:r>
            <a:r>
              <a:rPr lang="th-TH" sz="3599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ยุบรวม/ปรับลดจำนวนขั้นตอน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เพื่อเพิ่มประสิทธิภาพการทำงาน)</a:t>
            </a:r>
          </a:p>
          <a:p>
            <a:pPr marL="742727" indent="-742727">
              <a:buFontTx/>
              <a:buAutoNum type="arabicPeriod" startAt="2"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ทบทวนความเหมาะสมของ</a:t>
            </a:r>
            <a:r>
              <a:rPr lang="th-TH" sz="3599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จำนวนเวลาการปฏิบัติงาน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ในแต่ละขั้นตอน เหมาะสมหรือยัง (ถ้ายัง ให้</a:t>
            </a:r>
            <a:r>
              <a:rPr lang="th-TH" sz="3599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ปรับลดจำนวนเวลาลง</a:t>
            </a:r>
            <a:r>
              <a:rPr lang="th-TH" sz="35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เพื่อเพิ่มประสิทธิภาพการทำงาน)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774285C0-0FA3-47A8-9B18-B983D5083BB7}"/>
              </a:ext>
            </a:extLst>
          </p:cNvPr>
          <p:cNvSpPr txBox="1">
            <a:spLocks/>
          </p:cNvSpPr>
          <p:nvPr/>
        </p:nvSpPr>
        <p:spPr>
          <a:xfrm>
            <a:off x="909836" y="223443"/>
            <a:ext cx="10297143" cy="82674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br>
              <a:rPr lang="th-T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วิธีการปรับปรุงขั้นตอนการปฏิบัติงาน (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94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A3E2E79B-11A0-408E-BB95-E931F1F3E77D}"/>
              </a:ext>
            </a:extLst>
          </p:cNvPr>
          <p:cNvSpPr txBox="1">
            <a:spLocks/>
          </p:cNvSpPr>
          <p:nvPr/>
        </p:nvSpPr>
        <p:spPr>
          <a:xfrm>
            <a:off x="261764" y="548680"/>
            <a:ext cx="11691890" cy="5880786"/>
          </a:xfrm>
          <a:prstGeom prst="rect">
            <a:avLst/>
          </a:prstGeom>
          <a:solidFill>
            <a:schemeClr val="tx2"/>
          </a:solidFill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999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วัตถุประสงค์ของประชุม</a:t>
            </a:r>
            <a:endParaRPr lang="th-TH" sz="3999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เพื่อให้แต่ละหน่วยของ ยศ.</a:t>
            </a:r>
            <a:r>
              <a:rPr lang="th-TH" sz="39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สรุปผลการดำเนินงานตามตัวชี้วัดของแต่ละกระบวนการ ส่งให้หมวด 6ฯ ใช้รายงานสรุปผลเสนอคณะทำงาน </a:t>
            </a:r>
            <a:r>
              <a:rPr lang="en-US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9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และคณะทำงาน </a:t>
            </a:r>
            <a:r>
              <a:rPr lang="th-TH" sz="39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คย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th-TH" sz="39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ทราบ</a:t>
            </a:r>
            <a:r>
              <a:rPr lang="en-US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(ใช้ประกอบการประเมิน) ซึ่ง </a:t>
            </a:r>
            <a:r>
              <a:rPr lang="th-TH" sz="39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คย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th-TH" sz="39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กำหนดให้มีการรายงานผลการดำเนินงานในทุกไตรมาส</a:t>
            </a:r>
          </a:p>
          <a:p>
            <a:pPr algn="l"/>
            <a:endParaRPr lang="th-TH" sz="3999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เนื่องจากคณะทำงาน </a:t>
            </a:r>
            <a:r>
              <a:rPr lang="en-US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999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กำหนดให้มีการปรับปรุงขั้นตอนการปฏิบัติงาน (</a:t>
            </a:r>
            <a:r>
              <a:rPr lang="en-US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flow) 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เป็นประจำทุกปี และปรับปรุงคู่มือการปฏิบัติงาน (</a:t>
            </a:r>
            <a:r>
              <a:rPr lang="en-US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Manual) </a:t>
            </a:r>
            <a:r>
              <a:rPr lang="th-TH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ในทุก 2 ปี ซึ่งหมวด 6ฯ จะต้องเตรียมการในการทบทวนและปรับปรุง </a:t>
            </a:r>
            <a:r>
              <a:rPr lang="en-US" sz="3999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</a:p>
        </p:txBody>
      </p:sp>
    </p:spTree>
    <p:extLst>
      <p:ext uri="{BB962C8B-B14F-4D97-AF65-F5344CB8AC3E}">
        <p14:creationId xmlns:p14="http://schemas.microsoft.com/office/powerpoint/2010/main" val="14622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AE225CF-040B-44F4-A22C-2FF6147D6796}"/>
              </a:ext>
            </a:extLst>
          </p:cNvPr>
          <p:cNvSpPr txBox="1">
            <a:spLocks/>
          </p:cNvSpPr>
          <p:nvPr/>
        </p:nvSpPr>
        <p:spPr>
          <a:xfrm>
            <a:off x="173575" y="1447353"/>
            <a:ext cx="11513810" cy="2997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thickThin">
            <a:solidFill>
              <a:srgbClr val="7030A0"/>
            </a:solidFill>
          </a:ln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126">
              <a:defRPr/>
            </a:pPr>
            <a:r>
              <a:rPr lang="th-TH" sz="5998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  <a:p>
            <a:pPr defTabSz="914126">
              <a:defRPr/>
            </a:pPr>
            <a:r>
              <a:rPr lang="th-TH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การปรับปรุงขั้นตอนการปฏิบัติงาน (</a:t>
            </a:r>
            <a:r>
              <a:rPr lang="en-US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flow) </a:t>
            </a:r>
            <a:endParaRPr lang="th-TH" sz="5998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126">
              <a:defRPr/>
            </a:pPr>
            <a:r>
              <a:rPr lang="th-TH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Version 2</a:t>
            </a:r>
            <a:r>
              <a:rPr lang="th-TH" sz="5998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5998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5998" b="1" dirty="0">
              <a:solidFill>
                <a:srgbClr val="35507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6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2FBB5CD-8DB5-4700-BDAE-8CC9C7F1EBB5}"/>
              </a:ext>
            </a:extLst>
          </p:cNvPr>
          <p:cNvSpPr txBox="1">
            <a:spLocks/>
          </p:cNvSpPr>
          <p:nvPr/>
        </p:nvSpPr>
        <p:spPr>
          <a:xfrm>
            <a:off x="837828" y="1988840"/>
            <a:ext cx="10164608" cy="21354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100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998" b="1" i="0" u="sng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ระเบียบวาระที่ 5</a:t>
            </a:r>
            <a:r>
              <a:rPr kumimoji="0" lang="th-TH" sz="5998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br>
              <a:rPr kumimoji="0" lang="th-TH" sz="5998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kumimoji="0" lang="th-TH" sz="5998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เรื่องอื่น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34553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638C013-77A3-4CA1-8EB0-D58D39775828}"/>
              </a:ext>
            </a:extLst>
          </p:cNvPr>
          <p:cNvSpPr txBox="1"/>
          <p:nvPr/>
        </p:nvSpPr>
        <p:spPr>
          <a:xfrm>
            <a:off x="405780" y="1340768"/>
            <a:ext cx="1047236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การทบทวนความเหมาะสมของ</a:t>
            </a:r>
          </a:p>
          <a:p>
            <a:pPr algn="ctr" defTabSz="457063">
              <a:defRPr/>
            </a:pPr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ตัวชี้วัดและค่าเป้าหมายของกระบวนการ</a:t>
            </a:r>
          </a:p>
        </p:txBody>
      </p:sp>
    </p:spTree>
    <p:extLst>
      <p:ext uri="{BB962C8B-B14F-4D97-AF65-F5344CB8AC3E}">
        <p14:creationId xmlns:p14="http://schemas.microsoft.com/office/powerpoint/2010/main" val="360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A28185D4-F8D0-43BF-9DD3-F7486E725DA5}"/>
              </a:ext>
            </a:extLst>
          </p:cNvPr>
          <p:cNvSpPr txBox="1">
            <a:spLocks/>
          </p:cNvSpPr>
          <p:nvPr/>
        </p:nvSpPr>
        <p:spPr>
          <a:xfrm>
            <a:off x="2869774" y="93466"/>
            <a:ext cx="5970982" cy="937304"/>
          </a:xfrm>
          <a:prstGeom prst="rect">
            <a:avLst/>
          </a:prstGeom>
          <a:solidFill>
            <a:schemeClr val="tx1"/>
          </a:solidFill>
          <a:ln w="19050" cmpd="thickThin">
            <a:solidFill>
              <a:srgbClr val="7030A0"/>
            </a:solidFill>
          </a:ln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126">
              <a:defRPr/>
            </a:pPr>
            <a:r>
              <a:rPr lang="th-TH" sz="5998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สรุปมติที่ประชุม</a:t>
            </a:r>
            <a:endParaRPr lang="en-US" sz="5998" b="1" dirty="0">
              <a:solidFill>
                <a:srgbClr val="35507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07F60B3-1838-412D-8230-2A9FE9BEF96B}"/>
              </a:ext>
            </a:extLst>
          </p:cNvPr>
          <p:cNvSpPr txBox="1"/>
          <p:nvPr/>
        </p:nvSpPr>
        <p:spPr>
          <a:xfrm>
            <a:off x="189756" y="1353210"/>
            <a:ext cx="11668100" cy="5324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ให้ส่ง</a:t>
            </a:r>
            <a:r>
              <a:rPr lang="th-TH" sz="3400" b="1" cap="all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รายผลการดำเนินตามตัวชี้วัด</a:t>
            </a:r>
            <a:r>
              <a:rPr lang="th-TH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400" b="1" u="sng" cap="all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กระบวนการย่อยระดับล่าง</a:t>
            </a:r>
            <a:r>
              <a:rPr lang="th-TH" sz="3400" b="1" cap="all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400" b="1" u="sng" cap="all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กระบวนการระดับบน</a:t>
            </a:r>
            <a:r>
              <a:rPr lang="th-TH" sz="3400" b="1" cap="all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เป็นเอกสารตามสายงาน และส่งไฟล์ข้อมูลทางเมล </a:t>
            </a:r>
            <a:r>
              <a:rPr lang="en-US" sz="3400" b="1" cap="all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chompoo_phattanapong@yahoo.co.th </a:t>
            </a:r>
            <a:r>
              <a:rPr lang="th-TH" sz="3400" b="1" cap="all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โทร.53608, 089-0354807</a:t>
            </a:r>
            <a:endParaRPr lang="en-US" sz="3400" b="1" cap="all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ภายใน </a:t>
            </a:r>
            <a:r>
              <a:rPr lang="en-US" sz="3400" b="1" u="sng" cap="all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3400" b="1" u="sng" cap="all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ก.ค.60</a:t>
            </a:r>
            <a:r>
              <a:rPr lang="th-TH" sz="3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(เนื่องจาก </a:t>
            </a:r>
            <a:r>
              <a:rPr lang="th-TH" sz="34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คย</a:t>
            </a:r>
            <a:r>
              <a:rPr lang="th-TH" sz="3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th-TH" sz="3400" b="1" u="sng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4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.แจ้งกำหนดให้ส่งเร็วขึ้น)</a:t>
            </a:r>
            <a:r>
              <a:rPr lang="th-TH" sz="3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ฝว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ก.ฯ,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วทร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.ฯ,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.สธ.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.ฯ,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.ชต.ฯ และ กบ.ฯ ให้รายงานเฉพาะตัวชี้วัดที่มีข้อมูลผลดำเนินงาน  ส่วนตัวชี้วัด    ที่เหลือให้รายงานผลภายใน </a:t>
            </a:r>
            <a:r>
              <a: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r>
              <a: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3400" b="1" u="sng" cap="all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ให้ส่ง</a:t>
            </a:r>
            <a:r>
              <a:rPr lang="th-TH" sz="3400" b="1" cap="all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ขั้นตอนการปฏิบัติงาน </a:t>
            </a:r>
            <a:r>
              <a:rPr lang="en-US" sz="3400" b="1" cap="all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(Work flow Version2</a:t>
            </a:r>
            <a:r>
              <a:rPr lang="en-US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เป็นเอกสารตามสายงาน และส่งไฟล์ข้อมูลทางเมลเช่นกัน</a:t>
            </a:r>
          </a:p>
          <a:p>
            <a:r>
              <a:rPr lang="th-TH" sz="34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ส.ค.</a:t>
            </a:r>
            <a:r>
              <a: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ยกเว้น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ฝว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ก.ฯ,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วทร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.ฯ,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.สธ.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 </a:t>
            </a:r>
            <a:r>
              <a:rPr lang="th-TH" sz="3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.ชต.ฯ และ กบ.ฯ ให้ส่งข้อมูลภายใน </a:t>
            </a:r>
            <a:r>
              <a:rPr lang="th-TH" sz="34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ก.ย.60</a:t>
            </a:r>
            <a:r>
              <a:rPr lang="en-US" sz="34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49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743AEA3-607B-4C4E-8E14-3B397FBFBA95}"/>
              </a:ext>
            </a:extLst>
          </p:cNvPr>
          <p:cNvSpPr txBox="1">
            <a:spLocks/>
          </p:cNvSpPr>
          <p:nvPr/>
        </p:nvSpPr>
        <p:spPr>
          <a:xfrm>
            <a:off x="2869774" y="93466"/>
            <a:ext cx="5970982" cy="937304"/>
          </a:xfrm>
          <a:prstGeom prst="rect">
            <a:avLst/>
          </a:prstGeom>
          <a:solidFill>
            <a:schemeClr val="tx1"/>
          </a:solidFill>
          <a:ln w="19050" cmpd="thickThin">
            <a:solidFill>
              <a:srgbClr val="7030A0"/>
            </a:solidFill>
          </a:ln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126">
              <a:defRPr/>
            </a:pPr>
            <a:r>
              <a:rPr lang="th-TH" sz="5998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สรุปมติที่ประชุม</a:t>
            </a:r>
            <a:endParaRPr lang="en-US" sz="5998" b="1" dirty="0">
              <a:solidFill>
                <a:srgbClr val="35507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ECE22BB-8BE7-4A2F-8B6D-F19432CFDD91}"/>
              </a:ext>
            </a:extLst>
          </p:cNvPr>
          <p:cNvSpPr txBox="1"/>
          <p:nvPr/>
        </p:nvSpPr>
        <p:spPr>
          <a:xfrm>
            <a:off x="189756" y="1268760"/>
            <a:ext cx="11809312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US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สำหรับหน่วยที่</a:t>
            </a:r>
            <a:r>
              <a:rPr lang="th-TH" sz="3600" b="1" u="sng" cap="all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ยังไม่มีผลดำเนินงานในบางตัวชี้วัด</a:t>
            </a:r>
            <a:r>
              <a:rPr lang="th-TH" sz="3600" b="1" cap="all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เนื่องจากยังถึงห้วงเวลาดำเนินงาน      </a:t>
            </a:r>
            <a:r>
              <a:rPr lang="th-TH" sz="3600" b="1" u="sng" cap="all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ให้รายงานผล (เพิ่มเติม) ทันที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ที่ดำเนินการในตัวชี้วัดนั้นเสร็จสิ้นแล้ว</a:t>
            </a:r>
          </a:p>
          <a:p>
            <a:pPr defTabSz="457063">
              <a:defRPr/>
            </a:pP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 ใน </a:t>
            </a:r>
            <a:r>
              <a:rPr lang="th-TH" sz="3600" b="1" cap="all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.61 ขอให้หน่วยเตรียม</a:t>
            </a:r>
            <a:r>
              <a:rPr lang="th-TH" sz="3600" b="1" u="sng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ส่งรายผลการดำเนินตามตัวชี้วัด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ของกระบวนการย่อยระดับล่าง </a:t>
            </a:r>
            <a:r>
              <a:rPr lang="th-TH" sz="3600" b="1" u="sng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และรายงานผลประเมินการถ่ายทอดขั้นตอนการปฏิบัติงาน (</a:t>
            </a:r>
            <a:r>
              <a:rPr lang="en-US" sz="3600" b="1" u="sng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3600" b="1" u="sng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ไปสู่กำลังพลภายในหน่วย ในทุก 3 เดือน</a:t>
            </a:r>
            <a:r>
              <a:rPr lang="th-TH" sz="36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(ธ.ค., มี.ค., มิ.ย., ก.ย.) หรือตามที่ </a:t>
            </a:r>
            <a:r>
              <a:rPr lang="th-TH" sz="3600" b="1" cap="all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คย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th-TH" sz="3600" b="1" cap="all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.กำหนด</a:t>
            </a:r>
          </a:p>
          <a:p>
            <a:pPr defTabSz="457063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หน่วยใดประสงค์</a:t>
            </a:r>
            <a:r>
              <a:rPr lang="th-TH" sz="3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ปรับปรุงแก้ไขตัวชี้วัดของกระบวนการและค่าเป้าหมาย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       ปี </a:t>
            </a:r>
            <a:r>
              <a:rPr lang="th-TH" sz="3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.61 ขอให้แจ้งผลการแก้ไขให้ฝ่ายเลขานุการคณะทำงานย่อยหมวด 6ฯ ทราบ ภายใน   19 ก.ค.60 เพื่อนำไปประกอบการสัมมนากับคณะทำงาน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ใน 21 ก.ค.60</a:t>
            </a:r>
          </a:p>
          <a:p>
            <a:pPr defTabSz="457063">
              <a:defRPr/>
            </a:pPr>
            <a:endParaRPr lang="th-TH" sz="3600" b="1" cap="all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84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F4D3B376-E6AE-4827-8E4E-162BC7B63CE6}"/>
              </a:ext>
            </a:extLst>
          </p:cNvPr>
          <p:cNvSpPr txBox="1">
            <a:spLocks/>
          </p:cNvSpPr>
          <p:nvPr/>
        </p:nvSpPr>
        <p:spPr>
          <a:xfrm>
            <a:off x="2869774" y="93466"/>
            <a:ext cx="5970982" cy="937304"/>
          </a:xfrm>
          <a:prstGeom prst="rect">
            <a:avLst/>
          </a:prstGeom>
          <a:solidFill>
            <a:schemeClr val="tx1"/>
          </a:solidFill>
          <a:ln w="19050" cmpd="thickThin">
            <a:solidFill>
              <a:srgbClr val="7030A0"/>
            </a:solidFill>
          </a:ln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998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สรุปมติที่ประชุม</a:t>
            </a:r>
            <a:endParaRPr kumimoji="0" lang="en-US" sz="5998" b="1" i="0" u="none" strike="noStrike" kern="1200" cap="all" spc="0" normalizeH="0" baseline="0" noProof="0" dirty="0">
              <a:ln>
                <a:noFill/>
              </a:ln>
              <a:solidFill>
                <a:srgbClr val="35507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954EEB3-2941-4BAA-8E4A-1EDF1C4DFCFB}"/>
              </a:ext>
            </a:extLst>
          </p:cNvPr>
          <p:cNvSpPr txBox="1"/>
          <p:nvPr/>
        </p:nvSpPr>
        <p:spPr>
          <a:xfrm>
            <a:off x="117748" y="1196752"/>
            <a:ext cx="11809312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 ให้ฝ่ายเลขานุการคณะทำงานย่อยหมวด 6ฯ </a:t>
            </a:r>
          </a:p>
          <a:p>
            <a:pPr defTabSz="457063">
              <a:defRPr/>
            </a:pPr>
            <a:r>
              <a:rPr lang="en-US" sz="32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6.1 ให้ฝ่ายเลขานุการฯ </a:t>
            </a:r>
            <a:r>
              <a:rPr lang="th-TH" sz="3200" b="1" u="sng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ทบทวนความเหมาะสมของตัวชี้วัดและค่าเป้าหมาย</a:t>
            </a:r>
            <a:r>
              <a:rPr lang="th-TH" sz="32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และปรับรูปแบบการนำเสนอ เพื่อนำไปใช้ประกอบการสัมมนากับ สปช.</a:t>
            </a:r>
            <a:r>
              <a:rPr lang="th-TH" sz="3200" b="1" cap="all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ใน 21 ก.ค.60</a:t>
            </a:r>
          </a:p>
          <a:p>
            <a:pPr defTabSz="457063">
              <a:defRPr/>
            </a:pPr>
            <a:r>
              <a:rPr lang="th-TH" sz="3200" b="1" cap="all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6.2 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ส่งแผนการดำเนินงานและประมาณการค่าใช้จ่าย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ของคณะทำงานย่อยหมวด 6ฯ ใน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งป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.61 ให้เลขานุการคณะทำงาน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PMQA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ยศ.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เพื่อใช้จัดทำแผนการดำเนินงานในภาพรวมของ ยศ.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</a:p>
          <a:p>
            <a:pPr defTabSz="457063">
              <a:defRPr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สามารถดาวน์โหลด </a:t>
            </a:r>
            <a:r>
              <a:rPr lang="en-US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Powerpoint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ประกอบการประชุม </a:t>
            </a:r>
            <a:r>
              <a:rPr lang="th-TH" sz="32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แบบฟอร์มการรายงานใหม่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แบบรายงานผลการดำเนินงานตามตัวชี้วัดของกระบวนการย่อย (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PMQA6-01)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แบบรายงานผลการดำเนินงานตามตัวชี้วัดของกระบวนการระดับบน (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PMQA6-02)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แบบการจัดทำ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Version2 (PMQA6-03)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และตัวอย่างการรายงานได้ที่ เว็บไซต์ 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ภ.ยศ.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htt://www.navedu/pmqa6/pmqa00.html)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ประสานรายละเอียดโดยตรงกับ ร.ต.วีรพง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วง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ค์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มณี หน.ธุรการ 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ภ.ยศ.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โทร.53615 หรือ </a:t>
            </a:r>
          </a:p>
          <a:p>
            <a:pPr defTabSz="457063">
              <a:defRPr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น.ท.ประดิษฐ์ พ้นชั่ว หน.สถิติและวิเคราะห์ข้อมูล 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ภ.ยศ.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โทร.53696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30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AE822A-E6B3-4A0C-92BB-2F3E1A92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44" y="692696"/>
            <a:ext cx="9228682" cy="2688074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5998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</a:t>
            </a:r>
            <a: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ชี้แจงวิธีการเขียนรายงานสรุปผลการดำเนินงานตามตัวชี้วัดของกระบวนการ</a:t>
            </a:r>
          </a:p>
        </p:txBody>
      </p:sp>
    </p:spTree>
    <p:extLst>
      <p:ext uri="{BB962C8B-B14F-4D97-AF65-F5344CB8AC3E}">
        <p14:creationId xmlns:p14="http://schemas.microsoft.com/office/powerpoint/2010/main" val="6529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CEE2EAF-150F-497B-8D30-BE27E71F6308}"/>
              </a:ext>
            </a:extLst>
          </p:cNvPr>
          <p:cNvSpPr txBox="1">
            <a:spLocks/>
          </p:cNvSpPr>
          <p:nvPr/>
        </p:nvSpPr>
        <p:spPr>
          <a:xfrm>
            <a:off x="117748" y="576024"/>
            <a:ext cx="11894987" cy="5856621"/>
          </a:xfrm>
          <a:prstGeom prst="rect">
            <a:avLst/>
          </a:prstGeom>
          <a:solidFill>
            <a:schemeClr val="tx2"/>
          </a:solidFill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329" indent="-571329" algn="l">
              <a:buFont typeface="Wingdings" panose="05000000000000000000" pitchFamily="2" charset="2"/>
              <a:buChar char="Ø"/>
            </a:pPr>
            <a:r>
              <a:rPr lang="th-TH" sz="3599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รายงานผลการตรวจเยี่ยมจากคณะทำงาน </a:t>
            </a:r>
            <a:r>
              <a:rPr lang="en-US" sz="3599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599" b="1" u="sng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เมื่อ 22 มิ.ย.60</a:t>
            </a:r>
          </a:p>
          <a:p>
            <a:pPr algn="l"/>
            <a:r>
              <a:rPr lang="th-TH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ผลประเมินหมวด 6ฯ ของ ยศ.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คะแนนคาดว่าจะสูงขึ้นจากเดิมเล็กน้อย (จาก 76 เป็น 78 คะแนน) แต่ยังอยู่เป็น</a:t>
            </a:r>
            <a:r>
              <a:rPr lang="th-TH" sz="3599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โซนสีส้ม</a:t>
            </a:r>
            <a:r>
              <a:rPr lang="th-TH" sz="35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ซึ่งมีคะแนนสูงกว่าทุกหน่วยใน </a:t>
            </a:r>
            <a:r>
              <a:rPr lang="th-TH" sz="3599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และใกล้เคียงกับ พธ.</a:t>
            </a:r>
            <a:r>
              <a:rPr lang="th-TH" sz="3599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แต่เหตุผลที่ไม่ให้สีเขียว เนื่องจากคณะทำงาน </a:t>
            </a:r>
            <a:r>
              <a:rPr lang="en-US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599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คิดเองว่า ถ้าให้สีเขียวแล้วหน่วย    ปีหน้าจะไม่ยอมทำเพิ่ม และคณะทำงาน </a:t>
            </a:r>
            <a:r>
              <a:rPr lang="en-US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599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ไม่ยอมดูเอกสารที่หมวด 6ฯ ยศ.</a:t>
            </a:r>
            <a:r>
              <a:rPr lang="th-TH" sz="3599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จัดเตรียมไว้ กลัวว่าจะต้องให้คะแนน ยศ.</a:t>
            </a:r>
            <a:r>
              <a:rPr lang="th-TH" sz="3599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เพิ่มอีก</a:t>
            </a:r>
          </a:p>
          <a:p>
            <a:pPr algn="l"/>
            <a:r>
              <a:rPr lang="th-TH" sz="3599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ได้รับคำชมเชยในเรื่องของการจัดทำ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flow, work manual,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การนำเสนอข้อมูลของหมวด 6ฯ ในเว็บไซต์ จะให้นำไปเป็นตัวอย่างแก่ นขต.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.อื่น ๆ และ สปช.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algn="l"/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ขอเล่มเอกสารกระบวนการทำงานของ ยศ.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และขอ </a:t>
            </a:r>
            <a:r>
              <a:rPr lang="en-US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ไฟล์ข้อมูลของหมวด 6ฯ ยศ.</a:t>
            </a:r>
            <a:r>
              <a:rPr lang="th-TH" sz="3599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l"/>
            <a:r>
              <a:rPr lang="th-TH" sz="35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ข้อมูลที่หมวด6ฯ นำมาลงเว็บไซต์ ยศ.</a:t>
            </a:r>
            <a:r>
              <a:rPr lang="th-TH" sz="3599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ทำได้ดีมาก แต่ให้ออกแบบเพิ่มความสวยงามและเห็นเด่นชัดยิ่งขึ้น  เพื่อที่ให้หน่วยอื่นจะได้นำไปเป็นแบบอย่าง</a:t>
            </a:r>
            <a:endParaRPr lang="en-US" sz="3599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02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819C1082-5468-42FE-83B4-2B963830F50A}"/>
              </a:ext>
            </a:extLst>
          </p:cNvPr>
          <p:cNvSpPr txBox="1">
            <a:spLocks/>
          </p:cNvSpPr>
          <p:nvPr/>
        </p:nvSpPr>
        <p:spPr>
          <a:xfrm>
            <a:off x="150432" y="267041"/>
            <a:ext cx="11894987" cy="4730744"/>
          </a:xfrm>
          <a:prstGeom prst="rect">
            <a:avLst/>
          </a:prstGeom>
          <a:solidFill>
            <a:schemeClr val="tx2"/>
          </a:solidFill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329" indent="-571329" algn="l" defTabSz="914126">
              <a:buFont typeface="Wingdings" panose="05000000000000000000" pitchFamily="2" charset="2"/>
              <a:buChar char="Ø"/>
              <a:defRPr/>
            </a:pPr>
            <a:r>
              <a:rPr lang="th-TH" sz="3599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ข้อเสนอแนะของคณะทำงานตรวจเยี่ยมฯ</a:t>
            </a:r>
          </a:p>
          <a:p>
            <a:pPr algn="l" defTabSz="914126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ให้หน่วยใน </a:t>
            </a:r>
            <a:r>
              <a:rPr lang="th-TH" sz="35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.ที่ยังไม่มีตัวชี้วัดของกระบวนการ ให้กำหนดตัวชี้วัดและค่าเป้าหมาย     ถ้าหน่วยใดมีแล้วให้ทบทวนความเหมาะสม ว่าสามารถวัดได้/จับต้องได้ และสอดคล้องกับความต้องการของผู้รับบริการ/ผู้มีส่วนได้ส่วนเสีย</a:t>
            </a:r>
          </a:p>
          <a:p>
            <a:pPr lvl="0" algn="l"/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ให้ ยศ.</a:t>
            </a:r>
            <a:r>
              <a:rPr lang="th-TH" sz="35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ทบทวนความเหมาะสมของตัวชี้วัดและค่าเป้าหมายที่เกี่ยวกับด้านการศึกษา เพื่อจะนำมาใช้เป็นต้นแบบให้กับกลุ่มหน่วยสถานศึกษา และนำมาใช้สัมมนากลุ่มหน่วยสถานศึกษาของ </a:t>
            </a:r>
            <a:r>
              <a:rPr lang="th-TH" sz="35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ใน 21 ก.ค.60</a:t>
            </a:r>
          </a:p>
          <a:p>
            <a:pPr lvl="0" algn="l"/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498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2D9AF9F4-94B6-48A1-9D3C-85045FAA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A28A-62B3-42C2-8EA4-2B0B4A30CCE0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14/07/60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1" name="ตัวแทนท้ายกระดาษ 10">
            <a:extLst>
              <a:ext uri="{FF2B5EF4-FFF2-40B4-BE49-F238E27FC236}">
                <a16:creationId xmlns:a16="http://schemas.microsoft.com/office/drawing/2014/main" id="{4B9E697D-9868-47FB-BED5-848DD27F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น.อ.หญิง ชมภู พัฒนพงษ์ รอง ผอ.กปภ.ยศ.ทร.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D2066CF3-9F2B-4240-9A54-42F50043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110129BD-441D-45FC-9DA6-EA851946D072}"/>
              </a:ext>
            </a:extLst>
          </p:cNvPr>
          <p:cNvSpPr txBox="1">
            <a:spLocks/>
          </p:cNvSpPr>
          <p:nvPr/>
        </p:nvSpPr>
        <p:spPr>
          <a:xfrm>
            <a:off x="189756" y="692696"/>
            <a:ext cx="11894987" cy="3839726"/>
          </a:xfrm>
          <a:prstGeom prst="rect">
            <a:avLst/>
          </a:prstGeom>
          <a:solidFill>
            <a:schemeClr val="tx2"/>
          </a:solidFill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329" indent="-571329" algn="l" defTabSz="914126">
              <a:buFont typeface="Wingdings" panose="05000000000000000000" pitchFamily="2" charset="2"/>
              <a:buChar char="Ø"/>
              <a:defRPr/>
            </a:pPr>
            <a:r>
              <a:rPr lang="th-TH" sz="3599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ในการตรวจเยี่ยมครั้งต่อไป</a:t>
            </a:r>
          </a:p>
          <a:p>
            <a:pPr lvl="0" algn="l"/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คณะทำงาน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5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จะ</a:t>
            </a:r>
            <a:r>
              <a:rPr lang="th-TH" sz="35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ประเมินการถ่ายทอดขั้นตอนการปฏิบัติงาน (</a:t>
            </a:r>
            <a:r>
              <a:rPr lang="en-US" sz="35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35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และตัวชี้วัดของกระบวนการ ไปสู่กำลังพลของหน่วยอย่างไร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</a:t>
            </a:r>
            <a:r>
              <a:rPr lang="th-TH" sz="3599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สุ่มสอบถามกำลังพล    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ว่ามีความเข้าใจเกี่ยวกับ </a:t>
            </a:r>
            <a:r>
              <a:rPr lang="en-US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 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มีกี่ขั้นตอน ตัวชี้วัดคืออะไร  ผลดำเนินงานบรรลุ/ไม่บรรลุ (ตรงกับที่หมวด 6ฯ ต้องรายงานผลการดำเนินงานเสนอ </a:t>
            </a:r>
            <a:r>
              <a:rPr lang="th-TH" sz="35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คย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th-TH" sz="35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ในทุกไตรมาส (ทุก 3 เดือน)</a:t>
            </a:r>
          </a:p>
          <a:p>
            <a:pPr algn="l" defTabSz="914126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737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1065213" y="1700808"/>
            <a:ext cx="8229600" cy="2895600"/>
          </a:xfrm>
        </p:spPr>
        <p:txBody>
          <a:bodyPr rtlCol="0"/>
          <a:lstStyle/>
          <a:p>
            <a:pPr rtl="0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6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3156991" cy="860648"/>
          </a:xfrm>
        </p:spPr>
        <p:txBody>
          <a:bodyPr rtlCol="0">
            <a:normAutofit/>
          </a:bodyPr>
          <a:lstStyle/>
          <a:p>
            <a:pPr rtl="0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ดาวน์โหลดได้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อุโมงค์ดิจิทัลสีน้ำเงิน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1_TF02895261_TF02895261" id="{18AF3AC7-FF32-40EC-AD15-910E85918E44}" vid="{73321E48-3D9C-4B04-A9AC-89727126B2C0}"/>
    </a:ext>
  </a:extLst>
</a:theme>
</file>

<file path=ppt/theme/theme2.xml><?xml version="1.0" encoding="utf-8"?>
<a:theme xmlns:a="http://schemas.openxmlformats.org/drawingml/2006/main" name="ธีมของ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3023</Words>
  <Application>Microsoft Office PowerPoint</Application>
  <PresentationFormat>กำหนดเอง</PresentationFormat>
  <Paragraphs>271</Paragraphs>
  <Slides>45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45</vt:i4>
      </vt:variant>
    </vt:vector>
  </HeadingPairs>
  <TitlesOfParts>
    <vt:vector size="55" baseType="lpstr">
      <vt:lpstr>Arial</vt:lpstr>
      <vt:lpstr>Corbel</vt:lpstr>
      <vt:lpstr>Cordia New</vt:lpstr>
      <vt:lpstr>DilleniaUPC</vt:lpstr>
      <vt:lpstr>Leelawadee</vt:lpstr>
      <vt:lpstr>TH SarabunPSK</vt:lpstr>
      <vt:lpstr>Tw Cen MT</vt:lpstr>
      <vt:lpstr>Wingdings</vt:lpstr>
      <vt:lpstr>Wingdings 2</vt:lpstr>
      <vt:lpstr>อุโมงค์ดิจิทัลสีน้ำเงิน 16x9</vt:lpstr>
      <vt:lpstr>ประชุมคณะทำงานย่อยหมวด 6 เพื่อรายงานผลการดำเนินงานตามตัวชี้วัดของกระบวนการ และการปรับปรุง Work Flow</vt:lpstr>
      <vt:lpstr>งานนำเสนอ PowerPoint</vt:lpstr>
      <vt:lpstr>ระเบียบวาระที่ 1  เรื่องที่ประธานแจ้งให้ที่ประชุมทราบ</vt:lpstr>
      <vt:lpstr>งานนำเสนอ PowerPoint</vt:lpstr>
      <vt:lpstr>ระเบียบวาระที่ 2  ชี้แจงวิธีการเขียนรายงานสรุปผลการดำเนินงานตามตัวชี้วัดของกระบวนการ</vt:lpstr>
      <vt:lpstr>งานนำเสนอ PowerPoint</vt:lpstr>
      <vt:lpstr>งานนำเสนอ PowerPoint</vt:lpstr>
      <vt:lpstr>งานนำเสนอ PowerPoint</vt:lpstr>
      <vt:lpstr>PMQA หมวด 6</vt:lpstr>
      <vt:lpstr>หน้าเว็บของ ยศ.ทร.</vt:lpstr>
      <vt:lpstr>หน้าเว็บของ 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หน้าเว็บของ กปภ.ยศ.ทร.</vt:lpstr>
      <vt:lpstr>ชี้แจงวิธีการเขียนรายงานสรุปผลการดำเนินงานตามตัวชี้วัดของกระบวนการ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2017-07-11T04:35:24Z</dcterms:created>
  <dcterms:modified xsi:type="dcterms:W3CDTF">2017-07-14T01:49:03Z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