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43" r:id="rId3"/>
    <p:sldMasterId id="2147483949" r:id="rId4"/>
    <p:sldMasterId id="2147483973" r:id="rId5"/>
  </p:sldMasterIdLst>
  <p:notesMasterIdLst>
    <p:notesMasterId r:id="rId18"/>
  </p:notesMasterIdLst>
  <p:handoutMasterIdLst>
    <p:handoutMasterId r:id="rId19"/>
  </p:handoutMasterIdLst>
  <p:sldIdLst>
    <p:sldId id="548" r:id="rId6"/>
    <p:sldId id="342" r:id="rId7"/>
    <p:sldId id="535" r:id="rId8"/>
    <p:sldId id="537" r:id="rId9"/>
    <p:sldId id="541" r:id="rId10"/>
    <p:sldId id="551" r:id="rId11"/>
    <p:sldId id="507" r:id="rId12"/>
    <p:sldId id="554" r:id="rId13"/>
    <p:sldId id="553" r:id="rId14"/>
    <p:sldId id="555" r:id="rId15"/>
    <p:sldId id="509" r:id="rId16"/>
    <p:sldId id="55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343"/>
    <a:srgbClr val="FFFF00"/>
    <a:srgbClr val="800080"/>
    <a:srgbClr val="FFCC00"/>
    <a:srgbClr val="F83B1C"/>
    <a:srgbClr val="640000"/>
    <a:srgbClr val="9F5900"/>
    <a:srgbClr val="704000"/>
    <a:srgbClr val="99FF66"/>
    <a:srgbClr val="CC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95186" autoAdjust="0"/>
  </p:normalViewPr>
  <p:slideViewPr>
    <p:cSldViewPr>
      <p:cViewPr varScale="1">
        <p:scale>
          <a:sx n="114" d="100"/>
          <a:sy n="114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6B562-924B-4B45-AC4A-7E08D52C0D4F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719F7-347A-4C59-A2F2-BF4F612BDD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37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1FDB2-8F15-4C69-B3A9-B4C2D68731D5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AB764-854E-41B0-95A5-10D0E5505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71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cs typeface="Cordia New" pitchFamily="34" charset="-34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4BE1E5D-2E6A-42D6-89E3-BD45B830E134}" type="slidenum">
              <a:rPr lang="th-TH" sz="1200" smtClean="0"/>
              <a:pPr/>
              <a:t>2</a:t>
            </a:fld>
            <a:endParaRPr lang="th-TH" sz="1200"/>
          </a:p>
        </p:txBody>
      </p:sp>
    </p:spTree>
    <p:extLst>
      <p:ext uri="{BB962C8B-B14F-4D97-AF65-F5344CB8AC3E}">
        <p14:creationId xmlns:p14="http://schemas.microsoft.com/office/powerpoint/2010/main" val="397066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642938"/>
            <a:ext cx="4279900" cy="3209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7261" y="4066989"/>
            <a:ext cx="5658090" cy="3852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SzPct val="100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03346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642938"/>
            <a:ext cx="4279900" cy="3209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7261" y="4066989"/>
            <a:ext cx="5658090" cy="3852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SzPct val="100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59448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642938"/>
            <a:ext cx="4279900" cy="3209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7261" y="4066989"/>
            <a:ext cx="5658090" cy="3852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SzPct val="100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1600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B764-854E-41B0-95A5-10D0E5505AB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445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B764-854E-41B0-95A5-10D0E5505ABC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0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B764-854E-41B0-95A5-10D0E5505ABC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0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B764-854E-41B0-95A5-10D0E5505ABC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89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B764-854E-41B0-95A5-10D0E5505ABC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94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98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06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F76A0-8CAF-4BD6-B5AA-2E04B57833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8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27A67-8E78-40D5-8CAD-8E753DBCEC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7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8BF29-DE0A-48F8-BBFD-CA9AFE7DE7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4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2C283-4BA3-4564-9847-02FAAFC4BF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9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A736-BB11-49FA-9B30-2BDBDEE0F7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5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88409-8637-4DE4-ABB8-01988B4F6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06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DAF98-6F3F-42DC-8810-F782D056EF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3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E6117-1AB1-405F-AB4A-A128572C0C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9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05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965BD-734A-458B-A0C1-F64E8E0F8D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57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78F56-10A5-485D-8F2A-D46FCB72A1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7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1E9C-6A3A-4C37-8ADA-610E2C25C8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12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75C314-C865-4D00-917F-08F3F19D81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52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B2C387-1322-4365-AD0B-F4871F623D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00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ED6A89-2E2A-4192-B415-9C74D41710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20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55763" y="0"/>
            <a:ext cx="7200900" cy="6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612775" y="1608138"/>
            <a:ext cx="8315325" cy="4521200"/>
          </a:xfrm>
        </p:spPr>
        <p:txBody>
          <a:bodyPr/>
          <a:lstStyle/>
          <a:p>
            <a:pPr lvl="0"/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34172166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57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03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9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5065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87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77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99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22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02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70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8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63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0C9D-720F-4EBC-9C1A-60377CF40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4183" y="43949"/>
            <a:ext cx="9139877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9" rIns="91373" bIns="45689" anchor="ctr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7" name="Line 31"/>
          <p:cNvSpPr>
            <a:spLocks noChangeShapeType="1"/>
          </p:cNvSpPr>
          <p:nvPr userDrawn="1"/>
        </p:nvSpPr>
        <p:spPr bwMode="auto">
          <a:xfrm>
            <a:off x="0" y="680521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8" name="Line 31"/>
          <p:cNvSpPr>
            <a:spLocks noChangeShapeType="1"/>
          </p:cNvSpPr>
          <p:nvPr userDrawn="1"/>
        </p:nvSpPr>
        <p:spPr bwMode="auto">
          <a:xfrm>
            <a:off x="0" y="19813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79" y="29822"/>
            <a:ext cx="679634" cy="6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91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6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15316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0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57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04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3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87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2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17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40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 indent="-88900">
                <a:buClr>
                  <a:srgbClr val="000000"/>
                </a:buClr>
                <a:buSzPct val="100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69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A5E7-6634-4F8F-B459-07E2B662121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C58C-1FDE-41D0-B609-64387A497CD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83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113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C026-DA2E-4B44-917C-71C528140BA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2C3E-0901-47E8-BEAA-F3BE30DB199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0462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DB43-A23F-4A28-85E5-E71EE2D56E4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F387-9584-4C5E-8F0A-E1A4F62264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8510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62D4-04FE-4BD8-973A-E704931846F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8A34-6DB2-4398-9482-E479CEFB27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4083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3AFC-93B0-4F68-BD12-7739F0547D2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D6F2-49A8-4AD2-B0D0-77B31444C83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1364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4622-05B1-4B7F-B532-264832BAF3A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8AEF-A1FA-430C-A50F-1702B3F1806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24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2296-3A6D-406C-8058-6BFD5BEAAAD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8055-1BDB-4912-BE6F-6FCE8898E37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1036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19C0-BFC5-48BE-A0D9-8BF091D16F5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DB2E-3ED0-4228-B9E3-C6CB51B7EFA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979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9A7E-46A9-47D0-895A-6198BBE17B0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2AD2-4E52-4C07-BAEE-76868D5B6EF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569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E544-21DE-409C-9DDD-DAA8A3CB32B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90C9-C07B-4E8E-A05B-4EDE049CC7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0397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D018-8D12-4F6C-A890-CE2FEFBFC78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9507-97DC-4516-863C-0A7E9F3ECBB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003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94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137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349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8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75B0-579E-4F16-A459-DAD4DFABE8C2}" type="datetimeFigureOut">
              <a:rPr lang="en-AU" smtClean="0"/>
              <a:t>20/02/2018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25D9-892C-48E1-97F6-97D6F303A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08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6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6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D23FB25-F0E7-4C09-946F-5F5A465B7FE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7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75B0-579E-4F16-A459-DAD4DFABE8C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20/02/2018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6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63500" algn="r">
              <a:buClr>
                <a:srgbClr val="595959"/>
              </a:buClr>
              <a:buSzPct val="100000"/>
            </a:pPr>
            <a:fld id="{00000000-1234-1234-1234-123412341234}" type="slidenum">
              <a:rPr lang="en" sz="1000" kern="0" smtClean="0">
                <a:solidFill>
                  <a:srgbClr val="595959"/>
                </a:solidFill>
                <a:ea typeface="Arial"/>
                <a:cs typeface="Arial"/>
                <a:sym typeface="Arial"/>
              </a:rPr>
              <a:pPr indent="-63500" algn="r">
                <a:buClr>
                  <a:srgbClr val="595959"/>
                </a:buClr>
                <a:buSzPct val="100000"/>
              </a:pPr>
              <a:t>‹#›</a:t>
            </a:fld>
            <a:endParaRPr lang="en" sz="1000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2976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77268-77F7-4C06-8DAC-9A149E2C771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23F8B-B56E-453F-ABC2-7D1C92E5E8A9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82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3648;&#3629;&#3585;&#3626;&#3634;&#3619;&#3607;&#3637;&#3656;&#3626;&#3656;&#3591;&#3651;&#3627;&#3657;%20&#3613;&#3626;&#3608;.&#3611;&#3619;&#3632;&#3592;&#3635;%20&#3648;&#3626;&#3608;.&#3607;&#3619;.&#3588;&#3619;&#3633;&#3657;&#3591;&#3649;&#3619;&#3585;/4.&#3588;&#3603;&#3632;&#3607;&#3635;&#3591;&#3634;&#3609;%20PMQA%20&#3648;&#3604;&#3636;&#3617;%20(Working%20Team)%20&#3607;&#3637;&#3656;%202-2558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hyperlink" Target="&#3648;&#3629;&#3585;&#3626;&#3634;&#3619;&#3607;&#3637;&#3656;&#3626;&#3656;&#3591;&#3651;&#3627;&#3657;%20&#3613;&#3626;&#3608;.&#3611;&#3619;&#3632;&#3592;&#3635;%20&#3648;&#3626;&#3608;.&#3607;&#3619;.&#3588;&#3619;&#3633;&#3657;&#3591;&#3649;&#3619;&#3585;/5.&#3588;&#3603;&#3632;&#3607;&#3635;&#3591;&#3634;&#3609;%20PMQA%20&#3651;&#3627;&#3617;&#3656;%20(Working%20Team)%20&#3607;&#3637;&#3656;&#3592;&#3632;&#3648;&#3626;&#3609;&#3629;&#3586;&#3629;&#3588;&#3623;&#3634;&#3617;&#3648;&#3627;&#3655;&#3609;&#3594;&#3629;&#3610;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648;&#3629;&#3585;&#3626;&#3634;&#3619;&#3607;&#3637;&#3656;&#3626;&#3656;&#3591;&#3651;&#3627;&#3657;%20&#3613;&#3626;&#3608;.&#3611;&#3619;&#3632;&#3592;&#3635;%20&#3648;&#3626;&#3608;.&#3607;&#3619;.&#3588;&#3619;&#3633;&#3657;&#3591;&#3649;&#3619;&#3585;/5.&#3588;&#3603;&#3632;&#3607;&#3635;&#3591;&#3634;&#3609;%20PMQA%20&#3651;&#3627;&#3617;&#3656;%20(Working%20Team)%20&#3607;&#3637;&#3656;&#3592;&#3632;&#3648;&#3626;&#3609;&#3629;&#3586;&#3629;&#3588;&#3623;&#3634;&#3617;&#3648;&#3627;&#3655;&#3609;&#3594;&#3629;&#3610;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20888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tabLst>
                <a:tab pos="365125" algn="l"/>
              </a:tabLst>
              <a:defRPr/>
            </a:pPr>
            <a:r>
              <a:rPr lang="th-TH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แนวทางและแผนการดำเนินงานฯ </a:t>
            </a:r>
          </a:p>
          <a:p>
            <a:pPr algn="ctr">
              <a:tabLst>
                <a:tab pos="365125" algn="l"/>
              </a:tabLst>
              <a:defRPr/>
            </a:pPr>
            <a:r>
              <a:rPr lang="th-TH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ในปีงบประมาณ 2561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1" t="34238" r="28867" b="12889"/>
          <a:stretch/>
        </p:blipFill>
        <p:spPr bwMode="auto">
          <a:xfrm>
            <a:off x="3959769" y="116633"/>
            <a:ext cx="1116287" cy="2068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220072" y="4360487"/>
            <a:ext cx="3610744" cy="1211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น.อ.ทองสิน  ขวัญตัว</a:t>
            </a: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lang="th-TH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ผอ.กพอ.สพร.สปช.ทร</a:t>
            </a:r>
            <a:r>
              <a:rPr lang="th-TH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lang="th-TH" sz="2400" b="1" dirty="0">
              <a:solidFill>
                <a:srgbClr val="F7964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lang="th-TH" sz="2400" b="1" dirty="0">
              <a:solidFill>
                <a:srgbClr val="F7964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lang="th-TH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lang="th-TH" sz="2400" b="1" dirty="0">
              <a:solidFill>
                <a:srgbClr val="F7964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</a:pPr>
            <a:endParaRPr lang="en-US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ChangeArrowheads="1"/>
          </p:cNvSpPr>
          <p:nvPr/>
        </p:nvSpPr>
        <p:spPr bwMode="auto">
          <a:xfrm>
            <a:off x="533400" y="98425"/>
            <a:ext cx="8153400" cy="522263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 </a:t>
            </a:r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 (</a:t>
            </a:r>
            <a:r>
              <a:rPr lang="th-TH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มีความสอดคล้อง+เชื่อมโยง)</a:t>
            </a:r>
          </a:p>
        </p:txBody>
      </p:sp>
      <p:sp>
        <p:nvSpPr>
          <p:cNvPr id="1468419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8640960" cy="187220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20" y="3790803"/>
            <a:ext cx="8640960" cy="20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5800" y="-27384"/>
            <a:ext cx="7558608" cy="3429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แผนการดำเนินงานในปี 2561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00" y="6408488"/>
            <a:ext cx="536848" cy="457200"/>
          </a:xfrm>
        </p:spPr>
        <p:txBody>
          <a:bodyPr/>
          <a:lstStyle/>
          <a:p>
            <a:fld id="{9F527A67-8E78-40D5-8CAD-8E753DBCECD7}" type="slidenum">
              <a:rPr lang="en-US" sz="200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endParaRPr lang="th-TH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141176"/>
              </p:ext>
            </p:extLst>
          </p:nvPr>
        </p:nvGraphicFramePr>
        <p:xfrm>
          <a:off x="107504" y="764704"/>
          <a:ext cx="8856988" cy="5560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67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73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5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00128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ลำดับที่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ก.พ.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พ.ค.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ก.ค.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ส.ค.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463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แต่งตั้งคณะทำงานฯ ของ </a:t>
                      </a:r>
                      <a:r>
                        <a:rPr lang="th-TH" sz="1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ทร</a:t>
                      </a:r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463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ให้ความรู้ </a:t>
                      </a:r>
                      <a:r>
                        <a:rPr lang="en-US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PMQA </a:t>
                      </a:r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เช่น เกณฑ์ฯ ปี 2558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(คณะอนุกรรมการฯ ทร./ </a:t>
                      </a:r>
                      <a:r>
                        <a:rPr lang="th-TH" sz="1000" dirty="0" err="1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นขต.ทร</a:t>
                      </a:r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.)</a:t>
                      </a:r>
                      <a:endParaRPr lang="en-US" sz="10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463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ประเมินองค์กรฯ </a:t>
                      </a:r>
                      <a:r>
                        <a:rPr lang="th-TH" sz="1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ทร</a:t>
                      </a:r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  <a:p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(คณะอนุกรรมการฯ ด้านประเมิน</a:t>
                      </a:r>
                      <a:r>
                        <a:rPr lang="th-TH" sz="10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463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จัดทำแผนพัฒนาองค์กร</a:t>
                      </a:r>
                    </a:p>
                    <a:p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(หน่วยที่เกี่ยวข้อง</a:t>
                      </a:r>
                      <a:r>
                        <a:rPr lang="th-TH" sz="1000" baseline="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+ การสนับสนุนของ</a:t>
                      </a:r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คณะอนุกรรมการฯ หมวดหน่วยที่เกี่ยวข้อง)</a:t>
                      </a:r>
                    </a:p>
                    <a:p>
                      <a:endParaRPr lang="th-TH" sz="10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463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ดำเนินการพัฒนาองค์กร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(หน่วยที่เกี่ยวข้อง + การสนับสนุนของคณะอนุกรรมการฯ หมวดหน่วยที่เกี่ยวข้อง)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463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Site visit</a:t>
                      </a:r>
                      <a:r>
                        <a:rPr lang="en-US" sz="1000" baseline="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baseline="0" dirty="0" err="1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นขต.ทร</a:t>
                      </a:r>
                      <a:r>
                        <a:rPr lang="th-TH" sz="1000" baseline="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10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(คณะอนุกรรมการฯ ด้านประเมิน)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463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การสมัครขอรับรางวัลรายหมวด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(คณะอนุกรรมการฯ ด้านประเมิน)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8463">
                <a:tc>
                  <a:txBody>
                    <a:bodyPr/>
                    <a:lstStyle/>
                    <a:p>
                      <a:pPr algn="ctr"/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การรับการตรวจ </a:t>
                      </a:r>
                      <a:r>
                        <a:rPr lang="en-US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</a:t>
                      </a:r>
                      <a:r>
                        <a:rPr lang="en-US" sz="1000" baseline="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</a:t>
                      </a:r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(คณะอนุกรรมการฯ ด้านประเมิน)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5" name="ลูกศรเชื่อมต่อแบบตรง 4"/>
          <p:cNvCxnSpPr/>
          <p:nvPr/>
        </p:nvCxnSpPr>
        <p:spPr bwMode="auto">
          <a:xfrm>
            <a:off x="3635896" y="1700808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ลูกศรเชื่อมต่อแบบตรง 11"/>
          <p:cNvCxnSpPr/>
          <p:nvPr/>
        </p:nvCxnSpPr>
        <p:spPr bwMode="auto">
          <a:xfrm>
            <a:off x="4139952" y="2204864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ลูกศรเชื่อมต่อแบบตรง 12"/>
          <p:cNvCxnSpPr/>
          <p:nvPr/>
        </p:nvCxnSpPr>
        <p:spPr bwMode="auto">
          <a:xfrm>
            <a:off x="4499992" y="5373216"/>
            <a:ext cx="17281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" name="ลูกศรเชื่อมต่อแบบตรง 15"/>
          <p:cNvCxnSpPr/>
          <p:nvPr/>
        </p:nvCxnSpPr>
        <p:spPr bwMode="auto">
          <a:xfrm>
            <a:off x="5508104" y="5949280"/>
            <a:ext cx="18722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" name="ลูกศรเชื่อมต่อแบบตรง 17"/>
          <p:cNvCxnSpPr/>
          <p:nvPr/>
        </p:nvCxnSpPr>
        <p:spPr bwMode="auto">
          <a:xfrm>
            <a:off x="6228184" y="4725144"/>
            <a:ext cx="14401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ลูกศรเชื่อมต่อแบบตรง 19"/>
          <p:cNvCxnSpPr/>
          <p:nvPr/>
        </p:nvCxnSpPr>
        <p:spPr bwMode="auto">
          <a:xfrm>
            <a:off x="5364088" y="4149080"/>
            <a:ext cx="34563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ลูกศรเชื่อมต่อแบบตรง 11"/>
          <p:cNvCxnSpPr/>
          <p:nvPr/>
        </p:nvCxnSpPr>
        <p:spPr bwMode="auto">
          <a:xfrm>
            <a:off x="4395033" y="2852936"/>
            <a:ext cx="3939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724128" y="5072365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*</a:t>
            </a:r>
          </a:p>
        </p:txBody>
      </p:sp>
      <p:cxnSp>
        <p:nvCxnSpPr>
          <p:cNvPr id="17" name="ลูกศรเชื่อมต่อแบบตรง 19"/>
          <p:cNvCxnSpPr/>
          <p:nvPr/>
        </p:nvCxnSpPr>
        <p:spPr bwMode="auto">
          <a:xfrm>
            <a:off x="4879074" y="3429000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043608" y="6381328"/>
            <a:ext cx="2844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จุดตัดสินใจในการสมัครับรางวัลรายหมวด</a:t>
            </a:r>
          </a:p>
        </p:txBody>
      </p:sp>
    </p:spTree>
    <p:extLst>
      <p:ext uri="{BB962C8B-B14F-4D97-AF65-F5344CB8AC3E}">
        <p14:creationId xmlns:p14="http://schemas.microsoft.com/office/powerpoint/2010/main" val="25032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ChangeArrowheads="1"/>
          </p:cNvSpPr>
          <p:nvPr/>
        </p:nvSpPr>
        <p:spPr bwMode="auto">
          <a:xfrm>
            <a:off x="533400" y="98425"/>
            <a:ext cx="8153400" cy="522263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 และ/หรือ ติดต่อ/สอบถาม เกี่ยวกับ 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</a:t>
            </a:r>
            <a:endParaRPr lang="th-TH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8419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197968" y="870173"/>
            <a:ext cx="6686400" cy="56687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เว็บไซต์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ทร.(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INTRANET)</a:t>
            </a:r>
            <a:endParaRPr lang="th-TH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1550" lvl="1" indent="-5143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http://info.navy.mi.th/onc/pmqa/</a:t>
            </a:r>
            <a:endParaRPr lang="th-TH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 (</a:t>
            </a:r>
            <a:r>
              <a:rPr lang="th-TH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กพอ.สพร.สปช.ทร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th-TH" sz="2400" b="1" dirty="0">
              <a:solidFill>
                <a:srgbClr val="F7964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1550" lvl="1" indent="-5143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514350" lvl="0" indent="-5143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เบอร์โทร/โทรสาร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กพอ.สพร.สปช.ทร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pPr marL="971550" lvl="1" indent="-5143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58585 (ทร.)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/0-2472-8126 (TOT)</a:t>
            </a:r>
            <a:endParaRPr lang="th-TH" sz="2400" b="1" dirty="0">
              <a:solidFill>
                <a:srgbClr val="F7964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 QR CODE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“2561 PMQA”</a:t>
            </a:r>
          </a:p>
          <a:p>
            <a:pPr marL="971550" lvl="1" indent="-5143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1550" lvl="1" indent="-5143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endParaRPr lang="th-TH" sz="2400" b="1" dirty="0">
              <a:solidFill>
                <a:srgbClr val="F7964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1550" lvl="1" indent="-5143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endParaRPr lang="th-TH" sz="2400" b="1" dirty="0">
              <a:solidFill>
                <a:srgbClr val="F7964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28750" lvl="2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00113" algn="l"/>
              </a:tabLst>
            </a:pPr>
            <a:endParaRPr lang="th-TH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endParaRPr lang="th-TH" sz="2400" b="1" dirty="0">
              <a:solidFill>
                <a:srgbClr val="F7964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</a:pPr>
            <a:endParaRPr lang="en-US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287" y="4701218"/>
            <a:ext cx="1375513" cy="132798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139485"/>
            <a:ext cx="316409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5" y="2708275"/>
            <a:ext cx="9144000" cy="1225550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กองทัพเรือ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888" y="158775"/>
            <a:ext cx="240322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วิสัยทัศน์</a:t>
            </a:r>
            <a:endParaRPr lang="en-US" sz="44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3989" y="928216"/>
            <a:ext cx="676435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dirty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เป็นหน่วยงานความมั่นคงทางทะเล   ที่มีบทบาทนำในภูมิภาค และ</a:t>
            </a:r>
          </a:p>
          <a:p>
            <a:pPr algn="ctr">
              <a:defRPr/>
            </a:pPr>
            <a:r>
              <a:rPr lang="th-TH" sz="3200" b="1" dirty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เป็นเลิศในการบริหารจัดการ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1" t="34238" r="28867" b="12889"/>
          <a:stretch/>
        </p:blipFill>
        <p:spPr bwMode="auto">
          <a:xfrm>
            <a:off x="472489" y="143963"/>
            <a:ext cx="1384348" cy="2564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4"/>
          <a:srcRect l="28503" t="29399" r="29067" b="23428"/>
          <a:stretch/>
        </p:blipFill>
        <p:spPr bwMode="auto">
          <a:xfrm>
            <a:off x="34925" y="4005263"/>
            <a:ext cx="4176713" cy="25193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 rotWithShape="1">
          <a:blip r:embed="rId5"/>
          <a:srcRect l="30935" t="44674" r="31272" b="14437"/>
          <a:stretch/>
        </p:blipFill>
        <p:spPr bwMode="auto">
          <a:xfrm>
            <a:off x="4211638" y="4005263"/>
            <a:ext cx="4932362" cy="25193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7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611560" y="3212976"/>
            <a:ext cx="2659881" cy="3456384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95536" y="132493"/>
            <a:ext cx="8568952" cy="7382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177800"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PMQA </a:t>
            </a:r>
            <a:r>
              <a:rPr lang="th-TH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ทร. 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file"/>
              </a:rPr>
              <a:t>เดิม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      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     PMQA </a:t>
            </a:r>
            <a:r>
              <a:rPr lang="th-TH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ทร. 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file"/>
              </a:rPr>
              <a:t>ปรับปรุง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1039194" y="4646423"/>
            <a:ext cx="1908408" cy="687428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en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เจ้าหน้าที่</a:t>
            </a: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  <a:endParaRPr lang="en" sz="14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023298" y="3704496"/>
            <a:ext cx="1876630" cy="610491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en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คณะทำงาน </a:t>
            </a:r>
            <a:r>
              <a:rPr lang="en-US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en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65" name="Shape 65"/>
          <p:cNvSpPr/>
          <p:nvPr/>
        </p:nvSpPr>
        <p:spPr>
          <a:xfrm>
            <a:off x="1023298" y="5754420"/>
            <a:ext cx="1908415" cy="626908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เจ้าหน้าที่ </a:t>
            </a:r>
            <a:r>
              <a:rPr lang="en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Core team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219012" y="3241816"/>
            <a:ext cx="1548374" cy="33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en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Working Team</a:t>
            </a:r>
          </a:p>
        </p:txBody>
      </p:sp>
      <p:sp>
        <p:nvSpPr>
          <p:cNvPr id="20" name="Shape 84"/>
          <p:cNvSpPr/>
          <p:nvPr/>
        </p:nvSpPr>
        <p:spPr>
          <a:xfrm>
            <a:off x="611560" y="2006741"/>
            <a:ext cx="2731891" cy="84772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คณะกรรมการกำกับการฯ</a:t>
            </a:r>
            <a:endParaRPr lang="en-US" sz="14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Steering Committee</a:t>
            </a:r>
          </a:p>
          <a:p>
            <a:pPr lvl="0" indent="-88900" algn="ctr">
              <a:buClr>
                <a:srgbClr val="000000"/>
              </a:buClr>
              <a:buSzPct val="100000"/>
            </a:pPr>
            <a:r>
              <a:rPr lang="th-TH" sz="1400" kern="0" dirty="0" err="1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พคบ.ทร</a:t>
            </a:r>
            <a:r>
              <a:rPr lang="th-TH" sz="1400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lang="en" sz="1400" kern="0" dirty="0">
              <a:solidFill>
                <a:srgbClr val="800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11561" y="1058200"/>
            <a:ext cx="2731890" cy="49859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>
            <a:glow rad="101600">
              <a:srgbClr val="FFFFFF">
                <a:satMod val="175000"/>
                <a:alpha val="40000"/>
              </a:srgbClr>
            </a:glow>
          </a:effectLst>
        </p:spPr>
        <p:txBody>
          <a:bodyPr wrap="square" lIns="91434" tIns="45717" rIns="91434" bIns="45717" anchor="ctr">
            <a:spAutoFit/>
          </a:bodyPr>
          <a:lstStyle/>
          <a:p>
            <a:pPr marL="342900" indent="-3429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400" b="1" kern="0" dirty="0"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ทร.</a:t>
            </a:r>
          </a:p>
        </p:txBody>
      </p:sp>
      <p:sp>
        <p:nvSpPr>
          <p:cNvPr id="2" name="ลูกศรลง 1"/>
          <p:cNvSpPr/>
          <p:nvPr/>
        </p:nvSpPr>
        <p:spPr>
          <a:xfrm>
            <a:off x="1975298" y="1556792"/>
            <a:ext cx="144016" cy="4499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ลูกศรลง 27"/>
          <p:cNvSpPr/>
          <p:nvPr/>
        </p:nvSpPr>
        <p:spPr>
          <a:xfrm>
            <a:off x="1941500" y="2870638"/>
            <a:ext cx="152400" cy="3567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30" name="Shape 60"/>
          <p:cNvSpPr/>
          <p:nvPr/>
        </p:nvSpPr>
        <p:spPr>
          <a:xfrm>
            <a:off x="5864060" y="3194452"/>
            <a:ext cx="2845635" cy="3456384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3" name="Shape 63"/>
          <p:cNvSpPr/>
          <p:nvPr/>
        </p:nvSpPr>
        <p:spPr>
          <a:xfrm>
            <a:off x="6006078" y="4222543"/>
            <a:ext cx="2505691" cy="4973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 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ด้านการประเมินองค์กร</a:t>
            </a:r>
          </a:p>
        </p:txBody>
      </p:sp>
      <p:sp>
        <p:nvSpPr>
          <p:cNvPr id="37" name="Shape 64"/>
          <p:cNvSpPr/>
          <p:nvPr/>
        </p:nvSpPr>
        <p:spPr>
          <a:xfrm>
            <a:off x="6006079" y="3573018"/>
            <a:ext cx="2505691" cy="444774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</a:t>
            </a:r>
            <a:r>
              <a:rPr lang="en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</a:p>
          <a:p>
            <a:pPr lvl="0" indent="-88900" algn="ctr">
              <a:buClr>
                <a:srgbClr val="000000"/>
              </a:buClr>
              <a:buSzPct val="100000"/>
            </a:pPr>
            <a:r>
              <a:rPr lang="th-TH" sz="1400" kern="0" dirty="0" err="1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อพคบ.ทร</a:t>
            </a:r>
            <a:r>
              <a:rPr lang="th-TH" sz="1400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r>
              <a:rPr lang="en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41" name="Shape 66"/>
          <p:cNvSpPr txBox="1"/>
          <p:nvPr/>
        </p:nvSpPr>
        <p:spPr>
          <a:xfrm>
            <a:off x="5858710" y="3140968"/>
            <a:ext cx="2859482" cy="33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คณะอนุกรรมการฯ และ </a:t>
            </a:r>
            <a:r>
              <a:rPr lang="th-TH" sz="14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จนท</a:t>
            </a: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.ต่าง ๆ</a:t>
            </a:r>
            <a:endParaRPr lang="en" sz="14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2" name="Shape 84"/>
          <p:cNvSpPr/>
          <p:nvPr/>
        </p:nvSpPr>
        <p:spPr>
          <a:xfrm>
            <a:off x="5872557" y="2001277"/>
            <a:ext cx="2845635" cy="84772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คณะกรรมการกำกับการฯ</a:t>
            </a:r>
            <a:endParaRPr lang="en-US" sz="14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Steering Committee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 err="1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พคบ.ทร</a:t>
            </a:r>
            <a:r>
              <a:rPr lang="th-TH" sz="1400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lang="en" sz="1400" kern="0" dirty="0">
              <a:solidFill>
                <a:srgbClr val="800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5872558" y="1052736"/>
            <a:ext cx="2845634" cy="49859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>
            <a:glow rad="101600">
              <a:srgbClr val="FFFFFF">
                <a:satMod val="175000"/>
                <a:alpha val="40000"/>
              </a:srgbClr>
            </a:glow>
          </a:effectLst>
        </p:spPr>
        <p:txBody>
          <a:bodyPr wrap="square" lIns="91434" tIns="45717" rIns="91434" bIns="45717" anchor="ctr">
            <a:spAutoFit/>
          </a:bodyPr>
          <a:lstStyle/>
          <a:p>
            <a:pPr marL="342900" indent="-3429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400" b="1" kern="0" dirty="0"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ทร.</a:t>
            </a:r>
          </a:p>
        </p:txBody>
      </p:sp>
      <p:sp>
        <p:nvSpPr>
          <p:cNvPr id="44" name="ลูกศรลง 43"/>
          <p:cNvSpPr/>
          <p:nvPr/>
        </p:nvSpPr>
        <p:spPr>
          <a:xfrm>
            <a:off x="7236295" y="1551328"/>
            <a:ext cx="144016" cy="4499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45" name="ลูกศรลง 44"/>
          <p:cNvSpPr/>
          <p:nvPr/>
        </p:nvSpPr>
        <p:spPr>
          <a:xfrm>
            <a:off x="7202497" y="2865174"/>
            <a:ext cx="152400" cy="3567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46" name="Shape 89"/>
          <p:cNvSpPr/>
          <p:nvPr/>
        </p:nvSpPr>
        <p:spPr>
          <a:xfrm>
            <a:off x="3567576" y="3536256"/>
            <a:ext cx="1900821" cy="9350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en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ปรับ</a:t>
            </a:r>
          </a:p>
        </p:txBody>
      </p:sp>
      <p:sp>
        <p:nvSpPr>
          <p:cNvPr id="47" name="Shape 63"/>
          <p:cNvSpPr/>
          <p:nvPr/>
        </p:nvSpPr>
        <p:spPr>
          <a:xfrm>
            <a:off x="5533173" y="4859735"/>
            <a:ext cx="2505691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1-7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cxnSp>
        <p:nvCxnSpPr>
          <p:cNvPr id="5" name="ลูกศรเชื่อมต่อแบบตรง 4"/>
          <p:cNvCxnSpPr>
            <a:stCxn id="63" idx="3"/>
          </p:cNvCxnSpPr>
          <p:nvPr/>
        </p:nvCxnSpPr>
        <p:spPr>
          <a:xfrm flipV="1">
            <a:off x="2947602" y="4460715"/>
            <a:ext cx="3058476" cy="5294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ลูกศรเชื่อมต่อแบบตรง 47"/>
          <p:cNvCxnSpPr/>
          <p:nvPr/>
        </p:nvCxnSpPr>
        <p:spPr>
          <a:xfrm>
            <a:off x="2974944" y="4990137"/>
            <a:ext cx="2605168" cy="95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3957889" y="3167390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(เดิม) </a:t>
            </a: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131840" y="1697844"/>
            <a:ext cx="2529105" cy="49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FF">
                <a:satMod val="175000"/>
                <a:alpha val="40000"/>
              </a:srgbClr>
            </a:glow>
          </a:effectLst>
        </p:spPr>
        <p:txBody>
          <a:bodyPr wrap="square" lIns="91434" tIns="45717" rIns="91434" bIns="45717" anchor="ctr">
            <a:spAutoFit/>
          </a:bodyPr>
          <a:lstStyle/>
          <a:p>
            <a:pPr marL="342900" indent="-3429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kern="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ที่ปรับแก้ไข</a:t>
            </a:r>
          </a:p>
        </p:txBody>
      </p:sp>
      <p:sp>
        <p:nvSpPr>
          <p:cNvPr id="39" name="Shape 63"/>
          <p:cNvSpPr/>
          <p:nvPr/>
        </p:nvSpPr>
        <p:spPr>
          <a:xfrm>
            <a:off x="6035605" y="6212543"/>
            <a:ext cx="2505691" cy="43736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เจ้าหน้าที่ประจำสำนักงานคณะอนุกรรมการ</a:t>
            </a: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PMQA</a:t>
            </a:r>
            <a:endParaRPr lang="th-TH" sz="14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1" name="Shape 63"/>
          <p:cNvSpPr/>
          <p:nvPr/>
        </p:nvSpPr>
        <p:spPr>
          <a:xfrm>
            <a:off x="5660945" y="4922644"/>
            <a:ext cx="2505691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1-7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32" name="Shape 63"/>
          <p:cNvSpPr/>
          <p:nvPr/>
        </p:nvSpPr>
        <p:spPr>
          <a:xfrm>
            <a:off x="5771953" y="4992938"/>
            <a:ext cx="2505691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1-7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34" name="Shape 63"/>
          <p:cNvSpPr/>
          <p:nvPr/>
        </p:nvSpPr>
        <p:spPr>
          <a:xfrm>
            <a:off x="5913764" y="5048844"/>
            <a:ext cx="2505691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1-7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35" name="Shape 63"/>
          <p:cNvSpPr/>
          <p:nvPr/>
        </p:nvSpPr>
        <p:spPr>
          <a:xfrm>
            <a:off x="6042528" y="5106372"/>
            <a:ext cx="2505691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1-7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36" name="Shape 63"/>
          <p:cNvSpPr/>
          <p:nvPr/>
        </p:nvSpPr>
        <p:spPr>
          <a:xfrm>
            <a:off x="6165656" y="5161203"/>
            <a:ext cx="2505691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1-7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38" name="Shape 63"/>
          <p:cNvSpPr/>
          <p:nvPr/>
        </p:nvSpPr>
        <p:spPr>
          <a:xfrm>
            <a:off x="6251353" y="5222090"/>
            <a:ext cx="2505691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1-7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71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95536" y="132493"/>
            <a:ext cx="8568952" cy="560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177800" algn="ctr"/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คณะอนุกรรมการฯ และ </a:t>
            </a:r>
            <a:r>
              <a:rPr lang="th-TH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จนท</a:t>
            </a: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.ต่าง ๆ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file"/>
              </a:rPr>
              <a:t>ปรับปรุง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57889" y="3167390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(เดิม) </a:t>
            </a:r>
            <a:endParaRPr lang="th-TH">
              <a:solidFill>
                <a:srgbClr val="000000"/>
              </a:solidFill>
            </a:endParaRPr>
          </a:p>
        </p:txBody>
      </p:sp>
      <p:cxnSp>
        <p:nvCxnSpPr>
          <p:cNvPr id="29" name="ลูกศรเชื่อมต่อแบบตรง 28"/>
          <p:cNvCxnSpPr>
            <a:endCxn id="38" idx="1"/>
          </p:cNvCxnSpPr>
          <p:nvPr/>
        </p:nvCxnSpPr>
        <p:spPr>
          <a:xfrm flipV="1">
            <a:off x="3365529" y="1372881"/>
            <a:ext cx="3586095" cy="37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9"/>
          <p:cNvSpPr/>
          <p:nvPr/>
        </p:nvSpPr>
        <p:spPr>
          <a:xfrm>
            <a:off x="3851920" y="1122683"/>
            <a:ext cx="2520280" cy="528489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วางแผน </a:t>
            </a:r>
            <a:r>
              <a:rPr lang="th-TH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+</a:t>
            </a:r>
            <a:r>
              <a:rPr lang="en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อำนวยการ</a:t>
            </a:r>
            <a:endParaRPr lang="th-TH" sz="14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ประสานงาน+</a:t>
            </a:r>
            <a:r>
              <a:rPr lang="en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กำกับการ</a:t>
            </a:r>
          </a:p>
        </p:txBody>
      </p:sp>
      <p:sp>
        <p:nvSpPr>
          <p:cNvPr id="38" name="Shape 74"/>
          <p:cNvSpPr/>
          <p:nvPr/>
        </p:nvSpPr>
        <p:spPr>
          <a:xfrm>
            <a:off x="6951624" y="1136984"/>
            <a:ext cx="2012864" cy="471794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2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ปช.ทร.</a:t>
            </a:r>
            <a:endParaRPr lang="th-TH" sz="12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2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รอง จก.</a:t>
            </a:r>
            <a:r>
              <a:rPr lang="th-TH" sz="12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ฝ่ายอำนวยการ</a:t>
            </a:r>
            <a:endParaRPr lang="en" sz="1200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9" name="Shape 75"/>
          <p:cNvSpPr/>
          <p:nvPr/>
        </p:nvSpPr>
        <p:spPr>
          <a:xfrm>
            <a:off x="6915571" y="1819550"/>
            <a:ext cx="2084969" cy="52933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รอง </a:t>
            </a:r>
            <a:r>
              <a:rPr lang="en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ปช.ทร.</a:t>
            </a: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สพร.สปช.ทร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lang="en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9" name="Shape 66"/>
          <p:cNvSpPr txBox="1"/>
          <p:nvPr/>
        </p:nvSpPr>
        <p:spPr>
          <a:xfrm>
            <a:off x="3712062" y="659420"/>
            <a:ext cx="1935900" cy="521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หน้าที่</a:t>
            </a:r>
            <a:endParaRPr lang="en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0" name="Shape 66"/>
          <p:cNvSpPr txBox="1"/>
          <p:nvPr/>
        </p:nvSpPr>
        <p:spPr>
          <a:xfrm>
            <a:off x="6935390" y="648246"/>
            <a:ext cx="1935900" cy="521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องค์ประกอบ</a:t>
            </a:r>
            <a:endParaRPr lang="en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8" name="Shape 74"/>
          <p:cNvSpPr/>
          <p:nvPr/>
        </p:nvSpPr>
        <p:spPr>
          <a:xfrm>
            <a:off x="6906004" y="2486815"/>
            <a:ext cx="2094535" cy="4381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รอง จก.</a:t>
            </a: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ยก.ทร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ผู้แทนหน่วยที่เกี่ยวข้อง</a:t>
            </a:r>
            <a:endParaRPr lang="en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67" name="Shape 74"/>
          <p:cNvSpPr/>
          <p:nvPr/>
        </p:nvSpPr>
        <p:spPr>
          <a:xfrm>
            <a:off x="6906004" y="3521091"/>
            <a:ext cx="2108042" cy="3986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รอง </a:t>
            </a: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จก.กพร.ทร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ผู้แทนหน่วยที่เกี่ยวข้อง</a:t>
            </a:r>
          </a:p>
        </p:txBody>
      </p:sp>
      <p:sp>
        <p:nvSpPr>
          <p:cNvPr id="71" name="Shape 74"/>
          <p:cNvSpPr/>
          <p:nvPr/>
        </p:nvSpPr>
        <p:spPr>
          <a:xfrm>
            <a:off x="6896908" y="4005064"/>
            <a:ext cx="2117138" cy="4844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รอง </a:t>
            </a: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ปช.ทร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ผู้แทนหน่วยที่เกี่ยวข้อง</a:t>
            </a:r>
          </a:p>
        </p:txBody>
      </p:sp>
      <p:sp>
        <p:nvSpPr>
          <p:cNvPr id="75" name="Shape 74"/>
          <p:cNvSpPr/>
          <p:nvPr/>
        </p:nvSpPr>
        <p:spPr>
          <a:xfrm>
            <a:off x="6896907" y="4581128"/>
            <a:ext cx="2103631" cy="4928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รอง </a:t>
            </a: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จก.กพ.ทร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ผู้แทนหน่วยที่เกี่ยวข้อง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685879" y="679986"/>
            <a:ext cx="2529105" cy="49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FF">
                <a:satMod val="175000"/>
                <a:alpha val="40000"/>
              </a:srgbClr>
            </a:glow>
          </a:effectLst>
        </p:spPr>
        <p:txBody>
          <a:bodyPr wrap="square" lIns="91434" tIns="45717" rIns="91434" bIns="45717" anchor="ctr">
            <a:spAutoFit/>
          </a:bodyPr>
          <a:lstStyle/>
          <a:p>
            <a:pPr marL="342900" indent="-3429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kern="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ที่ปรับแก้ไข</a:t>
            </a:r>
          </a:p>
        </p:txBody>
      </p:sp>
      <p:sp>
        <p:nvSpPr>
          <p:cNvPr id="44" name="Shape 63"/>
          <p:cNvSpPr/>
          <p:nvPr/>
        </p:nvSpPr>
        <p:spPr>
          <a:xfrm>
            <a:off x="328066" y="1779402"/>
            <a:ext cx="3064727" cy="4973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 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ด้านการประเมินองค์กร</a:t>
            </a:r>
          </a:p>
        </p:txBody>
      </p:sp>
      <p:sp>
        <p:nvSpPr>
          <p:cNvPr id="45" name="Shape 64"/>
          <p:cNvSpPr/>
          <p:nvPr/>
        </p:nvSpPr>
        <p:spPr>
          <a:xfrm>
            <a:off x="348215" y="1118984"/>
            <a:ext cx="3044578" cy="532188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</a:t>
            </a:r>
            <a:r>
              <a:rPr lang="en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</a:p>
          <a:p>
            <a:pPr lvl="0" indent="-88900" algn="ctr">
              <a:buClr>
                <a:srgbClr val="000000"/>
              </a:buClr>
              <a:buSzPct val="100000"/>
            </a:pPr>
            <a:r>
              <a:rPr lang="th-TH" sz="1400" kern="0" dirty="0" err="1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อพคบ.ทร</a:t>
            </a:r>
            <a:r>
              <a:rPr lang="th-TH" sz="1400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r>
              <a:rPr lang="en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46" name="Shape 66"/>
          <p:cNvSpPr txBox="1"/>
          <p:nvPr/>
        </p:nvSpPr>
        <p:spPr>
          <a:xfrm>
            <a:off x="305598" y="740313"/>
            <a:ext cx="2859482" cy="33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คณะอนุกรรมการฯ และ </a:t>
            </a:r>
            <a:r>
              <a:rPr lang="th-TH" sz="14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จนท</a:t>
            </a: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.ต่าง ๆ</a:t>
            </a:r>
            <a:endParaRPr lang="en" sz="14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1" name="Shape 63"/>
          <p:cNvSpPr/>
          <p:nvPr/>
        </p:nvSpPr>
        <p:spPr>
          <a:xfrm>
            <a:off x="306150" y="6159332"/>
            <a:ext cx="3097152" cy="43736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เจ้าหน้าที่ประจำสำนักงานคณะอนุกรรมการ</a:t>
            </a: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PMQA</a:t>
            </a:r>
            <a:endParaRPr lang="th-TH" sz="14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66" name="Shape 63"/>
          <p:cNvSpPr/>
          <p:nvPr/>
        </p:nvSpPr>
        <p:spPr>
          <a:xfrm>
            <a:off x="6922555" y="6165304"/>
            <a:ext cx="2087421" cy="43736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lvl="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ผอ.กพอ.สพร.สปช.ทร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marL="95250" lvl="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จนท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 ใน </a:t>
            </a: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สพร.สปช.ทร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</p:txBody>
      </p:sp>
      <p:cxnSp>
        <p:nvCxnSpPr>
          <p:cNvPr id="85" name="ลูกศรเชื่อมต่อแบบตรง 84"/>
          <p:cNvCxnSpPr/>
          <p:nvPr/>
        </p:nvCxnSpPr>
        <p:spPr>
          <a:xfrm>
            <a:off x="2820599" y="2847906"/>
            <a:ext cx="4114791" cy="5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hape 63"/>
          <p:cNvSpPr/>
          <p:nvPr/>
        </p:nvSpPr>
        <p:spPr>
          <a:xfrm>
            <a:off x="328465" y="2552021"/>
            <a:ext cx="3037064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 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1 การนำองค์กร </a:t>
            </a:r>
          </a:p>
        </p:txBody>
      </p:sp>
      <p:sp>
        <p:nvSpPr>
          <p:cNvPr id="53" name="Shape 63"/>
          <p:cNvSpPr/>
          <p:nvPr/>
        </p:nvSpPr>
        <p:spPr>
          <a:xfrm>
            <a:off x="340476" y="3040598"/>
            <a:ext cx="3025053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 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การวางแผนเชิงยุทธศาสตร์</a:t>
            </a:r>
          </a:p>
        </p:txBody>
      </p:sp>
      <p:sp>
        <p:nvSpPr>
          <p:cNvPr id="57" name="Shape 63"/>
          <p:cNvSpPr/>
          <p:nvPr/>
        </p:nvSpPr>
        <p:spPr>
          <a:xfrm>
            <a:off x="349666" y="3520088"/>
            <a:ext cx="3043128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 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</a:t>
            </a:r>
            <a:r>
              <a:rPr lang="th-TH" sz="1200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การ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ให้ความสำคัญกับผู้รับบริการ</a:t>
            </a:r>
          </a:p>
        </p:txBody>
      </p:sp>
      <p:sp>
        <p:nvSpPr>
          <p:cNvPr id="69" name="Shape 63"/>
          <p:cNvSpPr/>
          <p:nvPr/>
        </p:nvSpPr>
        <p:spPr>
          <a:xfrm>
            <a:off x="340477" y="4014146"/>
            <a:ext cx="3062825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 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การวัด วิเคราะห์ และการจัดการความรู้</a:t>
            </a:r>
          </a:p>
        </p:txBody>
      </p:sp>
      <p:sp>
        <p:nvSpPr>
          <p:cNvPr id="73" name="Shape 63"/>
          <p:cNvSpPr/>
          <p:nvPr/>
        </p:nvSpPr>
        <p:spPr>
          <a:xfrm>
            <a:off x="330885" y="4507653"/>
            <a:ext cx="3061908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 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5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การมุ่งเน้นบุคลากร</a:t>
            </a:r>
          </a:p>
        </p:txBody>
      </p:sp>
      <p:sp>
        <p:nvSpPr>
          <p:cNvPr id="77" name="Shape 63"/>
          <p:cNvSpPr/>
          <p:nvPr/>
        </p:nvSpPr>
        <p:spPr>
          <a:xfrm>
            <a:off x="313198" y="4998876"/>
            <a:ext cx="3079595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 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6 การมุ่งเน้นระบบปฏิบัติการ</a:t>
            </a:r>
          </a:p>
        </p:txBody>
      </p:sp>
      <p:sp>
        <p:nvSpPr>
          <p:cNvPr id="80" name="Shape 63"/>
          <p:cNvSpPr/>
          <p:nvPr/>
        </p:nvSpPr>
        <p:spPr>
          <a:xfrm>
            <a:off x="315759" y="5529576"/>
            <a:ext cx="3077034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 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7 ผลลัพธ์การดำเนินการ</a:t>
            </a:r>
          </a:p>
        </p:txBody>
      </p:sp>
      <p:sp>
        <p:nvSpPr>
          <p:cNvPr id="93" name="Shape 74"/>
          <p:cNvSpPr/>
          <p:nvPr/>
        </p:nvSpPr>
        <p:spPr>
          <a:xfrm>
            <a:off x="6907055" y="2979203"/>
            <a:ext cx="2094535" cy="4381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รอง จก.</a:t>
            </a: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ยก.ทร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ผู้แทนหน่วยที่เกี่ยวข้อง</a:t>
            </a:r>
            <a:endParaRPr lang="en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4" name="Shape 74"/>
          <p:cNvSpPr/>
          <p:nvPr/>
        </p:nvSpPr>
        <p:spPr>
          <a:xfrm>
            <a:off x="6906004" y="5634787"/>
            <a:ext cx="2117138" cy="4844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ผอ.</a:t>
            </a: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สพร.สปช.ทร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ผู้แทนหน่วยที่เกี่ยวข้อง</a:t>
            </a:r>
          </a:p>
        </p:txBody>
      </p:sp>
      <p:sp>
        <p:nvSpPr>
          <p:cNvPr id="95" name="Shape 74"/>
          <p:cNvSpPr/>
          <p:nvPr/>
        </p:nvSpPr>
        <p:spPr>
          <a:xfrm>
            <a:off x="6892839" y="5112174"/>
            <a:ext cx="2117138" cy="4844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รอง </a:t>
            </a: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ปช.ทร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ผู้แทนหน่วยที่เกี่ยวข้อง</a:t>
            </a:r>
          </a:p>
        </p:txBody>
      </p:sp>
      <p:cxnSp>
        <p:nvCxnSpPr>
          <p:cNvPr id="96" name="ลูกศรเชื่อมต่อแบบตรง 84"/>
          <p:cNvCxnSpPr>
            <a:stCxn id="53" idx="3"/>
          </p:cNvCxnSpPr>
          <p:nvPr/>
        </p:nvCxnSpPr>
        <p:spPr>
          <a:xfrm flipV="1">
            <a:off x="3365529" y="3219500"/>
            <a:ext cx="3583019" cy="39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84"/>
          <p:cNvCxnSpPr/>
          <p:nvPr/>
        </p:nvCxnSpPr>
        <p:spPr>
          <a:xfrm>
            <a:off x="3392794" y="3717032"/>
            <a:ext cx="3555753" cy="421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84"/>
          <p:cNvCxnSpPr>
            <a:stCxn id="69" idx="3"/>
          </p:cNvCxnSpPr>
          <p:nvPr/>
        </p:nvCxnSpPr>
        <p:spPr>
          <a:xfrm>
            <a:off x="3403302" y="4232830"/>
            <a:ext cx="3545246" cy="60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ลูกศรเชื่อมต่อแบบตรง 84"/>
          <p:cNvCxnSpPr>
            <a:stCxn id="73" idx="3"/>
          </p:cNvCxnSpPr>
          <p:nvPr/>
        </p:nvCxnSpPr>
        <p:spPr>
          <a:xfrm>
            <a:off x="3392793" y="4726337"/>
            <a:ext cx="3569875" cy="10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ลูกศรเชื่อมต่อแบบตรง 84"/>
          <p:cNvCxnSpPr/>
          <p:nvPr/>
        </p:nvCxnSpPr>
        <p:spPr>
          <a:xfrm flipV="1">
            <a:off x="3392793" y="5280169"/>
            <a:ext cx="3546926" cy="210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ลูกศรเชื่อมต่อแบบตรง 84"/>
          <p:cNvCxnSpPr/>
          <p:nvPr/>
        </p:nvCxnSpPr>
        <p:spPr>
          <a:xfrm flipV="1">
            <a:off x="3403302" y="5796944"/>
            <a:ext cx="3545245" cy="8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hape 69"/>
          <p:cNvSpPr/>
          <p:nvPr/>
        </p:nvSpPr>
        <p:spPr>
          <a:xfrm>
            <a:off x="3851920" y="2512557"/>
            <a:ext cx="2512943" cy="3489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th-TH" sz="1200" u="sng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ให้การสนับสนุน</a:t>
            </a:r>
          </a:p>
          <a:p>
            <a:pPr marL="95250" indent="-171450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หน่วยจัดทำแผนพัฒนาองค์กร</a:t>
            </a:r>
          </a:p>
          <a:p>
            <a:pPr marL="95250" indent="-171450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อพคบ.ทร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 ด้านการประเมินองค์กร ในการประเมินองค์กรของ </a:t>
            </a: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marL="95250" indent="-171450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95250" indent="-171450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   </a:t>
            </a:r>
          </a:p>
        </p:txBody>
      </p:sp>
      <p:cxnSp>
        <p:nvCxnSpPr>
          <p:cNvPr id="107" name="ลูกศรเชื่อมต่อแบบตรง 30"/>
          <p:cNvCxnSpPr/>
          <p:nvPr/>
        </p:nvCxnSpPr>
        <p:spPr>
          <a:xfrm>
            <a:off x="3392793" y="1988840"/>
            <a:ext cx="35297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ape 70"/>
          <p:cNvSpPr/>
          <p:nvPr/>
        </p:nvSpPr>
        <p:spPr>
          <a:xfrm>
            <a:off x="3851920" y="1781294"/>
            <a:ext cx="2522459" cy="595969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ประเมินองค์กร (</a:t>
            </a:r>
            <a:r>
              <a:rPr lang="en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Self assessment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)</a:t>
            </a: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รับตรวจประเมิน</a:t>
            </a:r>
          </a:p>
          <a:p>
            <a:pPr marL="9525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สมัครขอรับรางวัล</a:t>
            </a:r>
            <a:r>
              <a:rPr lang="en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cxnSp>
        <p:nvCxnSpPr>
          <p:cNvPr id="108" name="ลูกศรเชื่อมต่อแบบตรง 84"/>
          <p:cNvCxnSpPr/>
          <p:nvPr/>
        </p:nvCxnSpPr>
        <p:spPr>
          <a:xfrm flipV="1">
            <a:off x="3374323" y="6377214"/>
            <a:ext cx="3545245" cy="8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hape 63"/>
          <p:cNvSpPr/>
          <p:nvPr/>
        </p:nvSpPr>
        <p:spPr>
          <a:xfrm>
            <a:off x="3851920" y="6211925"/>
            <a:ext cx="2520280" cy="43736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5250" lvl="0" indent="-17145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สนับสนุนการดำเนินการด้านธุรการทั้งปวงของ </a:t>
            </a:r>
            <a:r>
              <a:rPr lang="th-TH" sz="12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อพคบ.ทร</a:t>
            </a:r>
            <a:r>
              <a:rPr lang="th-TH" sz="1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 ทุกคณะฯ</a:t>
            </a:r>
          </a:p>
        </p:txBody>
      </p:sp>
    </p:spTree>
    <p:extLst>
      <p:ext uri="{BB962C8B-B14F-4D97-AF65-F5344CB8AC3E}">
        <p14:creationId xmlns:p14="http://schemas.microsoft.com/office/powerpoint/2010/main" val="286793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1" t="77708" r="61488" b="15897"/>
          <a:stretch>
            <a:fillRect/>
          </a:stretch>
        </p:blipFill>
        <p:spPr bwMode="auto">
          <a:xfrm>
            <a:off x="0" y="6149975"/>
            <a:ext cx="77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2849"/>
            <a:ext cx="8778875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 descr="PMQA_FINAL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0"/>
            <a:ext cx="479425" cy="98107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dist="107763" dir="2700000" algn="ctr" rotWithShape="0">
              <a:srgbClr val="9966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41275" y="138711"/>
            <a:ext cx="8569326" cy="4985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วงจรคุณภาพการบริหารจัดการภาครัฐ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B8055-1BDB-4912-BE6F-6FCE8898E37B}" type="slidenum">
              <a:rPr lang="th-TH" sz="11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5</a:t>
            </a:fld>
            <a:endParaRPr lang="th-TH" sz="11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PMQA_FINAL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5" y="0"/>
            <a:ext cx="479425" cy="98107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dist="107763" dir="2700000" algn="ctr" rotWithShape="0">
              <a:srgbClr val="9966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ตาราง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47948"/>
              </p:ext>
            </p:extLst>
          </p:nvPr>
        </p:nvGraphicFramePr>
        <p:xfrm>
          <a:off x="98813" y="3"/>
          <a:ext cx="8937683" cy="6671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8717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622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797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403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602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823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Shape 60"/>
          <p:cNvSpPr/>
          <p:nvPr/>
        </p:nvSpPr>
        <p:spPr>
          <a:xfrm>
            <a:off x="98813" y="2995430"/>
            <a:ext cx="2208212" cy="253646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342" y="5772458"/>
            <a:ext cx="2005202" cy="8623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Shape 63"/>
          <p:cNvSpPr/>
          <p:nvPr/>
        </p:nvSpPr>
        <p:spPr>
          <a:xfrm>
            <a:off x="359747" y="4039280"/>
            <a:ext cx="1846797" cy="497364"/>
          </a:xfrm>
          <a:prstGeom prst="rect">
            <a:avLst/>
          </a:prstGeom>
          <a:solidFill>
            <a:srgbClr val="F83B1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u="sng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u="sng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 </a:t>
            </a:r>
            <a:endParaRPr lang="th-TH" sz="1200" u="sng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400" u="sng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ด้านการประเมินองค์กร</a:t>
            </a:r>
            <a:endParaRPr lang="en-US" sz="1400" u="sng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7" name="Shape 64"/>
          <p:cNvSpPr/>
          <p:nvPr/>
        </p:nvSpPr>
        <p:spPr>
          <a:xfrm>
            <a:off x="177409" y="3071162"/>
            <a:ext cx="2034015" cy="726895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u="sng" kern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</a:t>
            </a:r>
            <a:r>
              <a:rPr lang="en" sz="1400" u="sng" kern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400" u="sng" kern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400" u="sng" kern="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อพคบ.ทร</a:t>
            </a:r>
            <a:r>
              <a:rPr lang="th-TH" sz="1400" u="sng" kern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</a:t>
            </a:r>
            <a:r>
              <a:rPr lang="th-TH" sz="1400" kern="0" dirty="0" err="1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ปช.ทร</a:t>
            </a:r>
            <a:r>
              <a:rPr lang="th-TH" sz="1400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 ประธานฯ)</a:t>
            </a:r>
            <a:r>
              <a:rPr lang="en" sz="14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42" name="Shape 84"/>
          <p:cNvSpPr/>
          <p:nvPr/>
        </p:nvSpPr>
        <p:spPr>
          <a:xfrm>
            <a:off x="177409" y="2024728"/>
            <a:ext cx="2091595" cy="847723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400" u="sng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คณะกรรมการกำกับการฯ</a:t>
            </a:r>
            <a:endParaRPr lang="en-US" sz="1400" u="sng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Steering Committee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400" u="sng" kern="0" dirty="0" err="1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พคบ.ทร</a:t>
            </a:r>
            <a:r>
              <a:rPr lang="th-TH" sz="1400" u="sng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lang="en-US" sz="1400" u="sng" kern="0" dirty="0">
              <a:solidFill>
                <a:srgbClr val="800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400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</a:t>
            </a:r>
            <a:r>
              <a:rPr lang="th-TH" sz="1400" kern="0" dirty="0" err="1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เสธ.ทร</a:t>
            </a:r>
            <a:r>
              <a:rPr lang="th-TH" sz="1400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 ประธานฯ)</a:t>
            </a:r>
            <a:endParaRPr lang="en" sz="1400" kern="0" dirty="0">
              <a:solidFill>
                <a:srgbClr val="800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67071" y="965416"/>
            <a:ext cx="2101933" cy="90485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glow rad="101600">
              <a:srgbClr val="FFFFFF">
                <a:satMod val="175000"/>
                <a:alpha val="40000"/>
              </a:srgbClr>
            </a:glow>
          </a:effectLst>
        </p:spPr>
        <p:txBody>
          <a:bodyPr wrap="square" lIns="91434" tIns="45717" rIns="91434" bIns="45717" anchor="ctr">
            <a:spAutoFit/>
          </a:bodyPr>
          <a:lstStyle/>
          <a:p>
            <a:pPr marL="342900" indent="-3429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u="sng" kern="0" dirty="0"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ทร.</a:t>
            </a:r>
          </a:p>
          <a:p>
            <a:pPr marL="342900" indent="-3429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th-TH" sz="2400" b="1" kern="0" dirty="0">
              <a:solidFill>
                <a:srgbClr val="FFFFFF"/>
              </a:solidFill>
              <a:effectLst>
                <a:innerShdw blurRad="114300">
                  <a:prstClr val="black"/>
                </a:innerShdw>
              </a:effectLst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lowchart: Process 4"/>
          <p:cNvSpPr/>
          <p:nvPr/>
        </p:nvSpPr>
        <p:spPr>
          <a:xfrm>
            <a:off x="5873143" y="5984929"/>
            <a:ext cx="1646912" cy="471770"/>
          </a:xfrm>
          <a:prstGeom prst="flowChartProcess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ปรับปรุงองค์กร</a:t>
            </a:r>
          </a:p>
          <a:p>
            <a:pPr algn="ctr">
              <a:defRPr/>
            </a:pPr>
            <a:r>
              <a:rPr lang="th-TH" sz="1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ตามแผนฯ</a:t>
            </a:r>
            <a:endParaRPr lang="en-AU" sz="12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lowchart: Terminator 48"/>
          <p:cNvSpPr/>
          <p:nvPr/>
        </p:nvSpPr>
        <p:spPr>
          <a:xfrm>
            <a:off x="7602315" y="1251923"/>
            <a:ext cx="1200650" cy="301625"/>
          </a:xfrm>
          <a:prstGeom prst="flowChartTerminator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  <a:endParaRPr lang="th-TH" sz="12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Document 7"/>
          <p:cNvSpPr/>
          <p:nvPr/>
        </p:nvSpPr>
        <p:spPr>
          <a:xfrm>
            <a:off x="7743492" y="5968707"/>
            <a:ext cx="1194347" cy="580406"/>
          </a:xfrm>
          <a:prstGeom prst="flowChartDocument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รายงานผลการปฏิบัติตามแผน</a:t>
            </a:r>
            <a:endParaRPr lang="en-AU" sz="12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Straight Arrow Connector 49"/>
          <p:cNvCxnSpPr>
            <a:cxnSpLocks noChangeShapeType="1"/>
            <a:endCxn id="82" idx="2"/>
          </p:cNvCxnSpPr>
          <p:nvPr/>
        </p:nvCxnSpPr>
        <p:spPr bwMode="auto">
          <a:xfrm flipV="1">
            <a:off x="5292080" y="2804077"/>
            <a:ext cx="9166" cy="1112296"/>
          </a:xfrm>
          <a:prstGeom prst="straightConnector1">
            <a:avLst/>
          </a:prstGeom>
          <a:noFill/>
          <a:ln w="22225" algn="ctr">
            <a:solidFill>
              <a:srgbClr val="0070C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39"/>
          <p:cNvCxnSpPr>
            <a:cxnSpLocks noChangeShapeType="1"/>
            <a:stCxn id="82" idx="0"/>
          </p:cNvCxnSpPr>
          <p:nvPr/>
        </p:nvCxnSpPr>
        <p:spPr bwMode="auto">
          <a:xfrm flipH="1" flipV="1">
            <a:off x="5301245" y="1726312"/>
            <a:ext cx="1" cy="50157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3088149" y="4305707"/>
            <a:ext cx="181299" cy="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Flowchart: Terminator 48"/>
          <p:cNvSpPr/>
          <p:nvPr/>
        </p:nvSpPr>
        <p:spPr>
          <a:xfrm>
            <a:off x="2512084" y="4138343"/>
            <a:ext cx="576065" cy="335823"/>
          </a:xfrm>
          <a:prstGeom prst="flowChartTerminator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1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th-TH" sz="11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Flowchart: Process 2"/>
          <p:cNvSpPr/>
          <p:nvPr/>
        </p:nvSpPr>
        <p:spPr>
          <a:xfrm>
            <a:off x="3266654" y="4060767"/>
            <a:ext cx="980190" cy="622300"/>
          </a:xfrm>
          <a:prstGeom prst="flowChartProcess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1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ประเมินตนเองของ </a:t>
            </a:r>
            <a:r>
              <a:rPr lang="th-TH" sz="1100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</a:t>
            </a:r>
            <a:r>
              <a:rPr lang="th-TH" sz="11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AU" sz="11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133537" y="80866"/>
            <a:ext cx="2102853" cy="752508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>
            <a:glow rad="101600">
              <a:srgbClr val="FFFFFF">
                <a:satMod val="175000"/>
                <a:alpha val="40000"/>
              </a:srgbClr>
            </a:glow>
          </a:effectLst>
        </p:spPr>
        <p:txBody>
          <a:bodyPr wrap="square" lIns="91434" tIns="45717" rIns="91434" bIns="45717" anchor="t">
            <a:spAutoFit/>
          </a:bodyPr>
          <a:lstStyle/>
          <a:p>
            <a:pPr marL="342900" indent="-3429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500" b="1" u="sng" kern="0" dirty="0">
                <a:solidFill>
                  <a:srgbClr val="DAF343"/>
                </a:solidFill>
                <a:effectLst>
                  <a:innerShdw blurRad="114300">
                    <a:prstClr val="black"/>
                  </a:inn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</a:p>
          <a:p>
            <a:pPr marL="342900" indent="-3429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500" b="1" u="sng" kern="0" dirty="0" err="1">
                <a:solidFill>
                  <a:srgbClr val="DAF343"/>
                </a:solidFill>
                <a:effectLst>
                  <a:innerShdw blurRad="114300">
                    <a:prstClr val="black"/>
                  </a:inn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ก.พ.ร</a:t>
            </a:r>
            <a:r>
              <a:rPr lang="th-TH" sz="1500" b="1" u="sng" kern="0" dirty="0">
                <a:solidFill>
                  <a:srgbClr val="DAF343"/>
                </a:solidFill>
                <a:effectLst>
                  <a:innerShdw blurRad="114300">
                    <a:prstClr val="black"/>
                  </a:inn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h-TH" sz="2400" b="1" kern="0" dirty="0">
              <a:solidFill>
                <a:srgbClr val="DAF343"/>
              </a:solidFill>
              <a:effectLst>
                <a:innerShdw blurRad="114300">
                  <a:prstClr val="black"/>
                </a:innerShdw>
              </a:effectLst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46"/>
          <p:cNvSpPr txBox="1">
            <a:spLocks noChangeArrowheads="1"/>
          </p:cNvSpPr>
          <p:nvPr/>
        </p:nvSpPr>
        <p:spPr bwMode="auto">
          <a:xfrm>
            <a:off x="4359133" y="4263660"/>
            <a:ext cx="307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th-TH" sz="14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31"/>
          <p:cNvSpPr txBox="1">
            <a:spLocks noChangeArrowheads="1"/>
          </p:cNvSpPr>
          <p:nvPr/>
        </p:nvSpPr>
        <p:spPr bwMode="auto">
          <a:xfrm>
            <a:off x="8004076" y="2606351"/>
            <a:ext cx="307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80008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b="1" dirty="0">
              <a:solidFill>
                <a:srgbClr val="80008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Flowchart: Document 55"/>
          <p:cNvSpPr/>
          <p:nvPr/>
        </p:nvSpPr>
        <p:spPr>
          <a:xfrm>
            <a:off x="3750079" y="230680"/>
            <a:ext cx="847885" cy="44442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รายงานป้อนกลับ</a:t>
            </a:r>
            <a:endParaRPr lang="en-AU" sz="12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31"/>
          <p:cNvSpPr txBox="1">
            <a:spLocks noChangeArrowheads="1"/>
          </p:cNvSpPr>
          <p:nvPr/>
        </p:nvSpPr>
        <p:spPr bwMode="auto">
          <a:xfrm>
            <a:off x="8481723" y="1734661"/>
            <a:ext cx="307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Flowchart: Decision 38"/>
          <p:cNvSpPr/>
          <p:nvPr/>
        </p:nvSpPr>
        <p:spPr>
          <a:xfrm>
            <a:off x="4445803" y="3991007"/>
            <a:ext cx="362117" cy="336743"/>
          </a:xfrm>
          <a:prstGeom prst="flowChartDecision">
            <a:avLst/>
          </a:prstGeom>
          <a:solidFill>
            <a:srgbClr val="F83B1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th-TH" ker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TextBox 31"/>
          <p:cNvSpPr txBox="1">
            <a:spLocks noChangeArrowheads="1"/>
          </p:cNvSpPr>
          <p:nvPr/>
        </p:nvSpPr>
        <p:spPr bwMode="auto">
          <a:xfrm>
            <a:off x="5969236" y="166875"/>
            <a:ext cx="307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b="1" dirty="0">
              <a:solidFill>
                <a:srgbClr val="00B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Flowchart: Decision 38"/>
          <p:cNvSpPr/>
          <p:nvPr/>
        </p:nvSpPr>
        <p:spPr>
          <a:xfrm rot="5400000">
            <a:off x="5592142" y="256635"/>
            <a:ext cx="457476" cy="399573"/>
          </a:xfrm>
          <a:prstGeom prst="flowChartDecision">
            <a:avLst/>
          </a:prstGeom>
          <a:solidFill>
            <a:srgbClr val="80008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th-TH" ker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8" name="Straight Arrow Connector 49"/>
          <p:cNvCxnSpPr>
            <a:cxnSpLocks noChangeShapeType="1"/>
          </p:cNvCxnSpPr>
          <p:nvPr/>
        </p:nvCxnSpPr>
        <p:spPr bwMode="auto">
          <a:xfrm flipH="1">
            <a:off x="4591564" y="466717"/>
            <a:ext cx="1023129" cy="4066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ตัวเชื่อมต่อหักมุม 169"/>
          <p:cNvCxnSpPr>
            <a:stCxn id="95" idx="1"/>
          </p:cNvCxnSpPr>
          <p:nvPr/>
        </p:nvCxnSpPr>
        <p:spPr>
          <a:xfrm rot="10800000" flipV="1">
            <a:off x="3598073" y="452891"/>
            <a:ext cx="152007" cy="3607876"/>
          </a:xfrm>
          <a:prstGeom prst="bentConnector2">
            <a:avLst/>
          </a:prstGeom>
          <a:noFill/>
          <a:ln w="22225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3" name="Shape 63"/>
          <p:cNvSpPr/>
          <p:nvPr/>
        </p:nvSpPr>
        <p:spPr>
          <a:xfrm>
            <a:off x="265427" y="4691157"/>
            <a:ext cx="1622793" cy="4296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4" name="Shape 63"/>
          <p:cNvSpPr/>
          <p:nvPr/>
        </p:nvSpPr>
        <p:spPr>
          <a:xfrm>
            <a:off x="312080" y="4751140"/>
            <a:ext cx="1620641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5" name="Shape 63"/>
          <p:cNvSpPr/>
          <p:nvPr/>
        </p:nvSpPr>
        <p:spPr>
          <a:xfrm>
            <a:off x="367277" y="4799548"/>
            <a:ext cx="1630445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6" name="Shape 63"/>
          <p:cNvSpPr/>
          <p:nvPr/>
        </p:nvSpPr>
        <p:spPr>
          <a:xfrm>
            <a:off x="425506" y="4874145"/>
            <a:ext cx="1590400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7" name="Shape 63"/>
          <p:cNvSpPr/>
          <p:nvPr/>
        </p:nvSpPr>
        <p:spPr>
          <a:xfrm>
            <a:off x="483733" y="4938854"/>
            <a:ext cx="1609364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8" name="Shape 63"/>
          <p:cNvSpPr/>
          <p:nvPr/>
        </p:nvSpPr>
        <p:spPr>
          <a:xfrm>
            <a:off x="532191" y="4997542"/>
            <a:ext cx="1582257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SzPct val="100000"/>
            </a:pPr>
            <a:endParaRPr lang="th-TH" sz="1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9" name="Shape 63"/>
          <p:cNvSpPr/>
          <p:nvPr/>
        </p:nvSpPr>
        <p:spPr>
          <a:xfrm>
            <a:off x="574044" y="5056070"/>
            <a:ext cx="1662346" cy="437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88900" algn="ctr">
              <a:buClr>
                <a:srgbClr val="000000"/>
              </a:buClr>
              <a:buSzPct val="100000"/>
            </a:pPr>
            <a:r>
              <a:rPr lang="th-TH" sz="1200" u="sng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คณะอนุกรรมการ </a:t>
            </a:r>
            <a:r>
              <a:rPr lang="en-US" sz="1200" u="sng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PMQA </a:t>
            </a:r>
          </a:p>
          <a:p>
            <a:pPr indent="-88900" algn="ctr">
              <a:buClr>
                <a:srgbClr val="000000"/>
              </a:buClr>
              <a:buSzPct val="100000"/>
            </a:pPr>
            <a:r>
              <a:rPr lang="th-TH" sz="1200" u="sng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หมวด 1 -7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1598" y="5724823"/>
            <a:ext cx="12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 err="1">
                <a:solidFill>
                  <a:srgbClr val="105FE0"/>
                </a:solidFill>
              </a:rPr>
              <a:t>นขต.ทร</a:t>
            </a:r>
            <a:r>
              <a:rPr lang="th-TH" b="1" u="sng" dirty="0">
                <a:solidFill>
                  <a:srgbClr val="105FE0"/>
                </a:solidFill>
              </a:rPr>
              <a:t>. และหน่วยเฉพาะกิจ </a:t>
            </a:r>
            <a:r>
              <a:rPr lang="th-TH" b="1" u="sng" dirty="0" err="1">
                <a:solidFill>
                  <a:srgbClr val="105FE0"/>
                </a:solidFill>
              </a:rPr>
              <a:t>ทร</a:t>
            </a:r>
            <a:r>
              <a:rPr lang="th-TH" b="1" u="sng" dirty="0">
                <a:solidFill>
                  <a:srgbClr val="105FE0"/>
                </a:solidFill>
              </a:rPr>
              <a:t>. ที่เกี่ยวข้อง</a:t>
            </a:r>
            <a:endParaRPr lang="en-US" b="1" u="sng" dirty="0">
              <a:solidFill>
                <a:srgbClr val="105FE0"/>
              </a:solidFill>
            </a:endParaRPr>
          </a:p>
        </p:txBody>
      </p:sp>
      <p:sp>
        <p:nvSpPr>
          <p:cNvPr id="68" name="TextBox 31"/>
          <p:cNvSpPr txBox="1">
            <a:spLocks noChangeArrowheads="1"/>
          </p:cNvSpPr>
          <p:nvPr/>
        </p:nvSpPr>
        <p:spPr bwMode="auto">
          <a:xfrm>
            <a:off x="6300603" y="2491609"/>
            <a:ext cx="307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0" name="ตัวเชื่อมต่อหักมุม 66"/>
          <p:cNvCxnSpPr>
            <a:stCxn id="186" idx="2"/>
          </p:cNvCxnSpPr>
          <p:nvPr/>
        </p:nvCxnSpPr>
        <p:spPr>
          <a:xfrm rot="5400000">
            <a:off x="4170626" y="3623523"/>
            <a:ext cx="3440576" cy="1249791"/>
          </a:xfrm>
          <a:prstGeom prst="bentConnector3">
            <a:avLst>
              <a:gd name="adj1" fmla="val 74222"/>
            </a:avLst>
          </a:prstGeom>
          <a:noFill/>
          <a:ln w="222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72" name="TextBox 46"/>
          <p:cNvSpPr txBox="1">
            <a:spLocks noChangeArrowheads="1"/>
          </p:cNvSpPr>
          <p:nvPr/>
        </p:nvSpPr>
        <p:spPr bwMode="auto">
          <a:xfrm>
            <a:off x="4406414" y="2231060"/>
            <a:ext cx="307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th-TH" sz="14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0" name="ตัวเชื่อมต่อหักมุม 138"/>
          <p:cNvCxnSpPr>
            <a:stCxn id="120" idx="0"/>
            <a:endCxn id="166" idx="3"/>
          </p:cNvCxnSpPr>
          <p:nvPr/>
        </p:nvCxnSpPr>
        <p:spPr>
          <a:xfrm flipV="1">
            <a:off x="5540578" y="685160"/>
            <a:ext cx="280302" cy="750888"/>
          </a:xfrm>
          <a:prstGeom prst="bentConnector2">
            <a:avLst/>
          </a:prstGeom>
          <a:noFill/>
          <a:ln w="22225" cap="flat" cmpd="sng" algn="ctr">
            <a:solidFill>
              <a:srgbClr val="0070C0"/>
            </a:solidFill>
            <a:prstDash val="solid"/>
            <a:tailEnd type="triangle"/>
          </a:ln>
          <a:effectLst/>
        </p:spPr>
      </p:cxnSp>
      <p:sp>
        <p:nvSpPr>
          <p:cNvPr id="82" name="Flowchart: Decision 38"/>
          <p:cNvSpPr/>
          <p:nvPr/>
        </p:nvSpPr>
        <p:spPr>
          <a:xfrm>
            <a:off x="4748779" y="2227882"/>
            <a:ext cx="1104933" cy="576195"/>
          </a:xfrm>
          <a:prstGeom prst="flowChartDecision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th-TH" ker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9" name="ตัวเชื่อมต่อหักมุม 66"/>
          <p:cNvCxnSpPr/>
          <p:nvPr/>
        </p:nvCxnSpPr>
        <p:spPr>
          <a:xfrm rot="5400000">
            <a:off x="3672662" y="3001651"/>
            <a:ext cx="1555203" cy="563028"/>
          </a:xfrm>
          <a:prstGeom prst="bentConnector3">
            <a:avLst>
              <a:gd name="adj1" fmla="val 135"/>
            </a:avLst>
          </a:prstGeom>
          <a:noFill/>
          <a:ln w="22225" cap="flat" cmpd="sng" algn="ctr">
            <a:solidFill>
              <a:srgbClr val="0070C0"/>
            </a:solidFill>
            <a:prstDash val="solid"/>
            <a:tailEnd type="triangle"/>
          </a:ln>
          <a:effectLst/>
        </p:spPr>
      </p:cxnSp>
      <p:sp>
        <p:nvSpPr>
          <p:cNvPr id="86" name="TextBox 46"/>
          <p:cNvSpPr txBox="1">
            <a:spLocks noChangeArrowheads="1"/>
          </p:cNvSpPr>
          <p:nvPr/>
        </p:nvSpPr>
        <p:spPr bwMode="auto">
          <a:xfrm>
            <a:off x="4679782" y="3885391"/>
            <a:ext cx="307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Flowchart: Process 4"/>
          <p:cNvSpPr/>
          <p:nvPr/>
        </p:nvSpPr>
        <p:spPr>
          <a:xfrm>
            <a:off x="3818574" y="4952520"/>
            <a:ext cx="1318086" cy="472981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4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ให้การสนับสนุน</a:t>
            </a:r>
            <a:endParaRPr lang="en-US" sz="14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14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</a:t>
            </a:r>
            <a:endParaRPr lang="th-TH" sz="14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2" name="ตัวเชื่อมต่อหักมุม 66"/>
          <p:cNvCxnSpPr/>
          <p:nvPr/>
        </p:nvCxnSpPr>
        <p:spPr>
          <a:xfrm rot="5400000" flipH="1" flipV="1">
            <a:off x="6295599" y="3771790"/>
            <a:ext cx="4392007" cy="1828"/>
          </a:xfrm>
          <a:prstGeom prst="bentConnector3">
            <a:avLst>
              <a:gd name="adj1" fmla="val 50000"/>
            </a:avLst>
          </a:prstGeom>
          <a:noFill/>
          <a:ln w="22225" cap="flat" cmpd="sng" algn="ctr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119" name="Straight Arrow Connector 49"/>
          <p:cNvCxnSpPr>
            <a:cxnSpLocks noChangeShapeType="1"/>
          </p:cNvCxnSpPr>
          <p:nvPr/>
        </p:nvCxnSpPr>
        <p:spPr bwMode="auto">
          <a:xfrm flipH="1" flipV="1">
            <a:off x="3923458" y="4668846"/>
            <a:ext cx="1560" cy="270008"/>
          </a:xfrm>
          <a:prstGeom prst="straightConnector1">
            <a:avLst/>
          </a:prstGeom>
          <a:noFill/>
          <a:ln w="38100" algn="ctr">
            <a:solidFill>
              <a:srgbClr val="640000"/>
            </a:solidFill>
            <a:prstDash val="sysDash"/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49"/>
          <p:cNvCxnSpPr>
            <a:cxnSpLocks noChangeShapeType="1"/>
          </p:cNvCxnSpPr>
          <p:nvPr/>
        </p:nvCxnSpPr>
        <p:spPr bwMode="auto">
          <a:xfrm>
            <a:off x="4876188" y="5434909"/>
            <a:ext cx="4262" cy="533798"/>
          </a:xfrm>
          <a:prstGeom prst="straightConnector1">
            <a:avLst/>
          </a:prstGeom>
          <a:noFill/>
          <a:ln w="38100" algn="ctr">
            <a:solidFill>
              <a:srgbClr val="640000"/>
            </a:solidFill>
            <a:prstDash val="sysDash"/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Flowchart: Process 4"/>
          <p:cNvSpPr/>
          <p:nvPr/>
        </p:nvSpPr>
        <p:spPr>
          <a:xfrm>
            <a:off x="4251376" y="5993176"/>
            <a:ext cx="1386705" cy="482850"/>
          </a:xfrm>
          <a:prstGeom prst="flowChartProcess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ทำแผนปรับปรุงองค์กร</a:t>
            </a:r>
          </a:p>
        </p:txBody>
      </p:sp>
      <p:sp>
        <p:nvSpPr>
          <p:cNvPr id="67" name="Flowchart: Process 4"/>
          <p:cNvSpPr/>
          <p:nvPr/>
        </p:nvSpPr>
        <p:spPr>
          <a:xfrm>
            <a:off x="2687548" y="5984929"/>
            <a:ext cx="1338736" cy="474183"/>
          </a:xfrm>
          <a:prstGeom prst="flowChartProcess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สนับสนุนในการประเมินฯ </a:t>
            </a:r>
            <a:r>
              <a:rPr lang="th-TH" sz="1200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</a:t>
            </a:r>
            <a:r>
              <a:rPr lang="th-TH" sz="1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AU" sz="12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0" name="Straight Arrow Connector 49"/>
          <p:cNvCxnSpPr>
            <a:cxnSpLocks noChangeShapeType="1"/>
          </p:cNvCxnSpPr>
          <p:nvPr/>
        </p:nvCxnSpPr>
        <p:spPr bwMode="auto">
          <a:xfrm flipH="1">
            <a:off x="1187624" y="1754078"/>
            <a:ext cx="14338" cy="23344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/>
          <p:cNvCxnSpPr>
            <a:stCxn id="37" idx="2"/>
          </p:cNvCxnSpPr>
          <p:nvPr/>
        </p:nvCxnSpPr>
        <p:spPr>
          <a:xfrm rot="5400000">
            <a:off x="599862" y="3384906"/>
            <a:ext cx="181405" cy="1007706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73" idx="1"/>
          </p:cNvCxnSpPr>
          <p:nvPr/>
        </p:nvCxnSpPr>
        <p:spPr>
          <a:xfrm rot="16200000" flipH="1">
            <a:off x="-239377" y="4401190"/>
            <a:ext cx="926532" cy="83076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33" idx="1"/>
          </p:cNvCxnSpPr>
          <p:nvPr/>
        </p:nvCxnSpPr>
        <p:spPr>
          <a:xfrm>
            <a:off x="184402" y="4280924"/>
            <a:ext cx="175345" cy="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rot="5400000" flipH="1" flipV="1">
            <a:off x="2987134" y="5322376"/>
            <a:ext cx="1279159" cy="13505"/>
          </a:xfrm>
          <a:prstGeom prst="bentConnector3">
            <a:avLst>
              <a:gd name="adj1" fmla="val 50000"/>
            </a:avLst>
          </a:prstGeom>
          <a:ln w="38100">
            <a:solidFill>
              <a:srgbClr val="704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>
            <a:off x="4892818" y="5617730"/>
            <a:ext cx="1256713" cy="363212"/>
          </a:xfrm>
          <a:prstGeom prst="bentConnector3">
            <a:avLst>
              <a:gd name="adj1" fmla="val 99736"/>
            </a:avLst>
          </a:prstGeom>
          <a:ln w="38100">
            <a:solidFill>
              <a:srgbClr val="64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80450" y="843949"/>
            <a:ext cx="66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2818" y="2326007"/>
            <a:ext cx="86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8900" algn="ctr">
              <a:buClr>
                <a:srgbClr val="000000"/>
              </a:buClr>
              <a:buSzPct val="100000"/>
              <a:defRPr/>
            </a:pPr>
            <a:r>
              <a:rPr lang="th-TH" sz="1400" u="sng" kern="0" dirty="0" err="1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พคบ.ทร</a:t>
            </a:r>
            <a:r>
              <a:rPr lang="th-TH" sz="1400" u="sng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lang="en-US" sz="1400" u="sng" kern="0" dirty="0">
              <a:solidFill>
                <a:srgbClr val="800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5" name="Flowchart: Decision 38"/>
          <p:cNvSpPr/>
          <p:nvPr/>
        </p:nvSpPr>
        <p:spPr>
          <a:xfrm>
            <a:off x="7998958" y="1977157"/>
            <a:ext cx="965530" cy="576195"/>
          </a:xfrm>
          <a:prstGeom prst="flowChartDecision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th-TH" ker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7" name="Straight Arrow Connector 49"/>
          <p:cNvCxnSpPr>
            <a:cxnSpLocks noChangeShapeType="1"/>
          </p:cNvCxnSpPr>
          <p:nvPr/>
        </p:nvCxnSpPr>
        <p:spPr bwMode="auto">
          <a:xfrm flipH="1">
            <a:off x="1166399" y="2821385"/>
            <a:ext cx="14338" cy="23344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" name="TextBox 3"/>
          <p:cNvSpPr txBox="1"/>
          <p:nvPr/>
        </p:nvSpPr>
        <p:spPr>
          <a:xfrm>
            <a:off x="8064097" y="2073773"/>
            <a:ext cx="900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8900" algn="ctr">
              <a:buClr>
                <a:srgbClr val="000000"/>
              </a:buClr>
              <a:buSzPct val="100000"/>
              <a:defRPr/>
            </a:pPr>
            <a:r>
              <a:rPr lang="th-TH" sz="1400" u="sng" kern="0" dirty="0" err="1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พคบ.ทร</a:t>
            </a:r>
            <a:r>
              <a:rPr lang="th-TH" sz="1400" u="sng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lang="en-US" sz="1400" u="sng" kern="0" dirty="0">
              <a:solidFill>
                <a:srgbClr val="800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15" name="TextBox 46"/>
          <p:cNvSpPr txBox="1">
            <a:spLocks noChangeArrowheads="1"/>
          </p:cNvSpPr>
          <p:nvPr/>
        </p:nvSpPr>
        <p:spPr bwMode="auto">
          <a:xfrm>
            <a:off x="5283600" y="133365"/>
            <a:ext cx="307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th-TH" sz="1400" b="1" dirty="0">
              <a:solidFill>
                <a:srgbClr val="00B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8" name="ตัวเชื่อมต่อหักมุม 117"/>
          <p:cNvCxnSpPr/>
          <p:nvPr/>
        </p:nvCxnSpPr>
        <p:spPr>
          <a:xfrm>
            <a:off x="6020667" y="448174"/>
            <a:ext cx="2471848" cy="803749"/>
          </a:xfrm>
          <a:prstGeom prst="bentConnector3">
            <a:avLst>
              <a:gd name="adj1" fmla="val 99636"/>
            </a:avLst>
          </a:prstGeom>
          <a:noFill/>
          <a:ln w="22225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20" name="Flowchart: Decision 38"/>
          <p:cNvSpPr/>
          <p:nvPr/>
        </p:nvSpPr>
        <p:spPr>
          <a:xfrm rot="5400000">
            <a:off x="5067670" y="1189790"/>
            <a:ext cx="453301" cy="49251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th-TH" ker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2" name="Picture 6" descr="PMQA_FINAL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78" y="88727"/>
            <a:ext cx="344473" cy="70491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dist="107763" dir="2700000" algn="ctr" rotWithShape="0">
              <a:srgbClr val="9966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Straight Arrow Connector 23"/>
          <p:cNvCxnSpPr>
            <a:cxnSpLocks noChangeShapeType="1"/>
          </p:cNvCxnSpPr>
          <p:nvPr/>
        </p:nvCxnSpPr>
        <p:spPr bwMode="auto">
          <a:xfrm>
            <a:off x="4816460" y="4160729"/>
            <a:ext cx="181299" cy="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23"/>
          <p:cNvCxnSpPr>
            <a:cxnSpLocks noChangeShapeType="1"/>
          </p:cNvCxnSpPr>
          <p:nvPr/>
        </p:nvCxnSpPr>
        <p:spPr bwMode="auto">
          <a:xfrm>
            <a:off x="4268484" y="4174736"/>
            <a:ext cx="181299" cy="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Flowchart: Process 3"/>
          <p:cNvSpPr/>
          <p:nvPr/>
        </p:nvSpPr>
        <p:spPr>
          <a:xfrm>
            <a:off x="4994730" y="3898331"/>
            <a:ext cx="1477447" cy="421229"/>
          </a:xfrm>
          <a:prstGeom prst="flowChartProcess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1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ขอรับรางวัลรายหมวด/</a:t>
            </a:r>
          </a:p>
          <a:p>
            <a:pPr algn="ctr">
              <a:defRPr/>
            </a:pPr>
            <a:r>
              <a:rPr lang="th-TH" sz="11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รับการตรวจจาก </a:t>
            </a:r>
            <a:r>
              <a:rPr lang="th-TH" sz="1100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ก.พ.ร</a:t>
            </a:r>
            <a:r>
              <a:rPr lang="th-TH" sz="11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AU" sz="11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TextBox 46"/>
          <p:cNvSpPr txBox="1">
            <a:spLocks noChangeArrowheads="1"/>
          </p:cNvSpPr>
          <p:nvPr/>
        </p:nvSpPr>
        <p:spPr bwMode="auto">
          <a:xfrm>
            <a:off x="5464893" y="1170904"/>
            <a:ext cx="307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Flowchart: Decision 38"/>
          <p:cNvSpPr/>
          <p:nvPr/>
        </p:nvSpPr>
        <p:spPr>
          <a:xfrm rot="5400000">
            <a:off x="6521256" y="1194523"/>
            <a:ext cx="460713" cy="490463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th-TH" ker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TextBox 46"/>
          <p:cNvSpPr txBox="1">
            <a:spLocks noChangeArrowheads="1"/>
          </p:cNvSpPr>
          <p:nvPr/>
        </p:nvSpPr>
        <p:spPr bwMode="auto">
          <a:xfrm>
            <a:off x="5271082" y="1960364"/>
            <a:ext cx="307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Flowchart: Decision 38"/>
          <p:cNvSpPr/>
          <p:nvPr/>
        </p:nvSpPr>
        <p:spPr>
          <a:xfrm>
            <a:off x="6095335" y="1951935"/>
            <a:ext cx="840948" cy="576195"/>
          </a:xfrm>
          <a:prstGeom prst="flowChartDecision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th-TH" ker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TextBox 3"/>
          <p:cNvSpPr txBox="1"/>
          <p:nvPr/>
        </p:nvSpPr>
        <p:spPr>
          <a:xfrm>
            <a:off x="6142973" y="2046625"/>
            <a:ext cx="86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8900" algn="ctr">
              <a:buClr>
                <a:srgbClr val="000000"/>
              </a:buClr>
              <a:buSzPct val="100000"/>
              <a:defRPr/>
            </a:pPr>
            <a:r>
              <a:rPr lang="th-TH" sz="1400" u="sng" kern="0" dirty="0" err="1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พคบ.ทร</a:t>
            </a:r>
            <a:r>
              <a:rPr lang="th-TH" sz="1400" u="sng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lang="en-US" sz="1400" u="sng" kern="0" dirty="0">
              <a:solidFill>
                <a:srgbClr val="800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208" name="ตัวเชื่อมต่อหักมุม 66"/>
          <p:cNvCxnSpPr/>
          <p:nvPr/>
        </p:nvCxnSpPr>
        <p:spPr>
          <a:xfrm rot="16200000" flipV="1">
            <a:off x="6029751" y="3121262"/>
            <a:ext cx="1750975" cy="11665"/>
          </a:xfrm>
          <a:prstGeom prst="bentConnector2">
            <a:avLst/>
          </a:prstGeom>
          <a:noFill/>
          <a:ln w="222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09" name="ตัวเชื่อมต่อหักมุม 66"/>
          <p:cNvCxnSpPr/>
          <p:nvPr/>
        </p:nvCxnSpPr>
        <p:spPr>
          <a:xfrm rot="16200000" flipH="1">
            <a:off x="5610474" y="3367287"/>
            <a:ext cx="156325" cy="2123549"/>
          </a:xfrm>
          <a:prstGeom prst="bentConnector2">
            <a:avLst/>
          </a:prstGeom>
          <a:noFill/>
          <a:ln w="222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32" name="Flowchart: Process 4"/>
          <p:cNvSpPr/>
          <p:nvPr/>
        </p:nvSpPr>
        <p:spPr>
          <a:xfrm>
            <a:off x="3088149" y="3080902"/>
            <a:ext cx="5762194" cy="442325"/>
          </a:xfrm>
          <a:prstGeom prst="flowChartProcess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indent="-88900" algn="ctr">
              <a:buClr>
                <a:srgbClr val="000000"/>
              </a:buClr>
              <a:buSzPct val="100000"/>
              <a:defRPr/>
            </a:pPr>
            <a:r>
              <a:rPr lang="th-TH" sz="1400" u="sng" kern="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อพคบ.ทร</a:t>
            </a:r>
            <a:r>
              <a:rPr lang="th-TH" sz="1400" u="sng" kern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lang="en-US" sz="1200" kern="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th-TH" sz="12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 (ในฐานะฝ่ายเลขาฯ )</a:t>
            </a:r>
            <a:endParaRPr lang="en-AU" sz="12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Flowchart: Decision 38"/>
          <p:cNvSpPr/>
          <p:nvPr/>
        </p:nvSpPr>
        <p:spPr>
          <a:xfrm>
            <a:off x="7064825" y="2243616"/>
            <a:ext cx="927702" cy="576195"/>
          </a:xfrm>
          <a:prstGeom prst="flowChartDecision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th-TH" ker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TextBox 3"/>
          <p:cNvSpPr txBox="1"/>
          <p:nvPr/>
        </p:nvSpPr>
        <p:spPr>
          <a:xfrm>
            <a:off x="7165872" y="2375688"/>
            <a:ext cx="86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8900" algn="ctr">
              <a:buClr>
                <a:srgbClr val="000000"/>
              </a:buClr>
              <a:buSzPct val="100000"/>
              <a:defRPr/>
            </a:pPr>
            <a:r>
              <a:rPr lang="th-TH" sz="1400" u="sng" kern="0" dirty="0" err="1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พคบ.ทร</a:t>
            </a:r>
            <a:r>
              <a:rPr lang="th-TH" sz="1400" u="sng" kern="0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lang="en-US" sz="1400" u="sng" kern="0" dirty="0">
              <a:solidFill>
                <a:srgbClr val="800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239" name="ตัวเชื่อมต่อหักมุม 66"/>
          <p:cNvCxnSpPr/>
          <p:nvPr/>
        </p:nvCxnSpPr>
        <p:spPr>
          <a:xfrm rot="5400000" flipH="1" flipV="1">
            <a:off x="4927243" y="3403653"/>
            <a:ext cx="3185418" cy="2064033"/>
          </a:xfrm>
          <a:prstGeom prst="bentConnector3">
            <a:avLst>
              <a:gd name="adj1" fmla="val 25291"/>
            </a:avLst>
          </a:prstGeom>
          <a:noFill/>
          <a:ln w="22225" cap="flat" cmpd="sng" algn="ctr">
            <a:solidFill>
              <a:srgbClr val="800080"/>
            </a:solidFill>
            <a:prstDash val="solid"/>
            <a:tailEnd type="triangle"/>
          </a:ln>
          <a:effectLst/>
        </p:spPr>
      </p:cxnSp>
      <p:cxnSp>
        <p:nvCxnSpPr>
          <p:cNvPr id="260" name="ตัวเชื่อมต่อหักมุม 66"/>
          <p:cNvCxnSpPr/>
          <p:nvPr/>
        </p:nvCxnSpPr>
        <p:spPr>
          <a:xfrm flipH="1">
            <a:off x="6661876" y="2529577"/>
            <a:ext cx="1350316" cy="3455352"/>
          </a:xfrm>
          <a:prstGeom prst="bentConnector4">
            <a:avLst>
              <a:gd name="adj1" fmla="val 1072"/>
              <a:gd name="adj2" fmla="val 85390"/>
            </a:avLst>
          </a:prstGeom>
          <a:noFill/>
          <a:ln w="22225" cap="flat" cmpd="sng" algn="ctr">
            <a:solidFill>
              <a:srgbClr val="800080"/>
            </a:solidFill>
            <a:prstDash val="solid"/>
            <a:tailEnd type="triangle"/>
          </a:ln>
          <a:effectLst/>
        </p:spPr>
      </p:cxnSp>
      <p:sp>
        <p:nvSpPr>
          <p:cNvPr id="19" name="Flowchart: Process 3"/>
          <p:cNvSpPr/>
          <p:nvPr/>
        </p:nvSpPr>
        <p:spPr>
          <a:xfrm>
            <a:off x="6732033" y="4021995"/>
            <a:ext cx="1372848" cy="587308"/>
          </a:xfrm>
          <a:prstGeom prst="flowChartProcess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1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ทราบโอกาสปรับปรุง </a:t>
            </a:r>
          </a:p>
          <a:p>
            <a:pPr algn="ctr">
              <a:defRPr/>
            </a:pPr>
            <a:r>
              <a:rPr lang="th-TH" sz="11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(สิ่งที่ควรได้รับ</a:t>
            </a:r>
          </a:p>
          <a:p>
            <a:pPr algn="ctr">
              <a:defRPr/>
            </a:pPr>
            <a:r>
              <a:rPr lang="th-TH" sz="1100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การปรับปรุง)</a:t>
            </a:r>
            <a:endParaRPr lang="en-AU" sz="1100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2" name="ตัวเชื่อมต่อหักมุม 66"/>
          <p:cNvCxnSpPr>
            <a:endCxn id="16" idx="1"/>
          </p:cNvCxnSpPr>
          <p:nvPr/>
        </p:nvCxnSpPr>
        <p:spPr>
          <a:xfrm flipV="1">
            <a:off x="7551967" y="6258910"/>
            <a:ext cx="191525" cy="1761"/>
          </a:xfrm>
          <a:prstGeom prst="bentConnector3">
            <a:avLst>
              <a:gd name="adj1" fmla="val 50000"/>
            </a:avLst>
          </a:prstGeom>
          <a:noFill/>
          <a:ln w="22225" cap="flat" cmpd="sng" algn="ctr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80" name="ตัวเชื่อมต่อหักมุม 66"/>
          <p:cNvCxnSpPr>
            <a:endCxn id="178" idx="0"/>
          </p:cNvCxnSpPr>
          <p:nvPr/>
        </p:nvCxnSpPr>
        <p:spPr>
          <a:xfrm rot="16200000" flipV="1">
            <a:off x="6860218" y="1576382"/>
            <a:ext cx="791151" cy="517897"/>
          </a:xfrm>
          <a:prstGeom prst="bentConnector2">
            <a:avLst/>
          </a:prstGeom>
          <a:noFill/>
          <a:ln w="22225" cap="flat" cmpd="sng" algn="ctr">
            <a:solidFill>
              <a:srgbClr val="800080"/>
            </a:solidFill>
            <a:prstDash val="dash"/>
            <a:tailEnd type="triangle"/>
          </a:ln>
          <a:effectLst/>
        </p:spPr>
      </p:cxnSp>
      <p:cxnSp>
        <p:nvCxnSpPr>
          <p:cNvPr id="284" name="ตัวเชื่อมต่อหักมุม 66"/>
          <p:cNvCxnSpPr/>
          <p:nvPr/>
        </p:nvCxnSpPr>
        <p:spPr>
          <a:xfrm rot="16200000" flipH="1">
            <a:off x="4748052" y="3710748"/>
            <a:ext cx="4267340" cy="248578"/>
          </a:xfrm>
          <a:prstGeom prst="bentConnector3">
            <a:avLst>
              <a:gd name="adj1" fmla="val 2262"/>
            </a:avLst>
          </a:prstGeom>
          <a:noFill/>
          <a:ln w="22225" cap="flat" cmpd="sng" algn="ctr">
            <a:solidFill>
              <a:srgbClr val="800080"/>
            </a:solidFill>
            <a:prstDash val="dash"/>
            <a:tailEnd type="triangle"/>
          </a:ln>
          <a:effectLst/>
        </p:spPr>
      </p:cxnSp>
      <p:sp>
        <p:nvSpPr>
          <p:cNvPr id="302" name="TextBox 31"/>
          <p:cNvSpPr txBox="1">
            <a:spLocks noChangeArrowheads="1"/>
          </p:cNvSpPr>
          <p:nvPr/>
        </p:nvSpPr>
        <p:spPr bwMode="auto">
          <a:xfrm>
            <a:off x="6475574" y="1623425"/>
            <a:ext cx="307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80008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th-TH" sz="1400" b="1" dirty="0">
              <a:solidFill>
                <a:srgbClr val="80008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6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ChangeArrowheads="1"/>
          </p:cNvSpPr>
          <p:nvPr/>
        </p:nvSpPr>
        <p:spPr bwMode="auto">
          <a:xfrm>
            <a:off x="533400" y="98425"/>
            <a:ext cx="8153400" cy="522263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 </a:t>
            </a:r>
            <a:r>
              <a:rPr lang="th-TH" sz="20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นขต.ทร</a:t>
            </a:r>
            <a:r>
              <a:rPr lang="th-TH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68419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98376" y="877639"/>
            <a:ext cx="8071048" cy="56687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ทบทวน/ปรับปรุงโครงสร้างคณะทำงานฯ ของหน่วย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(WORKING TEAM) </a:t>
            </a:r>
            <a:endParaRPr lang="th-TH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thaiDi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 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</a:t>
            </a: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ตามหลักการในภาพรวม เน้นการดำเนินการ                ในหมวดที่ 6 การมุ่งเน้นระบบปฏิบัติ (มีคู่มือการปฏิบัติงานครบถ้วน       ตามกระบวนตามภารกิจหลักของหน่วย)</a:t>
            </a: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แนวทางการตรวจเยี่ยม 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 </a:t>
            </a: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ในปี </a:t>
            </a:r>
            <a:r>
              <a:rPr lang="th-TH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งป</a:t>
            </a: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.61 (สิ่งที่เน้น)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ตรวจแผนปฏิบัติราชการประจำปี</a:t>
            </a:r>
          </a:p>
          <a:p>
            <a:pPr marL="1428750" lvl="2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กำหนดผู้รับผิดชอบ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เป้าหมายที่ชัดเจน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ตรวจผลการดำเนินการตามแผนฯ</a:t>
            </a:r>
          </a:p>
          <a:p>
            <a:pPr marL="1428750" lvl="2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วิธีเก็บรวบรวมข้อมูล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th-TH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วิธีประเมินผลสำเร็จ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ตรวจการออกแบบกระบวนการ</a:t>
            </a:r>
          </a:p>
          <a:p>
            <a:pPr marL="1428750" lvl="2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th-TH" sz="1600" b="1" dirty="0">
                <a:solidFill>
                  <a:srgbClr val="F79646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มีกระบวนการสอดคล้องกับเป้าหมาย</a:t>
            </a:r>
          </a:p>
          <a:p>
            <a:pPr marL="1428750" lvl="2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th-TH" sz="1600" b="1" dirty="0">
                <a:solidFill>
                  <a:srgbClr val="F79646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การจัดเก็บข้อมูลที่สัมพันธ์กับกระบวนการ</a:t>
            </a:r>
          </a:p>
          <a:p>
            <a:pPr marL="1428750" lvl="2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th-TH" sz="1600" b="1" dirty="0">
                <a:solidFill>
                  <a:srgbClr val="F79646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นำผลการประเมินมาปรับปรุงกระบวนการอย่างไร</a:t>
            </a:r>
          </a:p>
          <a:p>
            <a:pPr marL="1428750" lvl="2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00113" algn="l"/>
              </a:tabLst>
            </a:pPr>
            <a:endParaRPr lang="th-TH" sz="1600" b="1" dirty="0">
              <a:solidFill>
                <a:srgbClr val="F7964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28750" lvl="2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00113" algn="l"/>
              </a:tabLst>
            </a:pPr>
            <a:endParaRPr lang="th-TH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28750" lvl="2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00113" algn="l"/>
              </a:tabLst>
            </a:pP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endParaRPr lang="th-TH" sz="2000" b="1" dirty="0">
              <a:solidFill>
                <a:srgbClr val="F7964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</a:pP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ChangeArrowheads="1"/>
          </p:cNvSpPr>
          <p:nvPr/>
        </p:nvSpPr>
        <p:spPr bwMode="auto">
          <a:xfrm>
            <a:off x="533400" y="98425"/>
            <a:ext cx="8153400" cy="522263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ประเด็นที่เน้นในการตรวจเยี่ยม </a:t>
            </a:r>
            <a:r>
              <a:rPr lang="en-US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 </a:t>
            </a:r>
            <a:r>
              <a:rPr lang="th-TH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ในปี </a:t>
            </a:r>
            <a:r>
              <a:rPr lang="th-TH" sz="20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งป</a:t>
            </a:r>
            <a:r>
              <a:rPr lang="th-TH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.61</a:t>
            </a:r>
          </a:p>
        </p:txBody>
      </p:sp>
      <p:sp>
        <p:nvSpPr>
          <p:cNvPr id="1468419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899592" y="870173"/>
            <a:ext cx="8071048" cy="56687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แผนปฏิบัติราชการประจำปี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การกำหนดผู้รับผิดชอบกิจกรรมตามแผนปฏิบัติราชการประจำปี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การกำหนดเป้าหมายตามแผนปฏิบัติราชการประจำปี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ความสอดคล้องของเป้าหมายกับ</a:t>
            </a:r>
            <a:r>
              <a:rPr lang="th-TH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พันธ</a:t>
            </a: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กิจ/ภารกิจของหน่วย/ของหน่วยเหนือ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การทบทวนผลการดำเนินงานที่ผ่านมา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การใช้ข้อมูลจริงประกอบการวางแผน</a:t>
            </a: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ผลการดำเนินการตามแผนปฏิบัติราชการประจำปี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การกำหนดผู้เก็บรวบรวมข้อมูลและวิธีการเก็บข้อมูล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วิธีการประเมินผลสำเร็จ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การติดตามผลการดำเนินงานโดยหัวหน้าหน่วย</a:t>
            </a: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การจัดการกระบวนการ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ความสอดคล้องของกระบวนการทำงานกับเป้าหมายที่กำหนด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ความสอดคล้องของการจัดเก็บข้อมูลกับกระบวนการและเป้าหมาย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การกำหนดผู้รับผิดชอบกระบวนการ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การนำผลการดำเนินการมาปรับปรุงกระบวนการ</a:t>
            </a: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ChangeArrowheads="1"/>
          </p:cNvSpPr>
          <p:nvPr/>
        </p:nvSpPr>
        <p:spPr bwMode="auto">
          <a:xfrm>
            <a:off x="533400" y="98425"/>
            <a:ext cx="8153400" cy="522263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เกณฑ์การให้คะแนน (0-5)</a:t>
            </a:r>
          </a:p>
        </p:txBody>
      </p:sp>
      <p:sp>
        <p:nvSpPr>
          <p:cNvPr id="1468419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25D9-892C-48E1-97F6-97D6F303AEC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870496" y="899814"/>
            <a:ext cx="7787208" cy="5151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ไม่มีการดำเนินการใด ๆ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0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มีร่องรอยที่แสดงให้เห็นว่ามีการดำเนินการอยู่บ้างเพียงส่วนน้อย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1</a:t>
            </a: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มีร่องรอยที่แสดงให้เห็นว่ามีการดำเนินการอยู่บ้าง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2</a:t>
            </a: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มีร่องรอยที่แสดงให้เห็นว่ามีการดำเนินการอยู่บ้างเพียงส่วนใหญ่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3</a:t>
            </a: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มีการดำเนินการที่ครบถ้วน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4</a:t>
            </a: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มีการดำเนินการอย่างเป็นระบบที่ครบถ้วนสมบูรณ์</a:t>
            </a: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th-TH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5</a:t>
            </a: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00113" algn="l"/>
              </a:tabLst>
            </a:pPr>
            <a:endParaRPr lang="th-TH" sz="2000" b="1" dirty="0">
              <a:solidFill>
                <a:srgbClr val="F79646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1813" algn="l"/>
              </a:tabLst>
            </a:pP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8812</TotalTime>
  <Words>1010</Words>
  <Application>Microsoft Office PowerPoint</Application>
  <PresentationFormat>นำเสนอทางหน้าจอ (4:3)</PresentationFormat>
  <Paragraphs>281</Paragraphs>
  <Slides>12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5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4" baseType="lpstr">
      <vt:lpstr>Angsana New</vt:lpstr>
      <vt:lpstr>Arial</vt:lpstr>
      <vt:lpstr>Calibri</vt:lpstr>
      <vt:lpstr>Cordia New</vt:lpstr>
      <vt:lpstr>Courier New</vt:lpstr>
      <vt:lpstr>Tahoma</vt:lpstr>
      <vt:lpstr>Wingdings</vt:lpstr>
      <vt:lpstr>Office Theme</vt:lpstr>
      <vt:lpstr>Default Design</vt:lpstr>
      <vt:lpstr>5_Office Theme</vt:lpstr>
      <vt:lpstr>Simple Light</vt:lpstr>
      <vt:lpstr>1_Office Theme</vt:lpstr>
      <vt:lpstr>งานนำเสนอ PowerPoint</vt:lpstr>
      <vt:lpstr>     กองทัพเรือ</vt:lpstr>
      <vt:lpstr> PMQA ทร. (เดิม)         VS      PMQA ทร. (ปรับปรุง)</vt:lpstr>
      <vt:lpstr>คณะอนุกรรมการฯ และ จนท.ต่าง ๆ (ปรับปรุง)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ONC</dc:creator>
  <cp:lastModifiedBy>doqa177</cp:lastModifiedBy>
  <cp:revision>402</cp:revision>
  <cp:lastPrinted>2017-11-10T05:38:24Z</cp:lastPrinted>
  <dcterms:created xsi:type="dcterms:W3CDTF">2016-09-29T09:10:54Z</dcterms:created>
  <dcterms:modified xsi:type="dcterms:W3CDTF">2018-02-20T08:05:29Z</dcterms:modified>
</cp:coreProperties>
</file>