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81"/>
  </p:notesMasterIdLst>
  <p:handoutMasterIdLst>
    <p:handoutMasterId r:id="rId82"/>
  </p:handoutMasterIdLst>
  <p:sldIdLst>
    <p:sldId id="640" r:id="rId2"/>
    <p:sldId id="748" r:id="rId3"/>
    <p:sldId id="733" r:id="rId4"/>
    <p:sldId id="730" r:id="rId5"/>
    <p:sldId id="734" r:id="rId6"/>
    <p:sldId id="697" r:id="rId7"/>
    <p:sldId id="700" r:id="rId8"/>
    <p:sldId id="701" r:id="rId9"/>
    <p:sldId id="702" r:id="rId10"/>
    <p:sldId id="703" r:id="rId11"/>
    <p:sldId id="704" r:id="rId12"/>
    <p:sldId id="705" r:id="rId13"/>
    <p:sldId id="709" r:id="rId14"/>
    <p:sldId id="710" r:id="rId15"/>
    <p:sldId id="725" r:id="rId16"/>
    <p:sldId id="711" r:id="rId17"/>
    <p:sldId id="713" r:id="rId18"/>
    <p:sldId id="723" r:id="rId19"/>
    <p:sldId id="714" r:id="rId20"/>
    <p:sldId id="718" r:id="rId21"/>
    <p:sldId id="719" r:id="rId22"/>
    <p:sldId id="720" r:id="rId23"/>
    <p:sldId id="721" r:id="rId24"/>
    <p:sldId id="722" r:id="rId25"/>
    <p:sldId id="751" r:id="rId26"/>
    <p:sldId id="752" r:id="rId27"/>
    <p:sldId id="753" r:id="rId28"/>
    <p:sldId id="755" r:id="rId29"/>
    <p:sldId id="724" r:id="rId30"/>
    <p:sldId id="746" r:id="rId31"/>
    <p:sldId id="747" r:id="rId32"/>
    <p:sldId id="767" r:id="rId33"/>
    <p:sldId id="768" r:id="rId34"/>
    <p:sldId id="769" r:id="rId35"/>
    <p:sldId id="754" r:id="rId36"/>
    <p:sldId id="756" r:id="rId37"/>
    <p:sldId id="757" r:id="rId38"/>
    <p:sldId id="758" r:id="rId39"/>
    <p:sldId id="760" r:id="rId40"/>
    <p:sldId id="770" r:id="rId41"/>
    <p:sldId id="762" r:id="rId42"/>
    <p:sldId id="765" r:id="rId43"/>
    <p:sldId id="766" r:id="rId44"/>
    <p:sldId id="763" r:id="rId45"/>
    <p:sldId id="764" r:id="rId46"/>
    <p:sldId id="771" r:id="rId47"/>
    <p:sldId id="772" r:id="rId48"/>
    <p:sldId id="773" r:id="rId49"/>
    <p:sldId id="775" r:id="rId50"/>
    <p:sldId id="774" r:id="rId51"/>
    <p:sldId id="776" r:id="rId52"/>
    <p:sldId id="777" r:id="rId53"/>
    <p:sldId id="786" r:id="rId54"/>
    <p:sldId id="778" r:id="rId55"/>
    <p:sldId id="779" r:id="rId56"/>
    <p:sldId id="782" r:id="rId57"/>
    <p:sldId id="793" r:id="rId58"/>
    <p:sldId id="794" r:id="rId59"/>
    <p:sldId id="783" r:id="rId60"/>
    <p:sldId id="784" r:id="rId61"/>
    <p:sldId id="785" r:id="rId62"/>
    <p:sldId id="781" r:id="rId63"/>
    <p:sldId id="780" r:id="rId64"/>
    <p:sldId id="787" r:id="rId65"/>
    <p:sldId id="788" r:id="rId66"/>
    <p:sldId id="789" r:id="rId67"/>
    <p:sldId id="735" r:id="rId68"/>
    <p:sldId id="736" r:id="rId69"/>
    <p:sldId id="737" r:id="rId70"/>
    <p:sldId id="738" r:id="rId71"/>
    <p:sldId id="739" r:id="rId72"/>
    <p:sldId id="743" r:id="rId73"/>
    <p:sldId id="742" r:id="rId74"/>
    <p:sldId id="745" r:id="rId75"/>
    <p:sldId id="729" r:id="rId76"/>
    <p:sldId id="761" r:id="rId77"/>
    <p:sldId id="795" r:id="rId78"/>
    <p:sldId id="796" r:id="rId79"/>
    <p:sldId id="424" r:id="rId80"/>
  </p:sldIdLst>
  <p:sldSz cx="9144000" cy="6858000" type="screen4x3"/>
  <p:notesSz cx="6761163" cy="9942513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ngsana New" pitchFamily="18" charset="-34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ngsana New" pitchFamily="18" charset="-34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ngsana New" pitchFamily="18" charset="-34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ngsana New" pitchFamily="18" charset="-34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ngsana New" pitchFamily="18" charset="-34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ngsana New" pitchFamily="18" charset="-34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ngsana New" pitchFamily="18" charset="-34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ngsana New" pitchFamily="18" charset="-34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ngsana New" pitchFamily="18" charset="-34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D1F3FF"/>
    <a:srgbClr val="3333FF"/>
    <a:srgbClr val="F8F31D"/>
    <a:srgbClr val="FEB7A4"/>
    <a:srgbClr val="FFFF00"/>
    <a:srgbClr val="A6FCF2"/>
    <a:srgbClr val="2DD9D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59" autoAdjust="0"/>
  </p:normalViewPr>
  <p:slideViewPr>
    <p:cSldViewPr>
      <p:cViewPr varScale="1">
        <p:scale>
          <a:sx n="100" d="100"/>
          <a:sy n="100" d="100"/>
        </p:scale>
        <p:origin x="19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120"/>
    </p:cViewPr>
  </p:sorterViewPr>
  <p:notesViewPr>
    <p:cSldViewPr>
      <p:cViewPr varScale="1">
        <p:scale>
          <a:sx n="52" d="100"/>
          <a:sy n="52" d="100"/>
        </p:scale>
        <p:origin x="-1914" y="-96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895600" cy="53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1" tIns="45736" rIns="91471" bIns="45736" numCol="1" anchor="t" anchorCtr="0" compatLnSpc="1">
            <a:prstTxWarp prst="textNoShape">
              <a:avLst/>
            </a:prstTxWarp>
          </a:bodyPr>
          <a:lstStyle>
            <a:lvl1pPr>
              <a:defRPr sz="1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th-TH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2"/>
            <a:ext cx="2971800" cy="53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1" tIns="45736" rIns="91471" bIns="45736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7623D16-2387-43D9-8F21-6C8B9832D5BE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451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862"/>
            <a:ext cx="2895600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1" tIns="45736" rIns="91471" bIns="45736" numCol="1" anchor="b" anchorCtr="0" compatLnSpc="1">
            <a:prstTxWarp prst="textNoShape">
              <a:avLst/>
            </a:prstTxWarp>
          </a:bodyPr>
          <a:lstStyle>
            <a:lvl1pPr>
              <a:defRPr sz="1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645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457862"/>
            <a:ext cx="2971800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1" tIns="45736" rIns="91471" bIns="45736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64FEE44-4FD3-4860-923B-46E3E1C059A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207095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895600" cy="53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1" tIns="45736" rIns="91471" bIns="45736" numCol="1" anchor="t" anchorCtr="0" compatLnSpc="1">
            <a:prstTxWarp prst="textNoShape">
              <a:avLst/>
            </a:prstTxWarp>
          </a:bodyPr>
          <a:lstStyle>
            <a:lvl1pPr>
              <a:defRPr sz="1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th-TH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2"/>
            <a:ext cx="2971800" cy="53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1" tIns="45736" rIns="91471" bIns="45736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121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62000"/>
            <a:ext cx="4983162" cy="3738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2" y="4728932"/>
            <a:ext cx="4952999" cy="45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1" tIns="45736" rIns="91471" bIns="457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คลิกเพื่อแก้ไขลักษณะข้อความหลัก</a:t>
            </a:r>
          </a:p>
          <a:p>
            <a:pPr lvl="1"/>
            <a:r>
              <a:rPr lang="th-TH" smtClean="0"/>
              <a:t>ระดับสอง</a:t>
            </a:r>
          </a:p>
          <a:p>
            <a:pPr lvl="2"/>
            <a:r>
              <a:rPr lang="th-TH" smtClean="0"/>
              <a:t>ระดับสาม</a:t>
            </a:r>
          </a:p>
          <a:p>
            <a:pPr lvl="3"/>
            <a:r>
              <a:rPr lang="th-TH" smtClean="0"/>
              <a:t>ระดับสี่</a:t>
            </a:r>
          </a:p>
          <a:p>
            <a:pPr lvl="4"/>
            <a:r>
              <a:rPr lang="th-TH" smtClean="0"/>
              <a:t>ระดับห้า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7862"/>
            <a:ext cx="2895600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1" tIns="45736" rIns="91471" bIns="45736" numCol="1" anchor="b" anchorCtr="0" compatLnSpc="1">
            <a:prstTxWarp prst="textNoShape">
              <a:avLst/>
            </a:prstTxWarp>
          </a:bodyPr>
          <a:lstStyle>
            <a:lvl1pPr>
              <a:defRPr sz="1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457862"/>
            <a:ext cx="2971800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1" tIns="45736" rIns="91471" bIns="45736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230492E3-F9E5-4861-BD2A-BA9A296D349E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62442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ngsana New" pitchFamily="18" charset="-34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ngsana New" pitchFamily="18" charset="-34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ngsana New" pitchFamily="18" charset="-34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ngsana New" pitchFamily="18" charset="-34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ngsana New" pitchFamily="18" charset="-34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err="1" smtClean="0"/>
              <a:t>งงง</a:t>
            </a:r>
            <a:endParaRPr lang="th-TH" smtClean="0"/>
          </a:p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1540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56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766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9441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58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6291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59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5443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60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8004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61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8533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9667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63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4934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64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0026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65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209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2641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66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8201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76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5865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77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9372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78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3959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0412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6019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501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6118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8343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54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3936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ัวกระดาษ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F65737-A46D-44AC-8424-B1786471DA16}" type="datetime1">
              <a:rPr lang="th-TH" smtClean="0"/>
              <a:pPr/>
              <a:t>11/06/58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30492E3-F9E5-4861-BD2A-BA9A296D349E}" type="slidenum">
              <a:rPr lang="th-TH" smtClean="0"/>
              <a:pPr/>
              <a:t>55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573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954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น.อ.หญิง ชมภู พัฒนพงษ์ 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ABDAF0-F144-42CA-8C74-B036A765451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5131" name="AutoShape 11"/>
            <p:cNvSpPr>
              <a:spLocks noChangeArrowheads="1"/>
            </p:cNvSpPr>
            <p:nvPr/>
          </p:nvSpPr>
          <p:spPr bwMode="auto">
            <a:xfrm rot="5400000" flipH="1">
              <a:off x="82" y="1994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32" name="AutoShape 12"/>
            <p:cNvSpPr>
              <a:spLocks noChangeArrowheads="1"/>
            </p:cNvSpPr>
            <p:nvPr/>
          </p:nvSpPr>
          <p:spPr bwMode="auto">
            <a:xfrm rot="5400000" flipH="1">
              <a:off x="82" y="2588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33" name="AutoShape 13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34" name="AutoShape 14"/>
            <p:cNvSpPr>
              <a:spLocks noChangeArrowheads="1"/>
            </p:cNvSpPr>
            <p:nvPr/>
          </p:nvSpPr>
          <p:spPr bwMode="auto">
            <a:xfrm rot="5400000" flipH="1">
              <a:off x="84" y="3774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36" name="AutoShape 16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37" name="AutoShape 17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5144" name="Group 24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5145" name="AutoShape 25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46" name="AutoShape 26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47" name="AutoShape 27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48" name="AutoShape 28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49" name="AutoShape 29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50" name="AutoShape 30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66"/>
                </a:cxn>
                <a:cxn ang="0">
                  <a:pos x="532" y="465"/>
                </a:cxn>
                <a:cxn ang="0">
                  <a:pos x="532" y="201"/>
                </a:cxn>
                <a:cxn ang="0">
                  <a:pos x="172" y="0"/>
                </a:cxn>
                <a:cxn ang="0">
                  <a:pos x="1" y="0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/>
              <a:ahLst/>
              <a:cxnLst>
                <a:cxn ang="0">
                  <a:pos x="457" y="260"/>
                </a:cxn>
                <a:cxn ang="0">
                  <a:pos x="1" y="0"/>
                </a:cxn>
                <a:cxn ang="0">
                  <a:pos x="0" y="264"/>
                </a:cxn>
                <a:cxn ang="0">
                  <a:pos x="457" y="260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 animBg="1"/>
      <p:bldP spid="51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น.อ.หญิง ชมภู พัฒนพงษ์ </a:t>
            </a: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5D7FD-4508-476A-9994-A50E6423E7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048500" y="419100"/>
            <a:ext cx="1943100" cy="5740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219200" y="419100"/>
            <a:ext cx="5676900" cy="5740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น.อ.หญิง ชมภู พัฒนพงษ์ </a:t>
            </a: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DD786-BBB9-47A5-A74D-2697D3E91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น.อ.หญิง ชมภู พัฒนพงษ์ </a:t>
            </a: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75A52-FC45-4292-ACC5-D1B2699E35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น.อ.หญิง ชมภู พัฒนพงษ์ </a:t>
            </a: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97EFD-BDE3-4B5B-BD92-AEB023176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น.อ.หญิง ชมภู พัฒนพงษ์ </a:t>
            </a:r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E846-6D6D-48D2-8ACF-CD626F4DCF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น.อ.หญิง ชมภู พัฒนพงษ์ </a:t>
            </a:r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73A8F-44B0-48AE-B1F9-1C9A834E6A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น.อ.หญิง ชมภู พัฒนพงษ์ </a:t>
            </a:r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50EB9-5E8E-4024-AF97-CDC1BD7A4F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น.อ.หญิง ชมภู พัฒนพงษ์ </a:t>
            </a:r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83ED1-4478-4F46-9FD0-2F4DDF5E40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น.อ.หญิง ชมภู พัฒนพงษ์ </a:t>
            </a:r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26EB9-0498-48A9-9E38-6C79DB00EA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น.อ.หญิง ชมภู พัฒนพงษ์ </a:t>
            </a:r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0B3B7-A12E-4AB5-9EA5-6C6ABA5B05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44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55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600">
                <a:effectLst/>
              </a:defRPr>
            </a:lvl1pPr>
          </a:lstStyle>
          <a:p>
            <a:r>
              <a:rPr lang="th-TH" smtClean="0"/>
              <a:t>น.อ.หญิง ชมภู พัฒนพงษ์ 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395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600">
                <a:effectLst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600">
                <a:effectLst/>
              </a:defRPr>
            </a:lvl1pPr>
          </a:lstStyle>
          <a:p>
            <a:fld id="{E1AEB6E1-74B3-4978-9209-3F224EC9CD5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4104" name="AutoShape 8"/>
            <p:cNvSpPr>
              <a:spLocks noChangeArrowheads="1"/>
            </p:cNvSpPr>
            <p:nvPr/>
          </p:nvSpPr>
          <p:spPr bwMode="auto">
            <a:xfrm rot="5400000" flipH="1">
              <a:off x="82" y="1994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 rot="5400000" flipH="1">
              <a:off x="82" y="2588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 rot="5400000" flipH="1">
              <a:off x="84" y="3774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8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9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10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4118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19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20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21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22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23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66"/>
                </a:cxn>
                <a:cxn ang="0">
                  <a:pos x="532" y="465"/>
                </a:cxn>
                <a:cxn ang="0">
                  <a:pos x="532" y="201"/>
                </a:cxn>
                <a:cxn ang="0">
                  <a:pos x="172" y="0"/>
                </a:cxn>
                <a:cxn ang="0">
                  <a:pos x="1" y="0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/>
              <a:ahLst/>
              <a:cxnLst>
                <a:cxn ang="0">
                  <a:pos x="457" y="260"/>
                </a:cxn>
                <a:cxn ang="0">
                  <a:pos x="1" y="0"/>
                </a:cxn>
                <a:cxn ang="0">
                  <a:pos x="0" y="264"/>
                </a:cxn>
                <a:cxn ang="0">
                  <a:pos x="457" y="260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animBg="1"/>
      <p:bldP spid="4115" grpId="0" animBg="1"/>
    </p:bld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gsana New" pitchFamily="18" charset="-34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gsana New" pitchFamily="18" charset="-34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gsana New" pitchFamily="18" charset="-34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gsana New" pitchFamily="18" charset="-34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b"/>
        <a:defRPr kumimoji="1"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mailto:Chompoo_phattanapong@yahoo.co.th" TargetMode="Externa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8" name="รูปภาพ 7" descr="j0442112.png"/>
          <p:cNvPicPr>
            <a:picLocks noChangeAspect="1"/>
          </p:cNvPicPr>
          <p:nvPr/>
        </p:nvPicPr>
        <p:blipFill>
          <a:blip r:embed="rId2" cstate="print">
            <a:lum bright="60000" contrast="-64000"/>
          </a:blip>
          <a:srcRect/>
          <a:stretch>
            <a:fillRect/>
          </a:stretch>
        </p:blipFill>
        <p:spPr bwMode="auto">
          <a:xfrm>
            <a:off x="1113148" y="181792"/>
            <a:ext cx="8030852" cy="639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9"/>
          <p:cNvSpPr txBox="1">
            <a:spLocks noChangeArrowheads="1"/>
          </p:cNvSpPr>
          <p:nvPr/>
        </p:nvSpPr>
        <p:spPr bwMode="auto">
          <a:xfrm>
            <a:off x="1250356" y="612552"/>
            <a:ext cx="785814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th-TH" sz="54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/>
            <a:r>
              <a:rPr lang="th-TH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ประชุมสรุปผลดำเนินงานและติดตามงาน</a:t>
            </a:r>
          </a:p>
          <a:p>
            <a:pPr algn="ctr" eaLnBrk="0" hangingPunct="0"/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ของคณะทำงานย่อย</a:t>
            </a:r>
          </a:p>
          <a:p>
            <a:pPr algn="ctr" eaLnBrk="0" hangingPunct="0"/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หมวด </a:t>
            </a:r>
            <a:r>
              <a:rPr lang="en-US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การจัดการกระบวนการ</a:t>
            </a:r>
          </a:p>
          <a:p>
            <a:pPr algn="ctr" eaLnBrk="0" hangingPunct="0"/>
            <a:r>
              <a:rPr lang="th-TH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ใน </a:t>
            </a:r>
            <a:r>
              <a:rPr lang="en-US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มิ.ย.</a:t>
            </a:r>
            <a:r>
              <a:rPr lang="en-US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58</a:t>
            </a:r>
            <a:endParaRPr lang="th-TH" sz="48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33"/>
          <p:cNvSpPr txBox="1">
            <a:spLocks noChangeArrowheads="1"/>
          </p:cNvSpPr>
          <p:nvPr/>
        </p:nvSpPr>
        <p:spPr bwMode="auto">
          <a:xfrm>
            <a:off x="1373554" y="5275113"/>
            <a:ext cx="75100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3200" b="1" dirty="0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โดย </a:t>
            </a:r>
            <a:r>
              <a:rPr lang="th-TH" sz="3200" b="1" dirty="0" err="1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น.อ</a:t>
            </a:r>
            <a:r>
              <a:rPr lang="th-TH" sz="3200" b="1" dirty="0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.หญิง </a:t>
            </a:r>
            <a:r>
              <a:rPr lang="th-TH" sz="3200" b="1" dirty="0" err="1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3200" b="1" dirty="0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err="1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พัฒนพงษ์</a:t>
            </a:r>
            <a:r>
              <a:rPr lang="th-TH" sz="3200" b="1" dirty="0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 eaLnBrk="0" hangingPunct="0"/>
            <a:r>
              <a:rPr lang="th-TH" sz="3200" b="1" dirty="0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เลขานุการคณะทำงานย่อยหมวด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3200" b="1" dirty="0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/รอง ผอ.</a:t>
            </a:r>
            <a:r>
              <a:rPr lang="th-TH" sz="3200" b="1" dirty="0" err="1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กปภ</a:t>
            </a:r>
            <a:r>
              <a:rPr lang="th-TH" sz="3200" b="1" dirty="0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b="1" dirty="0" err="1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3200" b="1" dirty="0" smtClean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3200" b="1" dirty="0">
              <a:solidFill>
                <a:schemeClr val="accent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Picture 12" descr="d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6712" y="300859"/>
            <a:ext cx="1102652" cy="107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MENO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6792" y="192875"/>
            <a:ext cx="1737315" cy="1208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14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187624" y="1230831"/>
            <a:ext cx="7956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กระบวนการที่สร้างคุณค่า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(Core Process)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</a:t>
            </a:r>
          </a:p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กระบวนการหลักของหน่วยสถานศึกษา พิจารณาจาก</a:t>
            </a:r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พันธ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กิจหลักตามกฎหมาย สร้างประโยชน์และมีความสำคัญต่อการให้บริการแก่ผู้รับบริการ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และผู้มีส่วนได้ส่วนเสีย ส่งผลต่อการบรรลุภารกิจ/</a:t>
            </a:r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พันธ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51145" y="402639"/>
            <a:ext cx="8604448" cy="76944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 eaLnBrk="0" hangingPunct="0">
              <a:defRPr/>
            </a:pPr>
            <a:r>
              <a:rPr lang="th-TH" sz="4400" b="1" dirty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ข</a:t>
            </a:r>
            <a:r>
              <a:rPr lang="th-TH" sz="44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4400" b="1" u="sng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กระบวนการที่สร้างคุณค่าและกระบวนการสนับสนุน</a:t>
            </a:r>
            <a:endParaRPr lang="th-TH" sz="4400" b="1" dirty="0" smtClean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171754" y="4151905"/>
            <a:ext cx="7956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กระบวนการสนับสนุน 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(Support Process) 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กระบวนการที่สนับสนุน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CP</a:t>
            </a:r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ให้แก่สถานศึกษา กำลังพล การปฏิบัติงานประจำวัน ได้แก่ ด้านการเงิน การจัดสิ่งอำนวยความสะดวก กฎหมาย ทรัพยากรบุคคล การบริหารงานทั่วไป 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08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19917" y="260648"/>
            <a:ext cx="8143932" cy="64633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marL="533400" indent="-533400" eaLnBrk="0" hangingPunct="0"/>
            <a:r>
              <a:rPr lang="th-TH" sz="3600" b="1" u="sng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กระบวนการหลัก (</a:t>
            </a:r>
            <a:r>
              <a:rPr lang="en-US" sz="3600" b="1" u="sng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Core Process</a:t>
            </a:r>
            <a:r>
              <a:rPr lang="th-TH" sz="3600" b="1" u="sng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sz="3600" b="1" u="sng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600" b="1" u="sng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มี </a:t>
            </a:r>
            <a:r>
              <a:rPr lang="en-US" sz="3600" b="1" u="sng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10</a:t>
            </a:r>
            <a:r>
              <a:rPr lang="th-TH" sz="3600" b="1" u="sng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 กระบวนการ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/>
          </p:nvPr>
        </p:nvGraphicFramePr>
        <p:xfrm>
          <a:off x="1019917" y="8253536"/>
          <a:ext cx="8143932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30"/>
                <a:gridCol w="670919"/>
                <a:gridCol w="7203083"/>
              </a:tblGrid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กระบวนการจัดการศึกษาตามแนวทางรับราชการสำหรับนายทหารสัญญาบัตร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กระบวนการจัดการศึกษาสำหรับการผลิตกำลังพลต่ำกว่าชั้นสัญญาบัตร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CP3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กระบวนการจัดการฝึกอบรมตามแนวทางรับราชการสำหรับนายทหารประทวน 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กระบวนการจัดการฝึกอบรมให้กับกำลังพลของ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นขต.ทร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CP5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กระบวนการพัฒนากำลังพลของ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นขต.ทร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ด้านคุณธรรม จริยธรรม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CP6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กระบวนการพัฒนากำลังพลของ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CP7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กระบวนการพัฒนาระบบประกันคุณภาพ ตรวจสอบและประเมินคุณภาพภายใน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สถานศึกษาในบังคับบัญชาและในกำกับของ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CP8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กระบวนการจัดการด้านประวัติศาสตร์และพิพิธภัณฑ์ทหารเรือ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701441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CP9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กระบวนการจัดการด้านการส่งกำลังบำรุงเครื่องช่วยการศึกษาและตำราให้กับ นขต.ทร.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CP10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กระบวนการจัดการด้านยุทธศาสตร์ วิจัย และพัฒนาหลักนิยมทางยุทธวิธี 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ตาราง 3"/>
          <p:cNvGraphicFramePr>
            <a:graphicFrameLocks noGrp="1"/>
          </p:cNvGraphicFramePr>
          <p:nvPr>
            <p:extLst/>
          </p:nvPr>
        </p:nvGraphicFramePr>
        <p:xfrm>
          <a:off x="732307" y="980728"/>
          <a:ext cx="8333552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62"/>
                <a:gridCol w="7683090"/>
              </a:tblGrid>
              <a:tr h="440991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กระบวนการจัดการศึกษาตามแนวทางรับราชการสำหรับนายทหารสัญญาบัตร</a:t>
                      </a:r>
                      <a:endParaRPr lang="en-US" sz="2400" b="1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กระบวนการจัดการศึกษาสำหรับการผลิตกำลังพลต่ำกว่าชั้นสัญญาบัตร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CP3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กระบวนการจัดการฝึกอบรมตามแนวทางรับราชการสำหรับนายทหารประทวน 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กระบวนการจัดการฝึกอบรมให้กับกำลังพลของ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นขต.ทร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CP5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กระบวนการพัฒนากำลังพลของ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นขต.ทร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ด้านคุณธรรม จริยธรรม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CP6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กระบวนการพัฒนากำลังพลของ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CP7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825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กระบวนการพัฒนาระบบประกันคุณภาพ ตรวจสอบและประเมินคุณภาพ</a:t>
                      </a: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ภายใน</a:t>
                      </a:r>
                      <a:endParaRPr lang="en-US" sz="2400" b="1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-825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สถานศึกษาในบังคับบัญชาและในกำกับของ </a:t>
                      </a:r>
                      <a:r>
                        <a:rPr lang="th-TH" sz="2400" b="1" dirty="0" err="1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</a:t>
                      </a: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CP8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กระบวนการจัดการด้านประวัติศาสตร์และพิพิธภัณฑ์ทหารเรือ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CP9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กระบวนการจัดการด้านการส่งกำลังบำรุงเครื่องช่วยการศึกษาและตำราให้กับ นขต.ทร.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CP10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กระบวนการจัดการด้านยุทธศาสตร์ วิจัย และพัฒนาหลักนิยมทางยุทธวิธี 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8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74084" y="188640"/>
            <a:ext cx="8664651" cy="64633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marL="533400" indent="-533400"/>
            <a:r>
              <a:rPr lang="th-TH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กระบวนการสนับสนุน (</a:t>
            </a:r>
            <a:r>
              <a:rPr 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Support Process</a:t>
            </a:r>
            <a:r>
              <a:rPr lang="th-TH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มี </a:t>
            </a:r>
            <a:r>
              <a:rPr lang="en-US" sz="3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sz="3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กระบวนการ</a:t>
            </a:r>
            <a:endParaRPr lang="th-TH" sz="3600" b="1" u="sng" dirty="0" smtClean="0">
              <a:solidFill>
                <a:srgbClr val="01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/>
          </p:nvPr>
        </p:nvGraphicFramePr>
        <p:xfrm>
          <a:off x="740956" y="1185369"/>
          <a:ext cx="8333552" cy="514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62"/>
                <a:gridCol w="7683090"/>
              </a:tblGrid>
              <a:tr h="440991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SP1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กระบวนการจัดการด้านการบริหารของห้องสมุด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SP2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กระบวนการพัฒนาระบบสารสนเทศและกรรมวิธีข้อมูล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SP3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กระบวนการจัดการด้านงบประมาณ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SP4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กระบวนการจัดการด้านการเงิน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SP5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กระบวนการบริหารงานด้านกำลังพลและธุรการ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SP6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กระบวนการจัดซื้อ/จัดจ้าง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SP7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กระบวนการสนับสนุนและบริการของกอง สน.ฯ 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SP8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กระบวนการเผยแพร่ผลงานวิชาการ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SP9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กระบวนการส่งเสริมและสนับสนุนกิจกรรมเทิดพระเกียรติสถาบันพระมหากษัตริย์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SP10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กระบวนการพัฒนาการบริหารจัดการภาครัฐของ ยศ.ทร. 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SP11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กระบวนการจัดการความรู้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8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041574" y="260648"/>
            <a:ext cx="7956376" cy="1200329"/>
          </a:xfrm>
          <a:prstGeom prst="rect">
            <a:avLst/>
          </a:prstGeom>
          <a:noFill/>
          <a:ln>
            <a:solidFill>
              <a:srgbClr val="FEB7A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ขั้นตอน/วิธีการในการจัดทำข้อกำหนดที่สำคัญ</a:t>
            </a:r>
          </a:p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CP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SP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301005" y="2044135"/>
            <a:ext cx="7956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th-TH" sz="3600" b="1" dirty="0" smtClean="0">
                <a:solidFill>
                  <a:srgbClr val="FFFF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ความต้องการของผู้เรียน/ผู้รับบริการ</a:t>
            </a:r>
          </a:p>
          <a:p>
            <a:pPr marL="742950" indent="-742950">
              <a:buAutoNum type="arabicPeriod"/>
            </a:pPr>
            <a:r>
              <a:rPr lang="th-TH" sz="3600" b="1" dirty="0" smtClean="0">
                <a:solidFill>
                  <a:srgbClr val="FFFF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ความต้องการของผู้มีส่วนได้ส่วนเสีย</a:t>
            </a:r>
          </a:p>
          <a:p>
            <a:pPr marL="742950" indent="-742950">
              <a:buAutoNum type="arabicPeriod"/>
            </a:pPr>
            <a:r>
              <a:rPr lang="th-TH" sz="3600" b="1" dirty="0" smtClean="0">
                <a:solidFill>
                  <a:srgbClr val="FFFF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ข้อกำหนดด้านกฎหมาย</a:t>
            </a:r>
          </a:p>
          <a:p>
            <a:pPr marL="742950" indent="-742950">
              <a:buAutoNum type="arabicPeriod"/>
            </a:pPr>
            <a:r>
              <a:rPr lang="th-TH" sz="3600" b="1" dirty="0" smtClean="0">
                <a:solidFill>
                  <a:srgbClr val="FFFF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ประสิทธิภาพของกระบวนการ</a:t>
            </a:r>
          </a:p>
          <a:p>
            <a:pPr marL="742950" indent="-742950">
              <a:buAutoNum type="arabicPeriod"/>
            </a:pPr>
            <a:r>
              <a:rPr lang="th-TH" sz="3600" b="1" dirty="0" smtClean="0">
                <a:solidFill>
                  <a:srgbClr val="FFFF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ความคุ้มค่าและต้นทุน</a:t>
            </a:r>
            <a:endParaRPr lang="th-TH" sz="3600" b="1" dirty="0">
              <a:solidFill>
                <a:srgbClr val="FFFF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55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935936" y="2192579"/>
            <a:ext cx="7956376" cy="1200329"/>
          </a:xfrm>
          <a:prstGeom prst="rect">
            <a:avLst/>
          </a:prstGeom>
          <a:noFill/>
          <a:ln>
            <a:solidFill>
              <a:srgbClr val="FEB7A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วิเคราะห์กระบวนการย่อย เพื่ออกแบบการจัดทำเส้นทางการเลื่อนไหลของงาน (</a:t>
            </a:r>
            <a:r>
              <a:rPr lang="en-U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Work Flow</a:t>
            </a:r>
            <a:r>
              <a:rPr lang="th-TH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tx2">
                  <a:lumMod val="20000"/>
                  <a:lumOff val="8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935936" y="4012892"/>
            <a:ext cx="7956376" cy="1200329"/>
          </a:xfrm>
          <a:prstGeom prst="rect">
            <a:avLst/>
          </a:prstGeom>
          <a:noFill/>
          <a:ln>
            <a:solidFill>
              <a:srgbClr val="FEB7A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การจัดทำมาตรฐานการทำงาน/คู่มือการปฏิบัติงาน</a:t>
            </a:r>
            <a:r>
              <a:rPr lang="en-U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(Work Manual)</a:t>
            </a:r>
            <a:endParaRPr lang="th-TH" sz="3600" b="1" dirty="0">
              <a:solidFill>
                <a:schemeClr val="tx2">
                  <a:lumMod val="20000"/>
                  <a:lumOff val="8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884859" y="372266"/>
            <a:ext cx="7956376" cy="1200329"/>
          </a:xfrm>
          <a:prstGeom prst="rect">
            <a:avLst/>
          </a:prstGeom>
          <a:noFill/>
          <a:ln>
            <a:solidFill>
              <a:srgbClr val="FEB7A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จัดทำตัวชี้วัดผลลัพธ์ (</a:t>
            </a:r>
            <a:r>
              <a:rPr lang="en-U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KPI</a:t>
            </a:r>
            <a:r>
              <a:rPr lang="th-TH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และ</a:t>
            </a:r>
            <a:endParaRPr lang="en-US" sz="3600" b="1" dirty="0" smtClean="0">
              <a:solidFill>
                <a:schemeClr val="tx2">
                  <a:lumMod val="20000"/>
                  <a:lumOff val="8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ตัวชี้วัดในกระบวนการ (</a:t>
            </a:r>
            <a:r>
              <a:rPr lang="en-U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In-Process KPI</a:t>
            </a:r>
            <a:r>
              <a:rPr lang="th-TH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tx2">
                  <a:lumMod val="20000"/>
                  <a:lumOff val="8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36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041574" y="404664"/>
            <a:ext cx="7956376" cy="1200329"/>
          </a:xfrm>
          <a:prstGeom prst="rect">
            <a:avLst/>
          </a:prstGeom>
          <a:noFill/>
          <a:ln>
            <a:solidFill>
              <a:srgbClr val="FEB7A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การจัดทำมาตรฐานการทำงาน/คู่มือการปฏิบัติงาน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(Work Manual)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18" y="1638826"/>
            <a:ext cx="4417907" cy="460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050968" y="1374875"/>
            <a:ext cx="79563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- วิเคราะห์และกำหนดสถานการณ์ที่คาดว่าจะเกิดขึ้น และมีผลกระทบต่อองค์กร รวมทั้งพิจารณาระดับความรุนแรงของผลกระทบ  เพื่อนำไปสู่การจัดทำแผนสำรองฉุกเฉินหรือแผนเผชิญเหตุต่อไป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- จัดทำแผนฯ แยกตามสถานการณ์ ภัยพิบัติและภาวะฉุกเฉิน ประกอบด้วย รายละเอียดกิจกรรม ขั้นตอนการปฏิบัติ ก่อนเกิดเหตุ ระหว่างเกิดเหตุ และหลังเกิดเหตุ ระบุผู้รับผิดชอบในแต่ละกิจกรรม ตลอดจนสื่อสารให้กำลังพลทุกระดับรับทราบและนำไปปฏิบัติ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95736" y="333685"/>
            <a:ext cx="5040213" cy="76944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 eaLnBrk="0" hangingPunct="0">
              <a:defRPr/>
            </a:pPr>
            <a:r>
              <a:rPr lang="th-TH" sz="44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ค. </a:t>
            </a:r>
            <a:r>
              <a:rPr lang="th-TH" sz="4400" b="1" u="sng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ความพร้อมต่อสภาวะฉุกเฉิน</a:t>
            </a:r>
            <a:endParaRPr lang="th-TH" sz="4400" b="1" dirty="0" smtClean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98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056531" y="631635"/>
            <a:ext cx="7956376" cy="5078313"/>
          </a:xfrm>
          <a:prstGeom prst="rect">
            <a:avLst/>
          </a:prstGeom>
          <a:noFill/>
          <a:ln>
            <a:solidFill>
              <a:srgbClr val="FEB7A4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600" b="1" u="sng" dirty="0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แผนบริหารความต่อเนื่องในสภาวะวิกฤตของ </a:t>
            </a:r>
            <a:r>
              <a:rPr lang="th-TH" sz="3600" b="1" u="sng" dirty="0" err="1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3600" b="1" u="sng" dirty="0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3600" b="1" u="sng" dirty="0" smtClean="0">
              <a:solidFill>
                <a:srgbClr val="D1F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600" b="1" dirty="0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BCP : Business </a:t>
            </a:r>
            <a:r>
              <a:rPr lang="en-US" sz="3600" b="1" dirty="0" smtClean="0">
                <a:solidFill>
                  <a:srgbClr val="D1F3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Continuity Plan</a:t>
            </a:r>
            <a:r>
              <a:rPr lang="th-TH" sz="3600" b="1" dirty="0" smtClean="0">
                <a:solidFill>
                  <a:srgbClr val="D1F3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กำหนดสถานการณ์ไว้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endParaRPr lang="en-US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- เหตุการณ์อัคคีภัย 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- เหตุการณ์อุทกภัย 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- เหตุการณ์ประท้วง/จลาจล  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- แผนแก้ไขปัญหาจ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า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กสถานการณ์ไม่แน่นอนและภัยพิบัติที่อาจเกิดกับระบบฐานข้อมูลและสารสนเทศ </a:t>
            </a:r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IT Contingency Plan 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041574" y="5505271"/>
            <a:ext cx="7956376" cy="1200329"/>
          </a:xfrm>
          <a:prstGeom prst="rect">
            <a:avLst/>
          </a:prstGeom>
          <a:noFill/>
          <a:ln>
            <a:solidFill>
              <a:srgbClr val="FEB7A4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600" b="1" u="sng" dirty="0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แผนบริหารจัดการความเสี่ยงด้านเทคโนโลยีสารสนเทศและการสื่อสาร </a:t>
            </a:r>
            <a:r>
              <a:rPr lang="th-TH" sz="3600" b="1" u="sng" dirty="0" err="1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3600" b="1" u="sng" dirty="0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3600" b="1" u="sng" dirty="0">
              <a:solidFill>
                <a:srgbClr val="D1F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452000" y="105090"/>
            <a:ext cx="7143228" cy="646331"/>
          </a:xfrm>
          <a:prstGeom prst="rect">
            <a:avLst/>
          </a:prstGeom>
          <a:noFill/>
          <a:ln>
            <a:solidFill>
              <a:srgbClr val="FEB7A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</a:t>
            </a:r>
            <a:r>
              <a:rPr lang="en-U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ได้เสนอขออนุมัติ แผน จำนวน </a:t>
            </a:r>
            <a:r>
              <a:rPr lang="en-U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แผน)</a:t>
            </a:r>
            <a:r>
              <a:rPr lang="en-U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tx2">
                  <a:lumMod val="20000"/>
                  <a:lumOff val="8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10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 </a:t>
            </a:r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3ED1-4478-4F46-9FD0-2F4DDF5E403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5794102" cy="593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รูปภาพ 7" descr="j0442112.png"/>
          <p:cNvPicPr>
            <a:picLocks noChangeAspect="1"/>
          </p:cNvPicPr>
          <p:nvPr/>
        </p:nvPicPr>
        <p:blipFill>
          <a:blip r:embed="rId2" cstate="print">
            <a:lum bright="60000" contrast="-64000"/>
          </a:blip>
          <a:srcRect/>
          <a:stretch>
            <a:fillRect/>
          </a:stretch>
        </p:blipFill>
        <p:spPr bwMode="auto">
          <a:xfrm>
            <a:off x="357158" y="214290"/>
            <a:ext cx="8640792" cy="639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99592" y="1484784"/>
            <a:ext cx="7795289" cy="2308324"/>
          </a:xfrm>
          <a:prstGeom prst="rect">
            <a:avLst/>
          </a:prstGeom>
          <a:gradFill rotWithShape="0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eaLnBrk="0" hangingPunct="0">
              <a:defRPr/>
            </a:pPr>
            <a:endParaRPr lang="en-US" sz="4800" b="1" dirty="0" smtClean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en-US" sz="4800" b="1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6.2 </a:t>
            </a:r>
            <a:r>
              <a:rPr lang="th-TH" sz="4800" b="1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การจัดการและการปรับปรุงกระบวนการ</a:t>
            </a:r>
          </a:p>
          <a:p>
            <a:pPr eaLnBrk="0" hangingPunct="0">
              <a:defRPr/>
            </a:pPr>
            <a:r>
              <a:rPr lang="th-TH" sz="4800" b="1" dirty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endParaRPr lang="th-TH" sz="4800" b="1" dirty="0" smtClean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87624" y="404664"/>
            <a:ext cx="7854471" cy="5539978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 eaLnBrk="0" hangingPunct="0">
              <a:defRPr/>
            </a:pPr>
            <a:r>
              <a:rPr lang="th-TH" sz="48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ระเบียบวาระการประชุม</a:t>
            </a:r>
            <a:endParaRPr lang="en-US" sz="4800" b="1" dirty="0" smtClean="0">
              <a:solidFill>
                <a:srgbClr val="01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</a:t>
            </a:r>
            <a:r>
              <a:rPr lang="en-US" sz="3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r>
              <a:rPr lang="th-TH" sz="3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ที่ประธานแจ้งให้ที่ประชุมทราบ</a:t>
            </a:r>
            <a:endParaRPr lang="en-US" sz="3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</a:t>
            </a:r>
            <a:r>
              <a:rPr lang="en-US" sz="3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เลขานุการ </a:t>
            </a:r>
            <a:r>
              <a:rPr lang="th-TH" sz="3400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มว</a:t>
            </a:r>
            <a:r>
              <a:rPr lang="th-TH" sz="3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.6 สรุปผลดำเนินงานในภาพรวมที่ผ่านมา และผู้แทนหน่วย/คณะทำงาน </a:t>
            </a:r>
            <a:r>
              <a:rPr lang="en-US" sz="3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 </a:t>
            </a:r>
            <a:r>
              <a:rPr lang="th-TH" sz="3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และคณะทำงาน</a:t>
            </a:r>
            <a:r>
              <a:rPr lang="en-US" sz="3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KM </a:t>
            </a:r>
            <a:r>
              <a:rPr lang="th-TH" sz="3400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3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ชี้แจงสรุปผลดำเนินงานที่ผ่านมา ใน </a:t>
            </a:r>
            <a:r>
              <a:rPr lang="th-TH" sz="3400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งป</a:t>
            </a:r>
            <a:r>
              <a:rPr lang="th-TH" sz="3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3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58 </a:t>
            </a:r>
            <a:endParaRPr lang="en-US" sz="3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</a:t>
            </a:r>
            <a:r>
              <a:rPr lang="en-US" sz="3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ฝ่ายเลขานุการทีมงานบริหารความต่อเนื่องในสภาวะวิกฤต </a:t>
            </a:r>
            <a:r>
              <a:rPr lang="th-TH" sz="3400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3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ชี้แจงการจัดทำแผนและผลการฝึกซ้อมแผนบริหาร</a:t>
            </a:r>
            <a:r>
              <a:rPr lang="th-TH" sz="3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3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ต่อเนื่องที่ผ่านมา กับแจ้งรายละเอียดการจัดทำแผนและฝึกซ้อมฯ ของหน่วยต่าง ๆ ใน </a:t>
            </a:r>
            <a:r>
              <a:rPr lang="th-TH" sz="3400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3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ที่จะดำเนินการต่อไป</a:t>
            </a:r>
            <a:endParaRPr lang="en-US" sz="34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</a:t>
            </a:r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</a:t>
            </a:r>
            <a:r>
              <a:rPr lang="en-US" sz="3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3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r>
              <a:rPr lang="th-TH" sz="3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 </a:t>
            </a:r>
            <a:r>
              <a:rPr lang="th-TH" sz="3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ๆ</a:t>
            </a:r>
          </a:p>
        </p:txBody>
      </p:sp>
    </p:spTree>
    <p:extLst>
      <p:ext uri="{BB962C8B-B14F-4D97-AF65-F5344CB8AC3E}">
        <p14:creationId xmlns:p14="http://schemas.microsoft.com/office/powerpoint/2010/main" val="28259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023849" y="1809720"/>
            <a:ext cx="7956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นำข้อกำหนดของกระบวนการจากความต้องการของผู้รับบริการ ผู้มีส่วนได้ส่วนเสีย ข้อกำหนดของกฎหมาย ระเบียบที่เกี่ยวข้อง ประสิทธิภาพ ความคุ้มค่าและลดต้นทุน</a:t>
            </a:r>
          </a:p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มาเป็นตัวชี้วัดที่สำคัญของกระบวนการ  และนำมาจัดทำเป็นมาตรฐานการปฏิบัติงานของทุกกระบวนการย่อย เพื่อให้ผู้รับผิดชอบกระบวนการนั้น ๆ  นำไปใช้เป็นกรอบการดำเนินงานในการเพิ่มประสิทธิภาพการปฏิบัติงาน ประกอบด้วย 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95736" y="333685"/>
            <a:ext cx="5040213" cy="76944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 eaLnBrk="0" hangingPunct="0">
              <a:defRPr/>
            </a:pPr>
            <a:r>
              <a:rPr lang="th-TH" sz="44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ก. </a:t>
            </a:r>
            <a:r>
              <a:rPr lang="th-TH" sz="4400" b="1" u="sng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การออกแบบกระบวนการ</a:t>
            </a:r>
            <a:r>
              <a:rPr lang="th-TH" sz="44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endParaRPr lang="th-TH" sz="4400" b="1" dirty="0" smtClean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20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041574" y="586448"/>
            <a:ext cx="7956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ในแต่ละกระบวนการย่อย (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Sub Process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ประกอบด้วย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Process Classification</a:t>
            </a:r>
          </a:p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Service Blueprint </a:t>
            </a:r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SIPOC Model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มาตรฐาน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ปฏิบัติงาน โดยจะมีการกำหนดตัวชี้วัดและเป้าหมาย  และกำหนดวงรอบเวลาเวลาในแต่ละขั้นตอนของการปฏิบัติ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86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285852" y="548680"/>
            <a:ext cx="7956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ในมาตรฐานการปฏิบัติงานของ </a:t>
            </a:r>
            <a:r>
              <a:rPr lang="th-TH" sz="3600" b="1" dirty="0" err="1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3600" b="1" dirty="0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พ.ศ.</a:t>
            </a:r>
            <a:r>
              <a:rPr lang="en-US" sz="3600" b="1" dirty="0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2557 </a:t>
            </a:r>
          </a:p>
          <a:p>
            <a:r>
              <a:rPr lang="th-TH" sz="3600" b="1" dirty="0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มีกระบวนการย่อยทั้งหมด </a:t>
            </a:r>
            <a:r>
              <a:rPr lang="en-US" sz="3600" b="1" dirty="0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98</a:t>
            </a:r>
            <a:r>
              <a:rPr lang="th-TH" sz="3600" b="1" dirty="0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กระบวนการย่อย รวม </a:t>
            </a:r>
            <a:r>
              <a:rPr lang="en-US" sz="3600" b="1" dirty="0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144</a:t>
            </a:r>
            <a:r>
              <a:rPr lang="th-TH" sz="3600" b="1" dirty="0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ตัวชี้วัด</a:t>
            </a:r>
            <a:r>
              <a:rPr lang="en-US" sz="3600" b="1" dirty="0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 ดังนี้</a:t>
            </a:r>
          </a:p>
          <a:p>
            <a:r>
              <a:rPr lang="th-TH" sz="3600" b="1" dirty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- </a:t>
            </a:r>
            <a:r>
              <a:rPr lang="th-TH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การบวนการที่สร้างคุณค่า มี </a:t>
            </a:r>
            <a:r>
              <a:rPr lang="en-U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 </a:t>
            </a:r>
            <a:r>
              <a:rPr lang="en-U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 smtClean="0">
              <a:solidFill>
                <a:schemeClr val="tx2">
                  <a:lumMod val="20000"/>
                  <a:lumOff val="8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r>
              <a:rPr lang="th-TH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กระบวนการย่อย รวม </a:t>
            </a:r>
            <a:r>
              <a:rPr lang="en-U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103 </a:t>
            </a:r>
            <a:r>
              <a:rPr lang="th-TH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</a:p>
          <a:p>
            <a:r>
              <a:rPr lang="th-TH" sz="3600" b="1" dirty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D1F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- </a:t>
            </a:r>
            <a:r>
              <a:rPr lang="th-TH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กระบวนการสนับสนุน มี </a:t>
            </a:r>
            <a:r>
              <a:rPr lang="en-US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 </a:t>
            </a:r>
            <a:r>
              <a:rPr lang="th-TH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 </a:t>
            </a:r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dirty="0">
              <a:solidFill>
                <a:schemeClr val="accent3">
                  <a:lumMod val="20000"/>
                  <a:lumOff val="8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35</a:t>
            </a:r>
            <a:r>
              <a:rPr lang="th-TH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กระบวนการย่อย รวม </a:t>
            </a:r>
            <a:r>
              <a:rPr lang="en-US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41 </a:t>
            </a:r>
            <a:r>
              <a:rPr lang="th-TH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</a:p>
          <a:p>
            <a:endParaRPr lang="th-TH" sz="3600" b="1" dirty="0">
              <a:solidFill>
                <a:srgbClr val="D1F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51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929114" y="1186349"/>
            <a:ext cx="80983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- ในมาตรฐานการปฏิบัติงาน กำหนดหัวข้อ “</a:t>
            </a:r>
            <a:r>
              <a:rPr lang="th-TH" sz="3600" b="1" dirty="0" smtClean="0">
                <a:solidFill>
                  <a:srgbClr val="F8F3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การติดตามประเมินผลและการปรับปรุงกรบวนการ” </a:t>
            </a:r>
          </a:p>
          <a:p>
            <a:r>
              <a:rPr lang="th-TH" sz="3600" b="1" dirty="0">
                <a:solidFill>
                  <a:srgbClr val="F8F3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F8F31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-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เมื่อสิ้นปีการศึกษา ให้ทุกหน่วยรายงานประเมินผลการดำเนินงานตามตัวชี้วัด  ว่าบรรลุตามเป้าหมายที่กำหนดหรือไม่</a:t>
            </a:r>
          </a:p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มีปัญหาข้อขัดข้องเรื่องใด และ</a:t>
            </a:r>
            <a:r>
              <a:rPr lang="th-TH" sz="3600" b="1" i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มีแนวทางปรับปรุงแก้ไขอย่างไร</a:t>
            </a:r>
          </a:p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- ใน </a:t>
            </a:r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งป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58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ให้หน่วยที่รับผิดชอบในแต่ละ</a:t>
            </a:r>
            <a:r>
              <a:rPr lang="th-TH" sz="36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กระบวนการที่สร้างคุณค่า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กระบวนการ)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6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</a:t>
            </a:r>
            <a:r>
              <a:rPr lang="th-TH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 </a:t>
            </a:r>
            <a:r>
              <a:rPr lang="th-TH" sz="36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6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 </a:t>
            </a:r>
            <a:r>
              <a:rPr lang="th-TH" sz="36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กระบวนการ) </a:t>
            </a:r>
            <a:r>
              <a:rPr lang="th-TH" sz="3600" b="1" i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เลือกกระบวนการย่อยมาปรับปรุง อย่างละ  </a:t>
            </a:r>
          </a:p>
          <a:p>
            <a:r>
              <a:rPr lang="en-US" sz="3600" b="1" i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600" b="1" i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กระบวนการย่อย</a:t>
            </a:r>
            <a:endParaRPr lang="th-TH" sz="3600" b="1" i="1" dirty="0">
              <a:solidFill>
                <a:schemeClr val="accent6">
                  <a:lumMod val="20000"/>
                  <a:lumOff val="8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95736" y="333685"/>
            <a:ext cx="5040213" cy="76944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 eaLnBrk="0" hangingPunct="0">
              <a:defRPr/>
            </a:pPr>
            <a:r>
              <a:rPr lang="th-TH" sz="4400" b="1" dirty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ข</a:t>
            </a:r>
            <a:r>
              <a:rPr lang="th-TH" sz="44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4400" b="1" u="sng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การจัดการกระบวนการการ</a:t>
            </a:r>
            <a:endParaRPr lang="th-TH" sz="4400" b="1" dirty="0" smtClean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48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040856" y="1547247"/>
            <a:ext cx="7956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- กระบวนการของ </a:t>
            </a:r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ที่เกี่ยวข้องกับการจัดการศึกษา การจัดการเรียนการสอน ซึ่งมีผู้เรียน ผู้รับบริการ ผู้มีส่วนได้ส่วนเสีย หน่วยต้นสังกัด หน่วยสนับสนุนอื่น ๆ กำหนดช่องทางเพื่อรับฟังความคิดเห็นของผู้รับบริการ ผู้มีส่วนได้ส่วนเสีย โดยการสำรวจความคิดเห็น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ใช้แบบประเมิน แบบสำรวจ แบบประเมิน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online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หรือการวิจารณ์หลักสูตร เป็นต้น  แล้วนำผลที่ได้มาวิเคราะห์สรุปผล แล้วแจ้งให้หน่วยที่เกี่ยวข้องไปใช้วางแผนปรับปรุงต่อไป</a:t>
            </a:r>
            <a:r>
              <a:rPr lang="th-TH" sz="36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600" b="1" i="1" dirty="0">
              <a:solidFill>
                <a:schemeClr val="accent6">
                  <a:lumMod val="20000"/>
                  <a:lumOff val="8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95736" y="333685"/>
            <a:ext cx="5040213" cy="76944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 eaLnBrk="0" hangingPunct="0">
              <a:defRPr/>
            </a:pPr>
            <a:r>
              <a:rPr lang="th-TH" sz="44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ค. </a:t>
            </a:r>
            <a:r>
              <a:rPr lang="th-TH" sz="4400" b="1" u="sng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การปรับปรุงกระบวนการ</a:t>
            </a:r>
            <a:endParaRPr lang="th-TH" sz="4400" b="1" dirty="0" smtClean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97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รูปภาพ 7" descr="j0442112.png"/>
          <p:cNvPicPr>
            <a:picLocks noChangeAspect="1"/>
          </p:cNvPicPr>
          <p:nvPr/>
        </p:nvPicPr>
        <p:blipFill>
          <a:blip r:embed="rId2" cstate="print">
            <a:lum bright="60000" contrast="-64000"/>
          </a:blip>
          <a:srcRect/>
          <a:stretch>
            <a:fillRect/>
          </a:stretch>
        </p:blipFill>
        <p:spPr bwMode="auto">
          <a:xfrm>
            <a:off x="398849" y="188914"/>
            <a:ext cx="8640792" cy="626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ชื่อเรื่อง 1"/>
          <p:cNvSpPr txBox="1">
            <a:spLocks/>
          </p:cNvSpPr>
          <p:nvPr/>
        </p:nvSpPr>
        <p:spPr bwMode="auto">
          <a:xfrm>
            <a:off x="742404" y="1182976"/>
            <a:ext cx="8428081" cy="367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h-TH" sz="7200" b="1" kern="0" dirty="0" smtClean="0"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สรุปผลการดำเนินงาน</a:t>
            </a:r>
          </a:p>
          <a:p>
            <a:pPr algn="ctr">
              <a:defRPr/>
            </a:pPr>
            <a:r>
              <a:rPr lang="th-TH" sz="7200" b="1" kern="0" dirty="0" smtClean="0"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ในภาพรวม</a:t>
            </a:r>
          </a:p>
          <a:p>
            <a:pPr algn="ctr">
              <a:defRPr/>
            </a:pPr>
            <a:r>
              <a:rPr lang="th-TH" sz="7200" b="1" kern="0" dirty="0" smtClean="0"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ของหมวด </a:t>
            </a:r>
            <a:r>
              <a:rPr lang="en-US" sz="7200" b="1" kern="0" dirty="0" smtClean="0"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872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19917" y="260648"/>
            <a:ext cx="8143932" cy="64633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marL="533400" indent="-533400" eaLnBrk="0" hangingPunct="0"/>
            <a:r>
              <a:rPr lang="th-TH" sz="3600" b="1" u="sng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กระบวนการหลัก (</a:t>
            </a:r>
            <a:r>
              <a:rPr lang="en-US" sz="3600" b="1" u="sng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Core Process</a:t>
            </a:r>
            <a:r>
              <a:rPr lang="th-TH" sz="3600" b="1" u="sng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sz="3600" b="1" u="sng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600" b="1" u="sng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มี </a:t>
            </a:r>
            <a:r>
              <a:rPr lang="en-US" sz="3600" b="1" u="sng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10</a:t>
            </a:r>
            <a:r>
              <a:rPr lang="th-TH" sz="3600" b="1" u="sng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 กระบวนการ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/>
          </p:nvPr>
        </p:nvGraphicFramePr>
        <p:xfrm>
          <a:off x="1019917" y="8253536"/>
          <a:ext cx="8143932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30"/>
                <a:gridCol w="670919"/>
                <a:gridCol w="7203083"/>
              </a:tblGrid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กระบวนการจัดการศึกษาตามแนวทางรับราชการสำหรับนายทหารสัญญาบัตร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กระบวนการจัดการศึกษาสำหรับการผลิตกำลังพลต่ำกว่าชั้นสัญญาบัตร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CP3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กระบวนการจัดการฝึกอบรมตามแนวทางรับราชการสำหรับนายทหารประทวน 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กระบวนการจัดการฝึกอบรมให้กับกำลังพลของ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นขต.ทร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CP5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กระบวนการพัฒนากำลังพลของ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นขต.ทร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ด้านคุณธรรม จริยธรรม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CP6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กระบวนการพัฒนากำลังพลของ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CP7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กระบวนการพัฒนาระบบประกันคุณภาพ ตรวจสอบและประเมินคุณภาพภายใน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สถานศึกษาในบังคับบัญชาและในกำกับของ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CP8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กระบวนการจัดการด้านประวัติศาสตร์และพิพิธภัณฑ์ทหารเรือ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701441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CP9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กระบวนการจัดการด้านการส่งกำลังบำรุงเครื่องช่วยการศึกษาและตำราให้กับ นขต.ทร.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CP10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กระบวนการจัดการด้านยุทธศาสตร์ วิจัย และพัฒนาหลักนิยมทางยุทธวิธี 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24566"/>
              </p:ext>
            </p:extLst>
          </p:nvPr>
        </p:nvGraphicFramePr>
        <p:xfrm>
          <a:off x="732307" y="980728"/>
          <a:ext cx="8333552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62"/>
                <a:gridCol w="7683090"/>
              </a:tblGrid>
              <a:tr h="440991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ชื่อกระบวนการ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กระบวนการจัดการศึกษาตามแนวทางรับราชการสำหรับนายทหารสัญญาบัตร</a:t>
                      </a:r>
                      <a:endParaRPr lang="en-US" sz="2400" b="1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กระบวนการจัดการศึกษาสำหรับการผลิตกำลังพลต่ำกว่าชั้นสัญญาบัตร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CP3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กระบวนการจัดการฝึกอบรมตามแนวทางรับราชการสำหรับนายทหารประทวน 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กระบวนการจัดการฝึกอบรมให้กับกำลังพลของ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นขต.ทร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CP5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กระบวนการพัฒนากำลังพลของ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นขต.ทร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ด้านคุณธรรม จริยธรรม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CP6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กระบวนการพัฒนากำลังพลของ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CP7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825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กระบวนการพัฒนาระบบประกันคุณภาพ ตรวจสอบและประเมินคุณภาพ</a:t>
                      </a: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ภายใน</a:t>
                      </a:r>
                      <a:endParaRPr lang="en-US" sz="2400" b="1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-825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สถานศึกษาในบังคับบัญชาและในกำกับของ </a:t>
                      </a:r>
                      <a:r>
                        <a:rPr lang="th-TH" sz="2400" b="1" dirty="0" err="1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</a:t>
                      </a: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CP8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กระบวนการจัดการด้านประวัติศาสตร์และพิพิธภัณฑ์ทหารเรือ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CP9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กระบวนการจัดการด้านการส่งกำลังบำรุงเครื่องช่วยการศึกษาและตำราให้กับ นขต.ทร.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CP10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กระบวนการจัดการด้านยุทธศาสตร์ วิจัย และพัฒนาหลักนิยมทางยุทธวิธี 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6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74084" y="188640"/>
            <a:ext cx="8664651" cy="64633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marL="533400" indent="-533400"/>
            <a:r>
              <a:rPr lang="th-TH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กระบวนการสนับสนุน (</a:t>
            </a:r>
            <a:r>
              <a:rPr 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Support Process</a:t>
            </a:r>
            <a:r>
              <a:rPr lang="th-TH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มี </a:t>
            </a:r>
            <a:r>
              <a:rPr lang="en-US" sz="3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sz="3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itchFamily="34" charset="-34"/>
                <a:cs typeface="TH SarabunPSK" pitchFamily="34" charset="-34"/>
              </a:rPr>
              <a:t>กระบวนการ</a:t>
            </a:r>
            <a:endParaRPr lang="th-TH" sz="3600" b="1" u="sng" dirty="0" smtClean="0">
              <a:solidFill>
                <a:srgbClr val="01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1019917" y="8253536"/>
          <a:ext cx="8143932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30"/>
                <a:gridCol w="670919"/>
                <a:gridCol w="7203083"/>
              </a:tblGrid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กระบวนการจัดการศึกษาตามแนวทางรับราชการสำหรับนายทหารสัญญาบัตร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กระบวนการจัดการศึกษาสำหรับการผลิตกำลังพลต่ำกว่าชั้นสัญญาบัตร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CP3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กระบวนการจัดการฝึกอบรมตามแนวทางรับราชการสำหรับนายทหารประทวน 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กระบวนการจัดการฝึกอบรมให้กับกำลังพลของ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นขต.ทร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CP5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กระบวนการพัฒนากำลังพลของ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นขต.ทร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ด้านคุณธรรม จริยธรรม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CP6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กระบวนการพัฒนากำลังพลของ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CP7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กระบวนการพัฒนาระบบประกันคุณภาพ ตรวจสอบและประเมินคุณภาพภายใน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สถานศึกษาในบังคับบัญชาและในกำกับของ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CP8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กระบวนการจัดการด้านประวัติศาสตร์และพิพิธภัณฑ์ทหารเรือ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701441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CP9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กระบวนการจัดการด้านการส่งกำลังบำรุงเครื่องช่วยการศึกษาและตำราให้กับ นขต.ทร.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44907"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CP10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กระบวนการจัดการด้านยุทธศาสตร์ วิจัย และพัฒนาหลักนิยมทางยุทธวิธี 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ตาราง 3"/>
          <p:cNvGraphicFramePr>
            <a:graphicFrameLocks noGrp="1"/>
          </p:cNvGraphicFramePr>
          <p:nvPr>
            <p:extLst/>
          </p:nvPr>
        </p:nvGraphicFramePr>
        <p:xfrm>
          <a:off x="740956" y="1185369"/>
          <a:ext cx="8333552" cy="514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62"/>
                <a:gridCol w="7683090"/>
              </a:tblGrid>
              <a:tr h="440991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ชื่อกระบวนการ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SP1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กระบวนการจัดการด้านการบริหารของห้องสมุด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SP2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กระบวนการพัฒนาระบบสารสนเทศและกรรมวิธีข้อมูล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SP3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กระบวนการจัดการด้านงบประมาณ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SP4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กระบวนการจัดการด้านการเงิน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SP5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กระบวนการบริหารงานด้านกำลังพลและธุรการ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SP6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กระบวนการจัดซื้อ/จัดจ้าง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SP7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กระบวนการสนับสนุนและบริการของกอง สน.ฯ 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SP8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กระบวนการเผยแพร่ผลงานวิชาการ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SP9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กระบวนการส่งเสริมและสนับสนุนกิจกรรมเทิดพระเกียรติสถาบันพระมหากษัตริย์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SP10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กระบวนการพัฒนาการบริหารจัดการภาครัฐของ ยศ.ทร. 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SP11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กระบวนการจัดการความรู้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6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041574" y="404664"/>
            <a:ext cx="7956376" cy="1200329"/>
          </a:xfrm>
          <a:prstGeom prst="rect">
            <a:avLst/>
          </a:prstGeom>
          <a:noFill/>
          <a:ln>
            <a:solidFill>
              <a:srgbClr val="FEB7A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การจัดทำมาตรฐานการทำงาน/คู่มือการปฏิบัติงาน</a:t>
            </a:r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(Work Manual)</a:t>
            </a:r>
            <a:endParaRPr lang="th-TH" sz="36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18" y="1638826"/>
            <a:ext cx="4417907" cy="460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855319" y="0"/>
            <a:ext cx="7992888" cy="144655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มติที่ประชุมเมื่อ </a:t>
            </a:r>
            <a:r>
              <a:rPr lang="en-US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26 </a:t>
            </a: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มี.ค.</a:t>
            </a:r>
            <a:r>
              <a:rPr lang="en-US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58 </a:t>
            </a:r>
            <a:endParaRPr lang="th-TH" sz="44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เพื่อเตรียมตัวรับการประเมินจาก </a:t>
            </a:r>
            <a:r>
              <a:rPr lang="th-TH" sz="44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สปช.ทร</a:t>
            </a: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29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pic>
        <p:nvPicPr>
          <p:cNvPr id="6" name="Picture 5" descr="MENO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397500"/>
            <a:ext cx="1447800" cy="1308100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36463" y="1684104"/>
            <a:ext cx="8316416" cy="5016758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200" b="1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ฝ่ายเลขานุการ เป็นผู้รับตรวจในภาพรวม</a:t>
            </a:r>
          </a:p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นขต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./กองต่าง ๆ ใน บก.</a:t>
            </a:r>
            <a:r>
              <a:rPr lang="th-TH" sz="32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 ส่งหลักฐาน</a:t>
            </a:r>
          </a:p>
          <a:p>
            <a:pPr>
              <a:spcBef>
                <a:spcPct val="0"/>
              </a:spcBef>
              <a:defRPr/>
            </a:pP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ประกอบการรายงานผลการดำเนินงานตามตัวชี้วัดประจำปี</a:t>
            </a:r>
            <a:r>
              <a:rPr lang="en-US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57  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ให้เลขานุการ ใน </a:t>
            </a:r>
            <a:r>
              <a:rPr lang="en-US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เม.ย.</a:t>
            </a:r>
            <a:r>
              <a:rPr lang="en-US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58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200" b="1" dirty="0" err="1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นขต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200" b="1" dirty="0" err="1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32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./กองต่าง ๆ ใน บก.</a:t>
            </a:r>
            <a:r>
              <a:rPr lang="th-TH" sz="3200" b="1" dirty="0" err="1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ที่รับผิดชอบ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CP1- CP10 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SP1, SP2 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เตรียมหลักฐาน</a:t>
            </a:r>
            <a:r>
              <a:rPr lang="th-TH" sz="32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แสดง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การปรับปรุง      กระบวนการ</a:t>
            </a:r>
            <a:r>
              <a:rPr lang="th-TH" sz="32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ย่อยที่เลือกไว้ 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และจัดผู้แทน </a:t>
            </a:r>
            <a:r>
              <a:rPr lang="en-US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นาย สำหรับตอบ</a:t>
            </a:r>
          </a:p>
          <a:p>
            <a:pPr>
              <a:defRPr/>
            </a:pP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ข้อซักถามของการปรับปรุงกระบวนการย่อยนั้น ๆ</a:t>
            </a:r>
            <a:endParaRPr lang="en-US" sz="3200" b="1" dirty="0" smtClean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2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ทีมงานบริหารความต่อเนื่องในสภาวะวิกฤต จัดผู้แทน </a:t>
            </a:r>
            <a:r>
              <a:rPr lang="en-US" sz="32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นาย</a:t>
            </a:r>
          </a:p>
          <a:p>
            <a:pPr>
              <a:spcBef>
                <a:spcPct val="0"/>
              </a:spcBef>
              <a:defRPr/>
            </a:pPr>
            <a:r>
              <a:rPr lang="th-TH" sz="32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(เลขา/</a:t>
            </a:r>
            <a:r>
              <a:rPr lang="th-TH" sz="32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ผช</a:t>
            </a:r>
            <a:r>
              <a:rPr lang="th-TH" sz="32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./) สำหรับตอบข้อซักถามการฝึกซ้อมแผนรับมือ</a:t>
            </a:r>
            <a:endParaRPr lang="th-TH" sz="32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08658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03648" y="2060848"/>
            <a:ext cx="7344816" cy="1754326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 eaLnBrk="0" hangingPunct="0">
              <a:defRPr/>
            </a:pPr>
            <a:r>
              <a:rPr lang="th-TH" sz="54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</a:t>
            </a:r>
            <a:r>
              <a:rPr lang="en-US" sz="54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</a:p>
          <a:p>
            <a:pPr algn="ctr" eaLnBrk="0" hangingPunct="0">
              <a:defRPr/>
            </a:pPr>
            <a:r>
              <a:rPr lang="th-TH" sz="54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เรื่องที่ประธานแจ้งให้ที่ประชุมทราบ</a:t>
            </a:r>
            <a:endParaRPr lang="th-TH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94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26953" y="188640"/>
            <a:ext cx="8617047" cy="76944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หน่วยและกระบวนการย่อยที่ต้องเตรียมข้อมูลรับตรวจ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30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896270"/>
              </p:ext>
            </p:extLst>
          </p:nvPr>
        </p:nvGraphicFramePr>
        <p:xfrm>
          <a:off x="314947" y="1196752"/>
          <a:ext cx="8829053" cy="5285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498"/>
                <a:gridCol w="946740"/>
                <a:gridCol w="936104"/>
                <a:gridCol w="936104"/>
                <a:gridCol w="4334553"/>
                <a:gridCol w="1138054"/>
              </a:tblGrid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กธก.ฯ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CP6, SP5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CP6.1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กระบวนการคัดเลือกข้าราชการเข้ารับการศึกษาอบรม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กศษ.ฯ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CP2.1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กระบวนการคัดเลือกบุคคล</a:t>
                      </a:r>
                      <a:r>
                        <a:rPr lang="th-TH" sz="20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พลเรือน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เข้าเป็น </a:t>
                      </a:r>
                      <a:r>
                        <a:rPr lang="th-TH" sz="20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นรจ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กบ.ฯ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SP3, SP6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กง.ฯ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สน.รนภ.ฯ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CP4, SP8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CP4.1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กระบวนการส่งเสริมการเขียนบทความ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ฝวก.ฯ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CP1.5.5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กระบวนการติดตามและประเมินผู้สำเร็จการศึกษา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วทร.ฯ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CP1.2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กระบวนการจัดการเรียนการสอนของ </a:t>
                      </a:r>
                      <a:r>
                        <a:rPr lang="th-TH" sz="20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วทร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รร.สธ.ทร.ฯ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CP1.3.1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กระบวนการจัดการเรียนการสอนหลักสูตร สธ.ทร.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รร.ชต.ฯ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CP1.4.1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กระบวนการจัดการเรียนการสอนหลักสูตร </a:t>
                      </a:r>
                      <a:r>
                        <a:rPr lang="th-TH" sz="20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นว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รร.พจ.ฯ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CP3.4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กระบวนการฝึกอบรมหลักสูตรปฐมนิเทศพันจ่าใหม่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รร.ชุมพลฯ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CP2.2.1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กระบวนการจัดการเรียนการสอนภาคทฤษฎี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CP4.2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กระบวนการฝึกข้าราชการ กห.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ศฝท.ฯ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CP2.5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กระบวนการฝึกอบรมทหารใหม่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ศภษ.ฯ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CP4.3.1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กระบวนการจัดการเรียนการสอนภาษาต่างประเทศ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sz="2000" b="1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ศยร.ฯ</a:t>
                      </a:r>
                      <a:endParaRPr lang="th-TH" sz="2000" b="1" i="0" u="none" strike="noStrike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CP10</a:t>
                      </a:r>
                      <a:endParaRPr lang="en-US" sz="2000" b="1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CP…….</a:t>
                      </a:r>
                      <a:endParaRPr lang="en-US" sz="2000" b="1" i="0" u="none" strike="noStrike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ให้เลือกเพียง ๑ กระบวนการย่อย</a:t>
                      </a:r>
                      <a:endParaRPr lang="th-TH" sz="2000" b="1" i="0" u="none" strike="noStrike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กบศ.ฯ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CP9.3.1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กระบวนการซ่อมบำรุงและรุจำหน่ายเครื่องช่วยการศึกษา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SP2.2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กระบวนการซ่อมบำรุงคอมพิวเตอร์และระบบเครือข่าย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0190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26953" y="188640"/>
            <a:ext cx="8617047" cy="76944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h-TH" sz="4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หน่วยและกระบวนการย่อยที่ต้องเตรียมข้อมูลรับตรวจ</a:t>
            </a:r>
            <a:endParaRPr lang="th-TH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31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789759"/>
              </p:ext>
            </p:extLst>
          </p:nvPr>
        </p:nvGraphicFramePr>
        <p:xfrm>
          <a:off x="314947" y="1538607"/>
          <a:ext cx="8829053" cy="4017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498"/>
                <a:gridCol w="946740"/>
                <a:gridCol w="936104"/>
                <a:gridCol w="936104"/>
                <a:gridCol w="4334553"/>
                <a:gridCol w="1138054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กปภ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CP7.2.1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กระบวนการตรวจสอบและประเมินสถานศึกษาในส่วนที่หนึ่ง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น.อ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.หญิง </a:t>
                      </a:r>
                      <a:r>
                        <a:rPr lang="th-TH" sz="1800" b="1" u="none" strike="noStrike" dirty="0" err="1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ชมภู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กหส.ฯ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SP1.1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กระบวนการจัดหาหนังสือ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กปศ.ฯ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CP8.2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กระบวนการจัดการด้านพิพิธภัณฑ์ทหารเรือ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กอศ.ฯ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CP5.2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  <a:r>
                        <a:rPr lang="th-TH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จัดอบรม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โครงการปฏิบัติธรรม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 สน.ฯ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นกร.ฯ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th-TH" sz="2000" b="1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คณะทำงาน </a:t>
                      </a:r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PMQA </a:t>
                      </a:r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ยศ.ทร.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SP10</a:t>
                      </a:r>
                      <a:endParaRPr lang="th-TH" sz="2000" b="1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th-TH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 b="1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  <a:endParaRPr lang="th-TH" sz="2000" b="1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คณะทำงาน </a:t>
                      </a:r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KM </a:t>
                      </a:r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ยศ.ทร.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SP11</a:t>
                      </a:r>
                      <a:endParaRPr lang="th-TH" sz="2000" b="1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  <a:p>
                      <a:pPr algn="l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000" b="1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  <a:tr h="190326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17 </a:t>
                      </a:r>
                      <a:r>
                        <a:rPr lang="th-TH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r>
                        <a:rPr lang="th-TH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กระบวนการย่อย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9302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55576" y="404664"/>
            <a:ext cx="8386609" cy="643253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ผลการดำเนินงานตามมติที่ประชุม</a:t>
            </a:r>
          </a:p>
          <a:p>
            <a:pPr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40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หน่วยที่ส่งหลักฐาน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การปรับปรุงกระบวนการย่อยใน </a:t>
            </a:r>
            <a:r>
              <a:rPr lang="th-TH" sz="40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.57 แล้ว มีจำนวน 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+1 หน่วย คือ </a:t>
            </a:r>
            <a:r>
              <a:rPr lang="th-TH" sz="40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สน.</a:t>
            </a:r>
            <a:r>
              <a:rPr lang="th-TH" sz="4000" b="1" u="sng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รนภ</a:t>
            </a:r>
            <a:r>
              <a:rPr lang="th-TH" sz="40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.ฯ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4000" b="1" spc="-14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ฝวก</a:t>
            </a:r>
            <a:r>
              <a:rPr lang="th-TH" sz="4000" b="1" spc="-14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.ฯ, </a:t>
            </a:r>
            <a:r>
              <a:rPr lang="th-TH" sz="4000" b="1" spc="-14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รร.ชต</a:t>
            </a:r>
            <a:r>
              <a:rPr lang="th-TH" sz="4000" b="1" spc="-14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.ฯ, </a:t>
            </a:r>
            <a:r>
              <a:rPr lang="th-TH" sz="4000" b="1" spc="-14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รร.พจ</a:t>
            </a:r>
            <a:r>
              <a:rPr lang="th-TH" sz="4000" b="1" spc="-14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.ฯ, </a:t>
            </a:r>
            <a:r>
              <a:rPr lang="th-TH" sz="4000" b="1" spc="-14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รร</a:t>
            </a:r>
            <a:r>
              <a:rPr lang="th-TH" sz="4000" b="1" spc="-14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.ชุมพลฯ, </a:t>
            </a:r>
            <a:r>
              <a:rPr lang="th-TH" sz="4000" b="1" spc="-14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ศภษ</a:t>
            </a:r>
            <a:r>
              <a:rPr lang="th-TH" sz="4000" b="1" spc="-14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.ฯ, </a:t>
            </a:r>
            <a:r>
              <a:rPr lang="th-TH" sz="4000" b="1" spc="-14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กปภ</a:t>
            </a:r>
            <a:r>
              <a:rPr lang="th-TH" sz="4000" b="1" spc="-14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.ฯ, </a:t>
            </a:r>
            <a:r>
              <a:rPr lang="th-TH" sz="4000" b="1" spc="-140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กหส</a:t>
            </a:r>
            <a:r>
              <a:rPr lang="th-TH" sz="4000" b="1" spc="-14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.ฯ,</a:t>
            </a:r>
            <a:r>
              <a:rPr lang="en-US" sz="4000" b="1" spc="-14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spc="-14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กอศ.ฯ, </a:t>
            </a:r>
            <a:r>
              <a:rPr lang="en-US" sz="4000" b="1" spc="-14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KM</a:t>
            </a:r>
            <a:r>
              <a:rPr lang="en-US" sz="4000" b="1" spc="-140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0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หน่วยที่ยังไม่ส่ง</a:t>
            </a:r>
            <a:r>
              <a:rPr lang="th-TH" sz="4000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หลักฐาน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การปรับปรุงกระบวนการ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ย่อย มีจำนวน 8 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หน่วย 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คือ </a:t>
            </a:r>
            <a:r>
              <a:rPr lang="th-TH" sz="4000" b="1" u="sng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กธก</a:t>
            </a:r>
            <a:r>
              <a:rPr lang="th-TH" sz="40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.ฯ, </a:t>
            </a:r>
            <a:r>
              <a:rPr lang="th-TH" sz="4000" b="1" u="sng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กศษ</a:t>
            </a:r>
            <a:r>
              <a:rPr lang="th-TH" sz="40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.ฯ, </a:t>
            </a:r>
            <a:r>
              <a:rPr lang="th-TH" sz="4000" b="1" u="sng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วทร</a:t>
            </a:r>
            <a:r>
              <a:rPr lang="th-TH" sz="40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.ฯ, </a:t>
            </a:r>
            <a:r>
              <a:rPr lang="th-TH" sz="4000" b="1" u="sng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รร.สธ</a:t>
            </a:r>
            <a:r>
              <a:rPr lang="th-TH" sz="40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.ฯ, </a:t>
            </a:r>
            <a:r>
              <a:rPr lang="th-TH" sz="4000" b="1" u="sng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ศฝท</a:t>
            </a:r>
            <a:r>
              <a:rPr lang="th-TH" sz="40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.ฯ, </a:t>
            </a:r>
            <a:r>
              <a:rPr lang="th-TH" sz="4000" b="1" u="sng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ศยร</a:t>
            </a:r>
            <a:r>
              <a:rPr lang="th-TH" sz="40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.ฯ, กบศ., </a:t>
            </a:r>
            <a:r>
              <a:rPr lang="th-TH" sz="4000" b="1" u="sng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กป</a:t>
            </a:r>
            <a:r>
              <a:rPr lang="th-TH" sz="40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ศ.ฯ </a:t>
            </a:r>
            <a:r>
              <a:rPr lang="th-TH" sz="40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ส่งใน </a:t>
            </a:r>
            <a:r>
              <a:rPr lang="en-US" sz="40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22 </a:t>
            </a:r>
            <a:r>
              <a:rPr lang="th-TH" sz="40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มิ.ย.</a:t>
            </a:r>
            <a:r>
              <a:rPr lang="en-US" sz="40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58 </a:t>
            </a:r>
            <a:endParaRPr lang="th-TH" sz="4000" b="1" u="sng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40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(ของ </a:t>
            </a:r>
            <a:r>
              <a:rPr lang="th-TH" sz="4000" b="1" u="sng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40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40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57)</a:t>
            </a:r>
            <a:r>
              <a:rPr lang="th-TH" sz="40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>
              <a:spcBef>
                <a:spcPct val="0"/>
              </a:spcBef>
              <a:defRPr/>
            </a:pP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32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024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26953" y="188640"/>
            <a:ext cx="8617047" cy="76944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หน่วยและกระบวนการย่อยที่ส่งข้อมูลรับตรวจ </a:t>
            </a:r>
            <a:r>
              <a:rPr lang="th-TH" sz="44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.57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33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942189"/>
              </p:ext>
            </p:extLst>
          </p:nvPr>
        </p:nvGraphicFramePr>
        <p:xfrm>
          <a:off x="168897" y="1261715"/>
          <a:ext cx="8975103" cy="5285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655"/>
                <a:gridCol w="936104"/>
                <a:gridCol w="1153620"/>
                <a:gridCol w="951589"/>
                <a:gridCol w="4015471"/>
                <a:gridCol w="1547664"/>
              </a:tblGrid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กธก</a:t>
                      </a:r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</a:t>
                      </a:r>
                      <a:endParaRPr lang="th-TH" sz="20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CP6, SP5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CP6.1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กระบวนการคัดเลือกข้าราชการเข้ารับการศึกษาอบรม</a:t>
                      </a:r>
                      <a:endParaRPr lang="th-TH" sz="20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 </a:t>
                      </a:r>
                      <a:r>
                        <a:rPr lang="th-TH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กศษ</a:t>
                      </a:r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</a:t>
                      </a:r>
                      <a:endParaRPr lang="th-TH" sz="20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CP2.1</a:t>
                      </a:r>
                      <a:endParaRPr lang="en-US" sz="2000" b="1" i="0" u="none" strike="noStrike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กระบวนการคัดเลือกบุคคล</a:t>
                      </a:r>
                      <a:r>
                        <a:rPr lang="th-TH" sz="2000" b="1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พลเรือน</a:t>
                      </a:r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เข้าเป็น </a:t>
                      </a:r>
                      <a:r>
                        <a:rPr lang="th-TH" sz="2000" b="1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นรจ</a:t>
                      </a:r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0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 </a:t>
                      </a:r>
                      <a:r>
                        <a:rPr lang="th-TH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กบ.ฯ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SP3, SP6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กง.ฯ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สน.</a:t>
                      </a:r>
                      <a:r>
                        <a:rPr lang="th-TH" sz="2000" b="1" u="none" strike="noStrike" dirty="0" err="1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รนภ</a:t>
                      </a:r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</a:t>
                      </a:r>
                      <a:endParaRPr lang="th-TH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CP4, SP8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CP4.1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กระบวนการส่งเสริมการเขียนบทความ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ส่งแล้ว (</a:t>
                      </a:r>
                      <a:r>
                        <a:rPr lang="th-TH" sz="1600" b="1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น.ท.ญ</a:t>
                      </a:r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จิฑาพัชญ์</a:t>
                      </a:r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600" b="1" i="0" u="none" strike="noStrike" dirty="0" smtClean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err="1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ฝวก</a:t>
                      </a:r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</a:t>
                      </a:r>
                      <a:endParaRPr lang="th-TH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CP1.5.5</a:t>
                      </a:r>
                      <a:endParaRPr lang="en-US" sz="2000" b="1" i="0" u="none" strike="noStrike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กระบวนการติดตามและประเมินผู้สำเร็จการศึกษา</a:t>
                      </a:r>
                      <a:endParaRPr lang="th-TH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ส่งแล้ว (</a:t>
                      </a:r>
                      <a:r>
                        <a:rPr lang="th-TH" sz="1600" b="1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น.อ</a:t>
                      </a:r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.ประภัสสร)</a:t>
                      </a:r>
                      <a:endParaRPr lang="th-TH" sz="16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วทร</a:t>
                      </a:r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</a:t>
                      </a:r>
                      <a:endParaRPr lang="th-TH" sz="20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CP1.2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กระบวนการจัดการเรียนการสอนของ </a:t>
                      </a:r>
                      <a:r>
                        <a:rPr lang="th-TH" sz="2000" b="1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วทร</a:t>
                      </a:r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0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 </a:t>
                      </a:r>
                      <a:r>
                        <a:rPr lang="th-TH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  <a:endParaRPr lang="th-TH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รร.สธ.ทร</a:t>
                      </a:r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</a:t>
                      </a:r>
                      <a:endParaRPr lang="th-TH" sz="20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CP1.3.1</a:t>
                      </a:r>
                      <a:endParaRPr lang="en-US" sz="2000" b="1" i="0" u="none" strike="noStrike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กระบวนการจัดการเรียนการสอนหลักสูตร </a:t>
                      </a:r>
                      <a:r>
                        <a:rPr lang="th-TH" sz="2000" b="1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สธ.ทร</a:t>
                      </a:r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0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 </a:t>
                      </a:r>
                      <a:r>
                        <a:rPr lang="th-TH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err="1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รร.ชต</a:t>
                      </a:r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</a:t>
                      </a:r>
                      <a:endParaRPr lang="th-TH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CP1.4.1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กระบวนการจัดการเรียนการสอนหลักสูตร </a:t>
                      </a:r>
                      <a:r>
                        <a:rPr lang="th-TH" sz="2000" b="1" u="none" strike="noStrike" dirty="0" err="1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นว</a:t>
                      </a:r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(ส่งแล้ว)</a:t>
                      </a:r>
                      <a:endParaRPr lang="th-TH" sz="16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err="1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รร.พจ</a:t>
                      </a:r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</a:t>
                      </a:r>
                      <a:endParaRPr lang="th-TH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CP3.4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กระบวนการฝึกอบรมหลักสูตรปฐมนิเทศพันจ่าใหม่</a:t>
                      </a:r>
                      <a:endParaRPr lang="th-TH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ส่งแล้ว (</a:t>
                      </a:r>
                      <a:r>
                        <a:rPr lang="th-TH" sz="1600" b="1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น.ต</a:t>
                      </a:r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.สำราญ)</a:t>
                      </a:r>
                      <a:endParaRPr lang="th-TH" sz="16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err="1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</a:t>
                      </a:r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.ชุมพลฯ</a:t>
                      </a:r>
                      <a:endParaRPr lang="th-TH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CP2.2.1</a:t>
                      </a:r>
                      <a:endParaRPr lang="en-US" sz="2000" b="1" i="0" u="none" strike="noStrike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กระบวนการจัดการเรียนการสอนภาคทฤษฎี</a:t>
                      </a:r>
                      <a:endParaRPr lang="th-TH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ส่งแล้ว </a:t>
                      </a:r>
                      <a:endParaRPr lang="th-TH" sz="16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CP4.2</a:t>
                      </a:r>
                      <a:endParaRPr lang="en-US" sz="2000" b="1" i="0" u="none" strike="noStrike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กระบวนการฝึกข้าราชการ </a:t>
                      </a:r>
                      <a:r>
                        <a:rPr lang="th-TH" sz="2000" b="1" u="none" strike="noStrike" dirty="0" err="1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กห</a:t>
                      </a:r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ส่งแล้ว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ศฝท</a:t>
                      </a:r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</a:t>
                      </a:r>
                      <a:endParaRPr lang="th-TH" sz="20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CP2.5</a:t>
                      </a:r>
                      <a:endParaRPr lang="en-US" sz="2000" b="1" i="0" u="none" strike="noStrike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กระบวนการฝึกอบรมทหารใหม่</a:t>
                      </a:r>
                      <a:endParaRPr lang="th-TH" sz="20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 </a:t>
                      </a:r>
                      <a:r>
                        <a:rPr lang="th-TH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  <a:endParaRPr lang="th-TH" sz="2000" b="1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err="1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ศภษ</a:t>
                      </a:r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</a:t>
                      </a:r>
                      <a:endParaRPr lang="th-TH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CP4.3.1</a:t>
                      </a:r>
                      <a:endParaRPr lang="en-US" sz="2000" b="1" i="0" u="none" strike="noStrike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กระบวนการจัดการเรียนการสอนภาษาต่างประเทศ</a:t>
                      </a:r>
                      <a:endParaRPr lang="th-TH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ส่งแล้ว (</a:t>
                      </a:r>
                      <a:r>
                        <a:rPr lang="th-TH" sz="1600" b="1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น.อ.ญ</a:t>
                      </a:r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ภรณี)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sz="2000" b="1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ศยร</a:t>
                      </a:r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</a:t>
                      </a:r>
                      <a:endParaRPr lang="th-TH" sz="20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CP10</a:t>
                      </a:r>
                      <a:endParaRPr lang="en-US" sz="2000" b="1" i="0" u="none" strike="noStrike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CP…….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ให้เลือกเพียง </a:t>
                      </a:r>
                      <a:r>
                        <a:rPr lang="th-TH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กระบวนการย่อย</a:t>
                      </a:r>
                      <a:endParaRPr lang="th-TH" sz="20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 </a:t>
                      </a:r>
                      <a:r>
                        <a:rPr lang="th-TH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  <a:endParaRPr lang="th-TH" sz="2000" b="1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กบศ.ฯ</a:t>
                      </a:r>
                      <a:endParaRPr lang="th-TH" sz="20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CP9.3.1</a:t>
                      </a:r>
                      <a:endParaRPr lang="en-US" sz="2000" b="1" i="0" u="none" strike="noStrike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กระบวนการซ่อมบำรุงและรุจำหน่ายเครื่องช่วยการศึกษา</a:t>
                      </a:r>
                      <a:endParaRPr lang="th-TH" sz="20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 </a:t>
                      </a:r>
                      <a:r>
                        <a:rPr lang="th-TH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  <a:endParaRPr lang="th-TH" sz="2000" b="1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SP2.2</a:t>
                      </a:r>
                      <a:endParaRPr lang="en-US" sz="2000" b="1" i="0" u="none" strike="noStrike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กระบวนการซ่อมบำรุงคอมพิวเตอร์และระบบเครือข่าย</a:t>
                      </a:r>
                      <a:endParaRPr lang="th-TH" sz="20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 </a:t>
                      </a:r>
                      <a:r>
                        <a:rPr lang="th-TH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  <a:endParaRPr lang="th-TH" sz="2000" b="1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6027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26953" y="188640"/>
            <a:ext cx="8617047" cy="76944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h-TH" sz="4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หน่วยและกระบวนการย่อยที่ส่งข้อมูลรับตรวจ </a:t>
            </a:r>
            <a:r>
              <a:rPr lang="th-TH" sz="4400" b="1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44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.57</a:t>
            </a:r>
            <a:endParaRPr lang="th-TH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34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980176"/>
              </p:ext>
            </p:extLst>
          </p:nvPr>
        </p:nvGraphicFramePr>
        <p:xfrm>
          <a:off x="314947" y="1538607"/>
          <a:ext cx="8829053" cy="3895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498"/>
                <a:gridCol w="946740"/>
                <a:gridCol w="936104"/>
                <a:gridCol w="936104"/>
                <a:gridCol w="3924943"/>
                <a:gridCol w="1547664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err="1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กปภ</a:t>
                      </a:r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</a:t>
                      </a:r>
                      <a:endParaRPr lang="th-TH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CP7.2.1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กระบวนการตรวจสอบและประเมินสถานศึกษาในส่วนที่หนึ่ง</a:t>
                      </a:r>
                      <a:endParaRPr lang="th-TH" sz="18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ส่งแล้ว (</a:t>
                      </a:r>
                      <a:r>
                        <a:rPr lang="th-TH" sz="1600" b="1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น.อ</a:t>
                      </a:r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6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หญิง </a:t>
                      </a:r>
                      <a:r>
                        <a:rPr lang="th-TH" sz="1600" b="1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ชมภู</a:t>
                      </a:r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6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err="1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กหส</a:t>
                      </a:r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</a:t>
                      </a:r>
                      <a:endParaRPr lang="th-TH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SP1.1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กระบวนการจัดหาหนังสือ</a:t>
                      </a:r>
                      <a:endParaRPr lang="th-TH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ส่งแล้ว (</a:t>
                      </a:r>
                      <a:r>
                        <a:rPr lang="th-TH" sz="1600" b="1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น.ท</a:t>
                      </a:r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600" b="1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ณัฐ</a:t>
                      </a:r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วุฒิ)</a:t>
                      </a:r>
                      <a:endParaRPr lang="th-TH" sz="16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กป</a:t>
                      </a:r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ศ.ฯ</a:t>
                      </a:r>
                      <a:endParaRPr lang="th-TH" sz="20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CP8.2</a:t>
                      </a:r>
                      <a:endParaRPr lang="en-US" sz="2000" b="1" i="0" u="none" strike="noStrike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กระบวนการจัดการด้านพิพิธภัณฑ์ทหารเรือ</a:t>
                      </a:r>
                      <a:endParaRPr lang="th-TH" sz="20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 </a:t>
                      </a:r>
                      <a:r>
                        <a:rPr lang="th-TH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  <a:endParaRPr lang="th-TH" sz="20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กอศ.ฯ</a:t>
                      </a:r>
                      <a:endParaRPr lang="th-TH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CP5.2</a:t>
                      </a:r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  <a:r>
                        <a:rPr lang="th-TH" sz="2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จัดอบรม</a:t>
                      </a:r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โครงการปฏิบัติธรรม</a:t>
                      </a:r>
                      <a:endParaRPr lang="th-TH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ส่งแล้ว (</a:t>
                      </a:r>
                      <a:r>
                        <a:rPr lang="th-TH" sz="1600" b="1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น.ท</a:t>
                      </a:r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600" b="1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พีรสุทธิ์</a:t>
                      </a:r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600" b="1" i="0" u="none" strike="noStrike" dirty="0" smtClean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 สน.ฯ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นกร.ฯ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th-TH" sz="2000" b="1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คณะทำงาน </a:t>
                      </a:r>
                      <a:r>
                        <a:rPr lang="en-US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PMQA </a:t>
                      </a:r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ยศ.ทร.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SP10</a:t>
                      </a:r>
                      <a:endParaRPr lang="th-TH" sz="2000" b="1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th-TH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  <a:p>
                      <a:pPr algn="l" fontAlgn="b"/>
                      <a:endParaRPr lang="th-TH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  <a:endParaRPr lang="th-TH" sz="2000" b="1" u="none" strike="noStrike" dirty="0" smtClean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คณะทำงาน </a:t>
                      </a:r>
                      <a:r>
                        <a:rPr lang="en-US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KM </a:t>
                      </a:r>
                      <a:r>
                        <a:rPr lang="th-TH" sz="2000" b="1" u="none" strike="noStrike" dirty="0" err="1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</a:t>
                      </a:r>
                      <a:r>
                        <a:rPr lang="th-TH" sz="20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SP11</a:t>
                      </a:r>
                      <a:endParaRPr lang="th-TH" sz="2000" b="1" u="none" strike="noStrike" dirty="0" smtClean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  <a:p>
                      <a:pPr algn="l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(ส่งเกิน)</a:t>
                      </a:r>
                    </a:p>
                    <a:p>
                      <a:pPr algn="l" fontAlgn="b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u="none" strike="noStrik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ส่งแล้ว (</a:t>
                      </a:r>
                      <a:r>
                        <a:rPr lang="th-TH" sz="1600" b="1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น.อ</a:t>
                      </a:r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.วุฒิชัย)</a:t>
                      </a:r>
                      <a:endParaRPr lang="th-TH" sz="1600" b="1" i="0" u="none" strike="noStrike" dirty="0" smtClean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th-TH" sz="16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  <a:tr h="190326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r>
                        <a:rPr lang="th-TH" sz="2000" b="1" u="none" strike="noStrike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กระบวนการย่อย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(ส่งแล้ว ๙+๑</a:t>
                      </a:r>
                      <a:r>
                        <a:rPr lang="th-TH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กระบวนการ)</a:t>
                      </a:r>
                      <a:endParaRPr lang="th-TH" sz="1600" b="1" i="0" u="none" strike="noStrike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087" marR="6087" marT="6087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6751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878585" y="779458"/>
            <a:ext cx="8288681" cy="4154984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เสนอขออนุมัติ</a:t>
            </a:r>
          </a:p>
          <a:p>
            <a:pPr marL="742950" indent="-742950">
              <a:spcBef>
                <a:spcPct val="0"/>
              </a:spcBef>
              <a:buFontTx/>
              <a:buAutoNum type="arabicPeriod"/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แผนบริหารความต่อเนื่องในสภาวะวิกฤตของ </a:t>
            </a:r>
            <a:r>
              <a:rPr lang="th-TH" sz="44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pPr marL="742950" indent="-742950">
              <a:spcBef>
                <a:spcPct val="0"/>
              </a:spcBef>
              <a:buFontTx/>
              <a:buAutoNum type="arabicPeriod"/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แผนบริหารจัดการความเสี่ยงด้านเทคโนโลยีสารสนเทศและการสื่อสาร</a:t>
            </a:r>
          </a:p>
          <a:p>
            <a:pPr marL="742950" indent="-742950">
              <a:spcBef>
                <a:spcPct val="0"/>
              </a:spcBef>
              <a:buFontTx/>
              <a:buAutoNum type="arabicPeriod"/>
              <a:defRPr/>
            </a:pP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35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68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 smtClean="0"/>
              <a:t>น.อ.หญิง ชมภู พัฒนพงษ์ </a:t>
            </a:r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3ED1-4478-4F46-9FD0-2F4DDF5E403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5794102" cy="593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38697" y="332656"/>
            <a:ext cx="8288681" cy="483209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เสนอขอแต่งตั้งคณะกรรมการบริหารความต่อเนื่องในสภาวะวิกฤตของ </a:t>
            </a:r>
            <a:r>
              <a:rPr lang="th-TH" sz="44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(มี จก.</a:t>
            </a:r>
            <a:r>
              <a:rPr lang="th-TH" sz="44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.เป็นประธานฯ และ รอง เสธ.</a:t>
            </a:r>
            <a:r>
              <a:rPr lang="th-TH" sz="44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</a:p>
          <a:p>
            <a:pPr>
              <a:spcBef>
                <a:spcPct val="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เป็นเลขาฯ)</a:t>
            </a:r>
          </a:p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และทีมงานบริหารความต่อเนื่องในสภาวะวิกฤตของ </a:t>
            </a:r>
            <a:r>
              <a:rPr lang="th-TH" sz="44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(มี รองเสธ.</a:t>
            </a:r>
            <a:r>
              <a:rPr lang="th-TH" sz="44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เป็นประธานฯ และ </a:t>
            </a:r>
            <a:r>
              <a:rPr lang="th-TH" sz="44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ผอ.กธก</a:t>
            </a:r>
            <a:r>
              <a:rPr lang="th-TH" sz="4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.ฯ เป็นเลขาฯ)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37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175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38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2" name="วัตถุ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437767"/>
              </p:ext>
            </p:extLst>
          </p:nvPr>
        </p:nvGraphicFramePr>
        <p:xfrm>
          <a:off x="4418124" y="313733"/>
          <a:ext cx="973138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Picture" r:id="rId3" imgW="959556" imgH="1072444" progId="Word.Picture.8">
                  <p:embed/>
                </p:oleObj>
              </mc:Choice>
              <mc:Fallback>
                <p:oleObj name="Picture" r:id="rId3" imgW="959556" imgH="1072444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124" y="313733"/>
                        <a:ext cx="973138" cy="1096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1071538" y="1554162"/>
            <a:ext cx="792641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คำสั่งกรม</a:t>
            </a:r>
            <a:r>
              <a:rPr lang="th-TH" sz="1600" dirty="0" err="1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ยุทธ</a:t>
            </a:r>
            <a: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ศึกษาทหารเรือ</a:t>
            </a:r>
            <a:endParaRPr lang="en-US" sz="16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h-TH" sz="16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ที่   </a:t>
            </a:r>
            <a:r>
              <a:rPr lang="th-TH" sz="1600" b="1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๒๒ </a:t>
            </a:r>
            <a:r>
              <a:rPr lang="en-US" sz="16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16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๒๕๕๘</a:t>
            </a:r>
            <a:endParaRPr lang="en-US" sz="1600" b="1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  แต่งตั้งคณะทำงานบริหารความต่อเนื่องในสภาวะวิกฤต </a:t>
            </a:r>
            <a:r>
              <a:rPr lang="th-TH" sz="1600" dirty="0" err="1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</a:t>
            </a:r>
            <a:endParaRPr lang="en-US" sz="16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th-TH" sz="1600" u="sng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    </a:t>
            </a:r>
            <a:r>
              <a:rPr lang="th-TH" sz="1600" u="sng" dirty="0" smtClean="0">
                <a:solidFill>
                  <a:srgbClr val="FFFFFF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</a:t>
            </a:r>
            <a:endParaRPr lang="en-US" sz="16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  <a:tabLst>
                <a:tab pos="540385" algn="l"/>
              </a:tabLst>
            </a:pPr>
            <a:r>
              <a:rPr lang="en-US" sz="1600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r>
              <a:rPr lang="th-TH" sz="1600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ด้วยพระราชกฤษฎีกาว่าด้วยหลักเกณฑ์และการบริหารกิจการบ้านเมืองที่ดี พ.ศ.๒๕๕๖ มาตรา ๕๐</a:t>
            </a:r>
            <a: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และมติคณะรัฐมนตรี เมื่อ ๒๔ เม.ย.๕๕ เห็นชอบกับแนวทางและมาตรการที่กำหนดให้ทุกส่วนราชการ ดำเนินการบริหารความพร้อมต่อสภาวะวิกฤต เพื่อให้สามารถปฏิบัติงานในภารกิจหน้าที่หลักหรืองานบริการ   ที่สำคัญได้อย่างต่อเนื่องแม้เกิดสภาวะวิกฤต โดยให้ส่วนราชการดำเนินการเพื่อให้ระบบจัดการของหน่วยงานของรัฐ สามารถตอบสนองต่อปัญหาและแก้ไขความไม่มีประสิทธิภาพของกลไกรัฐ ในการให้บริการประชาชน  ได้อย่างต่อเนื่อง ดังนั้น เพื่อให้การปฏิบัติของ </a:t>
            </a:r>
            <a:r>
              <a:rPr lang="th-TH" sz="1600" dirty="0" err="1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 เป็นไปตามพระราชกฤษฎีกาและมติคณะรัฐมนตรี</a:t>
            </a:r>
            <a:r>
              <a:rPr lang="th-TH" sz="1600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ดังกล่าว </a:t>
            </a:r>
            <a:r>
              <a:rPr lang="th-TH" sz="1600" spc="-1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สามารถดำเนินการได้อย่างต่อเนื่องและมีประสิทธิภาพ  เมื่อประสบสถานการณ์วิกฤตหรือภัยพิบัติ</a:t>
            </a:r>
            <a:r>
              <a:rPr lang="en-US" sz="1600" spc="-1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1600" spc="-1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ต่าง ๆ จึง</a:t>
            </a:r>
            <a: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ให้ปฏิบัติ ดังนี้ </a:t>
            </a:r>
            <a:endParaRPr lang="en-US" sz="16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lvl="0" algn="thaiDist">
              <a:spcBef>
                <a:spcPts val="600"/>
              </a:spcBef>
              <a:spcAft>
                <a:spcPts val="0"/>
              </a:spcAft>
            </a:pPr>
            <a:r>
              <a:rPr lang="th-TH" sz="1600" spc="-2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๑. ให้</a:t>
            </a:r>
            <a:r>
              <a:rPr lang="th-TH" sz="1600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ผู้มีรายชื่อต่อไปนี้ เป็น</a:t>
            </a:r>
            <a: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คณะทำงานบริหารความต่อเนื่องในสภาวะวิกฤต </a:t>
            </a:r>
            <a:r>
              <a:rPr lang="th-TH" sz="1600" dirty="0" err="1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</a:t>
            </a:r>
            <a:endParaRPr lang="en-US" sz="16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  <a:tabLst>
                <a:tab pos="990600" algn="l"/>
              </a:tabLst>
            </a:pPr>
            <a:r>
              <a:rPr lang="th-TH" sz="160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</a:t>
            </a:r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๑.๑  คณะ</a:t>
            </a:r>
            <a:r>
              <a:rPr lang="th-TH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บริหารความ</a:t>
            </a:r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ต่อเนื่อง</a:t>
            </a:r>
          </a:p>
          <a:p>
            <a:r>
              <a:rPr lang="th-TH" sz="1600" dirty="0" smtClean="0">
                <a:effectLst/>
              </a:rPr>
              <a:t>                           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๑.๑.๑    </a:t>
            </a:r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จก.</a:t>
            </a:r>
            <a:r>
              <a:rPr lang="th-TH" sz="16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หัวหน้า</a:t>
            </a:r>
            <a:r>
              <a:rPr lang="th-TH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คณะบริหารความต่อเนื่อง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๑.๑.๒   รอง 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จก.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(ฝ่ายศึกษา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       รอง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หัวหน้าคณะบริหารความต่อเนื่อง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๑.๑.๓   รอง 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จก.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(ฝ่ายสนับสนุน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   รอง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หัวหน้าคณะบริหารความต่อเนื่อง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๑.๑.๔   เสธ.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คณะ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๑.๑.๕  ผบ.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วทร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คณะ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๑.๑.๖   </a:t>
            </a:r>
            <a:r>
              <a:rPr lang="th-TH" sz="1600" dirty="0" err="1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ผบ.รร.สธ.ทร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คณะ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๑.๑.๗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ผอ.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ศยร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คณะ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ต่อเนื่อง</a:t>
            </a:r>
            <a:endParaRPr lang="en-US" sz="16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44433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39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71600" y="14469"/>
            <a:ext cx="792641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914400" algn="l"/>
              </a:tabLst>
            </a:pPr>
            <a:r>
              <a:rPr lang="en-US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endParaRPr lang="en-US" sz="1600" dirty="0" smtClean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1600" spc="-20" dirty="0" smtClean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๑.๑.๘      รอง 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เสธ.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(ฝ่ายศึกษา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     คณะ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๑.๑.๙      รอง 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เสธ.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(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กพ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.)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คณะ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๑.๑.๑๐    </a:t>
            </a:r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รอง </a:t>
            </a:r>
            <a:r>
              <a:rPr lang="th-TH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เสธ.</a:t>
            </a:r>
            <a:r>
              <a:rPr lang="th-TH" sz="16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(กบ.)	</a:t>
            </a:r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คณะ</a:t>
            </a:r>
            <a:r>
              <a:rPr lang="th-TH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บริหารความต่อเนื่องและเลขานุการ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๑.๑.๑๑    รอง 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หน.ฝ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วก.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คณะ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๑.๑.๑๒    หน.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นขต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และ ผอ.กองต่าง ๆ ในบก.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คณะ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๑.๑.๑๓    </a:t>
            </a:r>
            <a:r>
              <a:rPr lang="th-TH" sz="1600" dirty="0" err="1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ฝสธ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คณะ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 ผู้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ประสานงานคณะบริหารความต่อเนื่อง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๑.๑.๑๔    รอง 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ผอ.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กปภ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คณะ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บริหารความต่อเนื่องและ 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ผช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.เลขานุการ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๑.๒</a:t>
            </a:r>
            <a:r>
              <a:rPr lang="th-TH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ทีมงาน</a:t>
            </a:r>
            <a:r>
              <a:rPr lang="th-TH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๑.๒.๑      </a:t>
            </a:r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รอง </a:t>
            </a:r>
            <a:r>
              <a:rPr lang="th-TH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เสธ.</a:t>
            </a:r>
            <a:r>
              <a:rPr lang="th-TH" sz="16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(กบ.)	</a:t>
            </a:r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หัวหน้า</a:t>
            </a:r>
            <a:r>
              <a:rPr lang="th-TH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ทีมงานบริหารความต่อเนื่อง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๑.๒.๒      รอง 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ผอ.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ศยร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รอง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หัวหน้าทีมงานบริหารความ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ต่อเนื่อง</a:t>
            </a:r>
          </a:p>
          <a:p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๑.๒.๓       </a:t>
            </a:r>
            <a:r>
              <a:rPr lang="th-TH" sz="1600" dirty="0" err="1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อนก.วทร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รอง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หัวหน้าทีมงานบริหารความต่อเนื่อง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๑.๒.๔       ผอ.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กบ.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รอง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หัวหน้าทีมงานบริหารความต่อเนื่อง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๑.๒.๕       </a:t>
            </a:r>
            <a:r>
              <a:rPr lang="th-TH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ผอ.กธก.ย</a:t>
            </a:r>
            <a:r>
              <a:rPr lang="th-TH" sz="16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ศ.ทร</a:t>
            </a:r>
            <a:r>
              <a:rPr lang="th-TH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ทีมงาน</a:t>
            </a:r>
            <a:r>
              <a:rPr lang="th-TH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บริหารความต่อเนื่อง/เลขานุการ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๑.๒.๖       ผอ.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กอง สน.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ทีมงาน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๑.๒.๗       </a:t>
            </a:r>
            <a:r>
              <a:rPr lang="th-TH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ฝสธ</a:t>
            </a:r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ทีมงาน</a:t>
            </a:r>
            <a:r>
              <a:rPr lang="th-TH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บริหารความต่อเนื่อง/</a:t>
            </a:r>
            <a:r>
              <a:rPr lang="th-TH" sz="160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ผช</a:t>
            </a:r>
            <a:r>
              <a:rPr lang="th-TH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.เลขานุการ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๑.๒.๘       รอง 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ผอ.กธก.ยศ.ทร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ทีมงาน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๑.๒.๙       รอง 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ผอ.กศษ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ทีมงาน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๑.๒.๑๐     รอง 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ผอ.กบ.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ทีมงาน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ผู้ประสานงานคณะบริหารความต่อเนื่อง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 smtClean="0">
                <a:effectLst/>
              </a:rPr>
              <a:t>                           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๑.๒.๑๑     หก.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กง.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ทีมงาน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๑.๒.๑๒     รอง 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ผอ.สน.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รนภ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dirty="0" err="1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        ทีมงาน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๑.๒.๑๓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1600" dirty="0" err="1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ผช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หน.ฝ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วก.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ทีมงาน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๑.๒.๑๔     </a:t>
            </a:r>
            <a:r>
              <a:rPr lang="th-TH" sz="1600" dirty="0" err="1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อนก.รร.สธ.ทร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dirty="0" err="1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          ทีมงาน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๑.๒.๑๕     รอง 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ผบ.รร.ชต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dirty="0" err="1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          ทีมงาน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</a:rPr>
              <a:t>	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๑.๒.๑๖     รอง 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ผอ.รร.พจ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           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ทีมงาน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๑.๒.๑๗     รอง 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ผบ.รร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.ชุมพลฯ </a:t>
            </a:r>
            <a:r>
              <a:rPr lang="th-TH" sz="1600" dirty="0" err="1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    ทีมงาน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	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๑.๒.๒๐     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รอง ผอ.กบศ.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ทีมงาน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</a:rPr>
              <a:t>							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6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87948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รูปภาพ 7" descr="j0442112.png"/>
          <p:cNvPicPr>
            <a:picLocks noChangeAspect="1"/>
          </p:cNvPicPr>
          <p:nvPr/>
        </p:nvPicPr>
        <p:blipFill>
          <a:blip r:embed="rId2" cstate="print">
            <a:lum bright="60000" contrast="-64000"/>
          </a:blip>
          <a:srcRect/>
          <a:stretch>
            <a:fillRect/>
          </a:stretch>
        </p:blipFill>
        <p:spPr bwMode="auto">
          <a:xfrm>
            <a:off x="758311" y="91766"/>
            <a:ext cx="8283761" cy="676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กล่องข้อความ 12"/>
          <p:cNvSpPr txBox="1"/>
          <p:nvPr/>
        </p:nvSpPr>
        <p:spPr>
          <a:xfrm>
            <a:off x="905983" y="290691"/>
            <a:ext cx="82380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เพื่อกำกับติดตามการดำเนินงานหมวด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ของแต่ละหน่วย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และคณะทำงาน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 </a:t>
            </a:r>
            <a:r>
              <a:rPr lang="th-TH" sz="36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และคณะทำงาน </a:t>
            </a:r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KM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endParaRPr lang="en-US" sz="36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เพื่อให้แต่ละหน่วย มีความพร้อมในการรองรับสถานการณ์</a:t>
            </a:r>
          </a:p>
          <a:p>
            <a:pPr lvl="0"/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ที่ไม่แน่นอนที่อาจเกิดขึ้นได้ และลดผลกระทบความเสียหาย</a:t>
            </a:r>
          </a:p>
          <a:p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ที่อาจเกิดขึ้นได้ ไม่ว่าจากภัยธรรมชาติหรือเหตุการณ์ที่คาดไม่ถึง เช่น อัคคีภัย อุทกภัย </a:t>
            </a:r>
            <a:r>
              <a:rPr lang="th-TH" sz="36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วาต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ภัย จลาจล/ประท้วง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ภัยคุกคามจาก 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 และให้การปฏิบัติเป็นไปตามแผนบริหารความต่อเนื่องในสภาวะวิกฤต </a:t>
            </a:r>
            <a:r>
              <a:rPr lang="th-TH" sz="36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และรองรับการประเมินจาก </a:t>
            </a:r>
            <a:r>
              <a:rPr lang="th-TH" sz="36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สปช.ทร</a:t>
            </a: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lvl="0"/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โดยจะให้ฝ่ายเลขานุการทีมงานบริหารความต่อเนื่อง ชี้แจงรายละเอียดการปฏิบัติต่อไป </a:t>
            </a:r>
          </a:p>
        </p:txBody>
      </p:sp>
    </p:spTree>
    <p:extLst>
      <p:ext uri="{BB962C8B-B14F-4D97-AF65-F5344CB8AC3E}">
        <p14:creationId xmlns:p14="http://schemas.microsoft.com/office/powerpoint/2010/main" val="38512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40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71538" y="0"/>
            <a:ext cx="8072462" cy="92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๑.๒.๒๑     รอง 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ผอ.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กปภ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	ทีมงานบริหารความต่อเนื่อง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๑.๒.๒๒     </a:t>
            </a:r>
            <a:r>
              <a:rPr lang="th-TH" sz="1600" dirty="0" err="1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หก.กหส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	ทีมงานบริหารความต่อเนื่อง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๑.๒.๒๓     รอง 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ผอ.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กปศ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	ทีมงานบริหารความต่อเนื่อง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๑.๒.๒๔     รอง 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ผอ.กอศ.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	ทีมงานบริหารความต่อเนื่อง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๑.๒.๒๕     รอง 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ผอ.กอง สน.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ทีมงาน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บริหารความต่อเนื่อง/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ผช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.เลขานุการ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๑.๒.๒๖     หน.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กรรมวิธีข้อมูล กบศ.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ทีมงานบริหารความต่อเนื่อง/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ผช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.เลขานุการ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๑.๒.๒๗     หน.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ธุรการ 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กธก.ยศ.ทร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	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ทีมงาน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th-TH" sz="1600" dirty="0" err="1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ผช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ผู้ประสานงานคณะบริหารความต่อเนื่อง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๓.  คณะ</a:t>
            </a:r>
            <a:r>
              <a:rPr lang="th-TH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 มีหน้าที่ ดังนี้ </a:t>
            </a: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๓.๑   ประเมิน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 ขอบเขต และแนวโน้มของอุบัติการณ์ที่เกิดขึ้น เพื่อตัดสินประกาศใช้แผนบริหารความต่อเนื่องในสภาวะวิกฤต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๓.๒   วาง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กลยุทธ์ในการกู้คืนการดำเนินงาน และกลยุทธ์การจัดการทรัพยากรให้เหมาะสม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๔.  ทีมงาน</a:t>
            </a:r>
            <a:r>
              <a:rPr lang="th-TH" sz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บริหารความต่อเนื่อง มีหน้าที่ ดังนี้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๔.๑   จัดทำ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แผนงานให้ตอบสนองต่อภาวะฉุกเฉิน ประกอบด้วย การกำหนดทรัพยากรที่สำคัญจำเป็นต้องใช้ สรรหาและเตรียมการอาคาร/สถานที่ปฏิบัติงานสำรอง จัดเตรียมเครื่องมือและอุปกรณ์สำรอง เพื่อใช้ในสภาวะวิกฤติ จัดเตรียมให้มีระบบงานเทคโนโลยีและระบบสารสนเทศสำรอง กำหนดบุคลากรหลักและบุคลากรสนับสนุน ให้สามารถทำงานทดแทนกันได้ 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๔.๒   ทดสอบ 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 และทบทวนแผน ประกอบด้วย การซ้อมแจ้งเหตุฉุกเฉินให้กับสมาชิกทีมงาน ประชุมแลกเปลี่ยนความคิดเห็นกับทุกหน่วยที่เกี่ยวข้อง จำลองสถานการณ์เสมือนจริง ทดสอบเต็มรูปแบบและใกล้เคียงสถานการณ์จริงให้มากที่สุด 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๔.๓   ปลูกฝัง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แผนบริหารความต่อเนื่องในสภาวะวิกฤต ให้เป็นส่วนหนึ่งของวัฒนธรรมองค์กร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๕.  คณะ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ทำงานฯ เชิญผู้เกี่ยวข้องมาร่วมหารือได้ตามความจำเป็นและเหมาะสม 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๖.  หน่วย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ต่าง ๆ และผู้เกี่ยวข้อง ให้ความร่วมมือและสนับสนุนตามที่คณะทำงานฯ จะร้อง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ขอ</a:t>
            </a:r>
          </a:p>
          <a:p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ทั้งนี้   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ตั้งแต่บัดนี้เป็นต้นไป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  <a:p>
            <a:r>
              <a:rPr lang="en-US" sz="16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สั่ง          ณ          วันที่     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๓๐     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  พ</a:t>
            </a:r>
            <a:r>
              <a:rPr lang="en-US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ศ</a:t>
            </a:r>
            <a:r>
              <a:rPr lang="en-US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๒๕๕๘</a:t>
            </a:r>
          </a:p>
          <a:p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en-US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		    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(ลงชื่อ)   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พล.ร.ท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วีระพันธ์  สุขก้อน</a:t>
            </a: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</a:t>
            </a:r>
            <a:r>
              <a:rPr lang="en-US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   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(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วีระพันธ์    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สุขก้อน</a:t>
            </a:r>
            <a:r>
              <a:rPr lang="en-US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)                     </a:t>
            </a:r>
          </a:p>
          <a:p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                   </a:t>
            </a:r>
            <a:r>
              <a:rPr lang="th-TH" sz="160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จก.</a:t>
            </a:r>
            <a:r>
              <a:rPr lang="th-TH" sz="160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600" dirty="0" smtClean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effectLst/>
              </a:rPr>
              <a:t>							</a:t>
            </a:r>
            <a:endParaRPr lang="th-TH" sz="1600" dirty="0" smtClean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600" dirty="0" smtClean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600" dirty="0" smtClean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6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6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42038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92898" y="116632"/>
            <a:ext cx="8288681" cy="1323439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marL="571500" indent="-571500" algn="ctr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สรุปผลการประเมินตามตัวชี้วัดของกระบวนการ</a:t>
            </a:r>
          </a:p>
          <a:p>
            <a:pPr algn="ctr">
              <a:spcBef>
                <a:spcPct val="0"/>
              </a:spcBef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ใน </a:t>
            </a:r>
            <a:r>
              <a:rPr lang="th-TH" sz="40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58 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(ต.ค.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57 – 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มี.ค.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58)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41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7" y="1772816"/>
            <a:ext cx="8581256" cy="3046988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กระบวนการทั้งหมดของ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มี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21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กระบวนการ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98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กระบวนการย่อย รวม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144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ตัวชี้วัด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ใน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58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มีการดำเนินงาน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21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กระบวนการ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94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กระบวนการย่อย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รวม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136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ตัวชี้วัด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หน่วยที่ส่งผลประเมินตัวชี้วัด </a:t>
            </a:r>
            <a:r>
              <a:rPr lang="th-TH" sz="32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มี </a:t>
            </a:r>
            <a:r>
              <a:rPr lang="en-US" sz="32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13 </a:t>
            </a:r>
            <a:r>
              <a:rPr lang="th-TH" sz="32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หน่วย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ไม่ส่ง </a:t>
            </a:r>
            <a:r>
              <a:rPr lang="en-US" sz="32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32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หน่วย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หน่วยที่ส่งผลประเมินตัวชี้วัด บรรลุ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41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ตัวชี้วัด จากทั้งหมด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95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ตัวชี้วัด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52004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92898" y="116632"/>
            <a:ext cx="8288681" cy="1323439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marL="571500" indent="-571500" algn="ctr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สรุปผลการประเมินตามตัวชี้วัดของกระบวนการ(ต.ค.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57 – 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มี.ค.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58)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42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8111" y="1772816"/>
            <a:ext cx="8288681" cy="452431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หน่วยที่</a:t>
            </a:r>
            <a:r>
              <a:rPr lang="th-TH" sz="3200" b="1" u="sng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ส่งผล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ประเมินตัวชี้วัด มี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13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หน่วย คือ</a:t>
            </a:r>
          </a:p>
          <a:p>
            <a:pPr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- หน่วยใน บก.ฯ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200" b="1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กธก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.ฯ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3200" b="1" dirty="0" err="1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กศษ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.ฯ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กบ.ฯ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สน.</a:t>
            </a:r>
            <a:r>
              <a:rPr lang="th-TH" sz="3200" b="1" dirty="0" err="1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รนภ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.ฯ </a:t>
            </a:r>
          </a:p>
          <a:p>
            <a:pPr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- </a:t>
            </a:r>
            <a:r>
              <a:rPr lang="th-TH" sz="32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รร.สธ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.ฯ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32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รร.ชต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.ฯ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32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รร.พจ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.ฯ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32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รร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.ชุมพลฯ</a:t>
            </a:r>
          </a:p>
          <a:p>
            <a:pPr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- </a:t>
            </a:r>
            <a:r>
              <a:rPr lang="th-TH" sz="3200" b="1" dirty="0" err="1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ศภษ</a:t>
            </a:r>
            <a:r>
              <a:rPr lang="th-TH" sz="32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.ฯ</a:t>
            </a:r>
          </a:p>
          <a:p>
            <a:pPr>
              <a:defRPr/>
            </a:pP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- กบศ.ฯ   </a:t>
            </a:r>
          </a:p>
          <a:p>
            <a:pPr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- </a:t>
            </a:r>
            <a:r>
              <a:rPr lang="th-TH" sz="32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กหส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.ฯ</a:t>
            </a:r>
          </a:p>
          <a:p>
            <a:pPr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- </a:t>
            </a:r>
            <a:r>
              <a:rPr lang="th-TH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กปภ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.ฯ</a:t>
            </a:r>
          </a:p>
          <a:p>
            <a:pPr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- 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กอศ.ฯ</a:t>
            </a:r>
          </a:p>
          <a:p>
            <a:pPr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4044219" y="3438172"/>
            <a:ext cx="3808238" cy="181588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th-TH" b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สีแดง</a:t>
            </a:r>
            <a:r>
              <a:rPr lang="th-TH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ข้อมูลยังไม่สมบูรณ์</a:t>
            </a:r>
          </a:p>
          <a:p>
            <a:r>
              <a:rPr lang="th-TH" b="1" u="sng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สีน้ำเงิน</a:t>
            </a:r>
            <a:r>
              <a:rPr lang="th-TH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สรุปไม่ชัดเจน</a:t>
            </a:r>
          </a:p>
          <a:p>
            <a:r>
              <a:rPr lang="th-TH" b="1" u="sng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สีม่วง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ไม่มีผล</a:t>
            </a:r>
          </a:p>
          <a:p>
            <a:r>
              <a:rPr lang="th-TH" b="1" u="sng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สีดำ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สมบูรณ์ 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80573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09268" y="0"/>
            <a:ext cx="8288681" cy="1323439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marL="571500" indent="-571500" algn="ctr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สรุปผลการประเมินตามตัวชี้วัดของกระบวนการ(ต.ค.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57 – 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มี.ค.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58)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43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09267" y="1641484"/>
            <a:ext cx="8288681" cy="353943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หน่วยที่</a:t>
            </a:r>
            <a:r>
              <a:rPr lang="th-TH" sz="32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ไม่ส่งผล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ประเมินตัวชี้วัด มี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หน่วย คือ</a:t>
            </a:r>
          </a:p>
          <a:p>
            <a:pPr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- กง.ฯ                      -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ฝวก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.ฯ</a:t>
            </a:r>
          </a:p>
          <a:p>
            <a:pPr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-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วทร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.ฯ                    -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ศฝท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.ฯ</a:t>
            </a:r>
          </a:p>
          <a:p>
            <a:pPr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-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ศยร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.ฯ                    -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กป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ศ.ฯ</a:t>
            </a:r>
          </a:p>
          <a:p>
            <a:pPr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- กอง สน.ฯ                -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นกร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.ฯ</a:t>
            </a:r>
          </a:p>
          <a:p>
            <a:pPr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- คณะทำงาน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PMQA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pPr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- คณะอนุกรรมการ </a:t>
            </a: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KM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64043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44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145203"/>
              </p:ext>
            </p:extLst>
          </p:nvPr>
        </p:nvGraphicFramePr>
        <p:xfrm>
          <a:off x="323524" y="260648"/>
          <a:ext cx="8820476" cy="5345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43"/>
                <a:gridCol w="389720"/>
                <a:gridCol w="2664296"/>
                <a:gridCol w="504056"/>
                <a:gridCol w="648072"/>
                <a:gridCol w="720080"/>
                <a:gridCol w="725730"/>
                <a:gridCol w="599450"/>
                <a:gridCol w="599450"/>
                <a:gridCol w="599450"/>
                <a:gridCol w="553405"/>
                <a:gridCol w="474224"/>
              </a:tblGrid>
              <a:tr h="37084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7707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1" i="0" u="sng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กระบวนการที่สร้าง</a:t>
                      </a:r>
                      <a:r>
                        <a:rPr lang="th-TH" sz="1600" b="1" i="0" u="sng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คุณค่า</a:t>
                      </a:r>
                      <a:endParaRPr lang="th-TH" sz="1600" b="1" i="0" u="sng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</a:t>
                      </a:r>
                    </a:p>
                    <a:p>
                      <a:pPr algn="ctr" fontAlgn="b"/>
                      <a:endParaRPr lang="en-US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กระบวนการจัดการศึกษาตาม</a:t>
                      </a:r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</a:t>
                      </a:r>
                      <a:endParaRPr lang="en-US" sz="1600" b="1" i="1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ราชการสำหรับนายทหารสัญญา</a:t>
                      </a:r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บัตร</a:t>
                      </a:r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(๑๕</a:t>
                      </a:r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(๓๕</a:t>
                      </a:r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 หน่วย)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(๑๗</a:t>
                      </a:r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(๓๕</a:t>
                      </a:r>
                      <a:r>
                        <a:rPr lang="th-TH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600" b="1" i="1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(๗</a:t>
                      </a:r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(๒๘</a:t>
                      </a:r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66891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CP1.1</a:t>
                      </a:r>
                      <a:endParaRPr lang="th-TH" sz="1600" b="1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กระบวนการจัดทำและพัฒนาหลักสูตรสำหรับ น.สัญญาบัตร (</a:t>
                      </a:r>
                      <a:r>
                        <a:rPr lang="th-TH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ฝวก</a:t>
                      </a:r>
                      <a:r>
                        <a:rPr lang="th-TH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</a:t>
                      </a:r>
                      <a:r>
                        <a:rPr lang="th-TH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6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ฝวก</a:t>
                      </a:r>
                      <a:r>
                        <a:rPr lang="th-TH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ฯ</a:t>
                      </a:r>
                    </a:p>
                    <a:p>
                      <a:pPr algn="l" fontAlgn="b"/>
                      <a:endParaRPr lang="th-TH" sz="16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CP1.2</a:t>
                      </a:r>
                      <a:endParaRPr lang="th-TH" sz="1600" b="1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กระบวนการจัดการเรียนการสอนของ วทร.ฯ (วทร.ฯ)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ctr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</a:t>
                      </a:r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1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วทร</a:t>
                      </a:r>
                      <a:r>
                        <a:rPr lang="th-TH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ฯ</a:t>
                      </a:r>
                    </a:p>
                    <a:p>
                      <a:pPr algn="l" fontAlgn="b"/>
                      <a:endParaRPr lang="th-TH" sz="1600" b="1" i="1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b"/>
                      <a:endParaRPr lang="th-TH" sz="1600" b="1" i="1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CP1.3</a:t>
                      </a:r>
                      <a:endParaRPr lang="th-TH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กระบวนการจัดเรียนการสอนของ รร.สธ.ทร.ฯ (รร.สธ.ทร.ฯ)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</a:t>
                      </a:r>
                    </a:p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(๑๒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รร.สธ.ทร</a:t>
                      </a:r>
                      <a:r>
                        <a:rPr lang="th-TH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ฯ</a:t>
                      </a:r>
                    </a:p>
                    <a:p>
                      <a:pPr algn="l" fontAlgn="b"/>
                      <a:endParaRPr lang="th-TH" sz="16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</a:t>
                      </a:r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(๑๒</a:t>
                      </a:r>
                      <a:r>
                        <a:rPr lang="th-TH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600" b="1" i="1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</a:t>
                      </a:r>
                      <a:r>
                        <a:rPr lang="th-TH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600" b="1" i="1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(๙</a:t>
                      </a:r>
                      <a:r>
                        <a:rPr lang="th-TH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600" b="1" i="1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-CP1.3.1 </a:t>
                      </a:r>
                      <a:r>
                        <a:rPr lang="th-TH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กระบวนการจัดการเรียนการสอนหลักสูตร </a:t>
                      </a:r>
                      <a:r>
                        <a:rPr lang="th-TH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สธ.ทร</a:t>
                      </a:r>
                      <a:r>
                        <a:rPr lang="th-TH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-CP1.3.2 </a:t>
                      </a: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กระบวนการจัดการเรียนการสอนหลักสูตร อส.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CP1.3.3 </a:t>
                      </a: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กระบวนการจัดการเรียนการสอนหลักสูตร สธ.ทร .(สองภาษา)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-CP1.3.4 </a:t>
                      </a:r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กระบวนการจัดการเรียนการสอนหลักสูตร สธ.ทร.ป.โท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8098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45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112228"/>
              </p:ext>
            </p:extLst>
          </p:nvPr>
        </p:nvGraphicFramePr>
        <p:xfrm>
          <a:off x="311345" y="116632"/>
          <a:ext cx="8820476" cy="6091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223"/>
                <a:gridCol w="360040"/>
                <a:gridCol w="2880320"/>
                <a:gridCol w="504056"/>
                <a:gridCol w="648072"/>
                <a:gridCol w="648072"/>
                <a:gridCol w="720080"/>
                <a:gridCol w="576064"/>
                <a:gridCol w="576064"/>
                <a:gridCol w="507856"/>
                <a:gridCol w="553405"/>
                <a:gridCol w="474224"/>
              </a:tblGrid>
              <a:tr h="37084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99859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spc="-17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CP1.4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กระบวนการจัดการเรียนการสอนของ </a:t>
                      </a:r>
                      <a:r>
                        <a:rPr lang="th-TH" sz="16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รร.ชต</a:t>
                      </a:r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 (</a:t>
                      </a:r>
                      <a:r>
                        <a:rPr lang="th-TH" sz="16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รร.ชต</a:t>
                      </a:r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.ฯ)</a:t>
                      </a:r>
                      <a:endParaRPr lang="th-TH" sz="1600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</a:t>
                      </a:r>
                    </a:p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(๑๒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รร.ชต</a:t>
                      </a:r>
                      <a:r>
                        <a:rPr lang="th-TH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ฯ</a:t>
                      </a:r>
                      <a:endParaRPr lang="en-US" sz="1600" b="1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th-TH" sz="16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</a:t>
                      </a:r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(๑๒</a:t>
                      </a:r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</a:t>
                      </a:r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(๘</a:t>
                      </a:r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-CP1.4.1 </a:t>
                      </a: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กระบวนการจัดการเรียนการสอนหลักสูตรพรรคนาวิน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1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ctr"/>
                      <a:endParaRPr lang="th-TH" sz="1500" b="0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b"/>
                      <a:endParaRPr lang="th-TH" sz="1500" b="0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  <a:p>
                      <a:pPr algn="ctr" fontAlgn="b"/>
                      <a:endParaRPr lang="th-TH" sz="1500" b="0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-CP1.4.2 </a:t>
                      </a:r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กระบวนการจัดการเรียนการสอนหลักสูตร</a:t>
                      </a:r>
                      <a:r>
                        <a:rPr lang="th-TH" sz="15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พรรคกลิน</a:t>
                      </a:r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ctr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-CP1.4.3 </a:t>
                      </a: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กระบวนการจัดการเรียนการสอนหลักสูตร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ทั่วไป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  <a:endParaRPr lang="th-TH" sz="15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-CP1.4.4 </a:t>
                      </a: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กระบวนการจัดการเรียนการสอนหลักสูตรเพิ่มวิชา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ctr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CP1.5</a:t>
                      </a:r>
                    </a:p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กระบวนการสนับสนุนการเรียนการสอนหลักสูตรสำหรับ น.สัญญาบัตร (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ฝวก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</a:t>
                      </a: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(๗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ฝวก</a:t>
                      </a:r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ฯ</a:t>
                      </a:r>
                      <a:endParaRPr lang="en-US" sz="1500" b="1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th-TH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(๕</a:t>
                      </a:r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500" b="1" i="1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(๗</a:t>
                      </a:r>
                      <a:r>
                        <a:rPr lang="th-TH" sz="15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500" b="1" i="1" u="none" strike="noStrike" dirty="0" smtClean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500" b="1" i="1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(๐</a:t>
                      </a:r>
                      <a:r>
                        <a:rPr lang="th-TH" sz="15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500" b="1" i="1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500" b="1" i="1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(๗</a:t>
                      </a:r>
                      <a:r>
                        <a:rPr lang="th-TH" sz="15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500" b="1" i="1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-CP1.5.1 </a:t>
                      </a:r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กระบวนการจัดครูช่วยสอนหลักสูตรสำหรับ น.สัญญาบัตร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ctr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-CP1.5.2 </a:t>
                      </a:r>
                      <a:r>
                        <a:rPr lang="th-TH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กระบวนการจัดทำตำราและเอกสารประกอบการศึกษาหลักสูตร น.สัญญาบัตร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  <a:p>
                      <a:pPr algn="ctr" fontAlgn="ctr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-CP1.5.3 </a:t>
                      </a:r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กระบวนการพัฒนาอาจารย์ที่สอนหลักสูตรสำหรับ น.สัญญาบัตร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ctr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-CP1.5.4 </a:t>
                      </a:r>
                      <a:r>
                        <a:rPr lang="th-TH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กระบวนการจัดสัมมนาเพิ่มประสิทธิภาพการจัดการศึกษาหลักสูตร น.สัญญาบัตร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  <a:p>
                      <a:pPr algn="ctr" fontAlgn="ctr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-CP1.5.5 </a:t>
                      </a:r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กระบวนการติดตามและประเมินผู้สำเร็จการศึกษาหลักสูตร น.สัญญาบัตร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1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ctr"/>
                      <a:endParaRPr lang="th-TH" sz="1500" b="0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1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1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4031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46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108356"/>
              </p:ext>
            </p:extLst>
          </p:nvPr>
        </p:nvGraphicFramePr>
        <p:xfrm>
          <a:off x="311345" y="116632"/>
          <a:ext cx="8820476" cy="550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43"/>
                <a:gridCol w="389720"/>
                <a:gridCol w="2664296"/>
                <a:gridCol w="504056"/>
                <a:gridCol w="648072"/>
                <a:gridCol w="720080"/>
                <a:gridCol w="725730"/>
                <a:gridCol w="599450"/>
                <a:gridCol w="599450"/>
                <a:gridCol w="599450"/>
                <a:gridCol w="553405"/>
                <a:gridCol w="474224"/>
              </a:tblGrid>
              <a:tr h="37084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</a:t>
                      </a:r>
                    </a:p>
                    <a:p>
                      <a:pPr algn="ctr" fontAlgn="b"/>
                      <a:endParaRPr lang="en-US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กระบวนการจัดการศึกษาสำหรับการผลิตกำลังพล</a:t>
                      </a:r>
                    </a:p>
                    <a:p>
                      <a:pPr algn="l" fontAlgn="b"/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ต่ำกว่าชั้นสัญญาบัตร</a:t>
                      </a:r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(๑๒</a:t>
                      </a:r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(๑๖</a:t>
                      </a:r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 หน่วย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(๑๒</a:t>
                      </a:r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(๑๖</a:t>
                      </a:r>
                      <a:r>
                        <a:rPr lang="th-TH" sz="15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500" b="1" i="1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(๑๑</a:t>
                      </a:r>
                      <a:r>
                        <a:rPr lang="th-TH" sz="15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500" b="1" i="1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(๕</a:t>
                      </a:r>
                      <a:r>
                        <a:rPr lang="th-TH" sz="15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500" b="1" i="1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CP2.1</a:t>
                      </a:r>
                    </a:p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กระบวนการคัดเลือกบุคคล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พลเรือน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เข้าเป็น 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นรจ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(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กศษ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ctr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</a:t>
                      </a:r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500" b="1" i="1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1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กศษ</a:t>
                      </a:r>
                      <a:r>
                        <a:rPr lang="th-TH" sz="1500" b="1" i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5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ฯ</a:t>
                      </a:r>
                      <a:endParaRPr lang="en-US" sz="1500" b="1" i="1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th-TH" sz="1500" b="1" i="1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en-US" sz="1500" b="1" i="1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en-US" sz="1500" b="1" i="1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en-US" sz="1500" b="1" i="1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  <a:endParaRPr lang="en-US" sz="1500" b="1" i="1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  <a:endParaRPr 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CP2.2</a:t>
                      </a:r>
                      <a:endParaRPr lang="th-TH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กระบวนการจัดการเรียนการสอนของ 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นรจ.รร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.ชุมพลฯ (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.ชุมพลฯ)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๖</a:t>
                      </a:r>
                    </a:p>
                    <a:p>
                      <a:pPr algn="ctr" fontAlgn="ctr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(๙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</a:t>
                      </a:r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.ชุมพล</a:t>
                      </a:r>
                      <a:r>
                        <a:rPr lang="th-TH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ฯ</a:t>
                      </a:r>
                    </a:p>
                    <a:p>
                      <a:pPr algn="l" fontAlgn="b"/>
                      <a:endParaRPr lang="th-TH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</a:t>
                      </a:r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(๙</a:t>
                      </a:r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</a:t>
                      </a:r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</a:t>
                      </a:r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-CP2.2.1 </a:t>
                      </a:r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กระบวนการจัดการเรียนการสอนภาคทฤษฎีของ นรจ.รร.ชุมพลฯ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250527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-CP2.2.2 </a:t>
                      </a: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กระบวนการฝึกของ </a:t>
                      </a:r>
                      <a:r>
                        <a:rPr lang="th-TH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นรจ.รร</a:t>
                      </a: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.ชุมพล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ฯ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CP2.2.2.1 </a:t>
                      </a:r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กระบวนการฝึกภาคสาธารณะของ นรจ.ใหม่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CP2.2.2.2 </a:t>
                      </a:r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กระบวนการฝึกภาคทางใช้การในทะเลของ นรจ.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CP2.2.2.3 </a:t>
                      </a:r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กระบวนการฝึกปฏิบัติตามหน่วยสายวิทยาการของ นรจ.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CP2.2.2.4 </a:t>
                      </a:r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กระบวนการฝึกดำน้ำขั้นพื้นฐานของ นรจ.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CP2.2.2.5 </a:t>
                      </a: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กระบวนการฝึกหมู่รบของ </a:t>
                      </a:r>
                      <a:r>
                        <a:rPr lang="th-TH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นรจ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2063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47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341321"/>
              </p:ext>
            </p:extLst>
          </p:nvPr>
        </p:nvGraphicFramePr>
        <p:xfrm>
          <a:off x="311345" y="116632"/>
          <a:ext cx="8581134" cy="3250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97"/>
                <a:gridCol w="328458"/>
                <a:gridCol w="126238"/>
                <a:gridCol w="3091294"/>
                <a:gridCol w="599964"/>
                <a:gridCol w="546198"/>
                <a:gridCol w="647958"/>
                <a:gridCol w="648072"/>
                <a:gridCol w="427725"/>
                <a:gridCol w="505219"/>
                <a:gridCol w="505219"/>
                <a:gridCol w="466413"/>
                <a:gridCol w="399679"/>
              </a:tblGrid>
              <a:tr h="37084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CP2.3</a:t>
                      </a:r>
                    </a:p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กระบวนการพัฒนาคุณภาพการจัดการศึกษา 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.ชุมพลฯ (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.ชุมพลฯ)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  <a:p>
                      <a:pPr algn="ctr" fontAlgn="ctr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.ชุมพล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ฯ</a:t>
                      </a:r>
                    </a:p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1303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-CP2.3.1 </a:t>
                      </a: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กระบวนการพัฒนาครู/อาจารย์ของ </a:t>
                      </a:r>
                      <a:r>
                        <a:rPr lang="th-TH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</a:t>
                      </a: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.ชุมพลฯ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278353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-CP2.3.2 </a:t>
                      </a:r>
                      <a:r>
                        <a:rPr lang="th-TH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กระบวนการพัฒนาหลักสูตร </a:t>
                      </a:r>
                      <a:r>
                        <a:rPr lang="th-TH" sz="15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นรจ.รร</a:t>
                      </a:r>
                      <a:r>
                        <a:rPr lang="th-TH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.ชุมพล</a:t>
                      </a:r>
                      <a:r>
                        <a:rPr lang="th-TH" sz="15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ฯ</a:t>
                      </a:r>
                      <a:endParaRPr lang="th-TH" sz="1500" b="0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250527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CP2.4</a:t>
                      </a:r>
                      <a:endParaRPr lang="th-TH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กระบวนการตัดสินผลความรู้นักเรียนของสถานศึกษาในบังคับบัญชา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และในกำกับของ </a:t>
                      </a:r>
                      <a:r>
                        <a:rPr lang="th-TH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(</a:t>
                      </a:r>
                      <a:r>
                        <a:rPr lang="th-TH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กศษ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.ฯ)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ctr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กศษ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ฯ</a:t>
                      </a:r>
                    </a:p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191026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CP2.5</a:t>
                      </a:r>
                      <a:endParaRPr lang="en-US" sz="1500" b="1" i="1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1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1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กระบวนการฝึกอบรมทหารใหม่ (</a:t>
                      </a:r>
                      <a:r>
                        <a:rPr lang="th-TH" sz="1500" b="1" i="1" u="none" strike="noStrike" dirty="0" err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ศฝท</a:t>
                      </a:r>
                      <a:r>
                        <a:rPr lang="th-TH" sz="1500" b="1" i="1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</a:t>
                      </a:r>
                      <a:r>
                        <a:rPr lang="th-TH" sz="15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1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ศฝท</a:t>
                      </a:r>
                      <a:r>
                        <a:rPr lang="th-TH" sz="1500" b="1" i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5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CP2.6</a:t>
                      </a:r>
                    </a:p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กระบวนการพิจารณาและตรวจสอบหลักสูตรต่าง ๆ ใน ทร.(กศษ.ฯ)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ctr"/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b"/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กศษ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ฯ</a:t>
                      </a:r>
                    </a:p>
                    <a:p>
                      <a:pPr algn="l" fontAlgn="b"/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  <a:p>
                      <a:pPr algn="ctr" fontAlgn="b"/>
                      <a:endParaRPr 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en-US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1815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48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987591"/>
              </p:ext>
            </p:extLst>
          </p:nvPr>
        </p:nvGraphicFramePr>
        <p:xfrm>
          <a:off x="183601" y="260648"/>
          <a:ext cx="8820476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55"/>
                <a:gridCol w="303266"/>
                <a:gridCol w="116556"/>
                <a:gridCol w="3913404"/>
                <a:gridCol w="392238"/>
                <a:gridCol w="504306"/>
                <a:gridCol w="560340"/>
                <a:gridCol w="564737"/>
                <a:gridCol w="466470"/>
                <a:gridCol w="466470"/>
                <a:gridCol w="466470"/>
                <a:gridCol w="430640"/>
                <a:gridCol w="369024"/>
              </a:tblGrid>
              <a:tr h="37084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50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CP3</a:t>
                      </a:r>
                      <a:endParaRPr lang="en-US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กระบวนการจัดการฝึกอบรมตามแนวทางรับราชการสำหรับนายทหารประทวน</a:t>
                      </a:r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(๘)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1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รร.พจ</a:t>
                      </a:r>
                      <a:r>
                        <a:rPr lang="th-TH" sz="1500" b="1" i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(๘)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CP3.1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กระบวนการฝึกอบรมหลักสูตรพันจ่านักเรียน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3492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CP3.2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กระบวนการฝึกอบรมหลักสูตรนักเรียนพันจ่า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29883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CP3.3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กระบวนการฝึกอบรมหลักสูตรปฐมนิเทศนายทหารใหม่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CP3.4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กระบวนการฝึกอบรมหลักสูตรปฐมนิเทศพันจ่าใหม่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2497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49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993797"/>
              </p:ext>
            </p:extLst>
          </p:nvPr>
        </p:nvGraphicFramePr>
        <p:xfrm>
          <a:off x="183601" y="260648"/>
          <a:ext cx="8820476" cy="3993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55"/>
                <a:gridCol w="303266"/>
                <a:gridCol w="74162"/>
                <a:gridCol w="3955798"/>
                <a:gridCol w="392238"/>
                <a:gridCol w="504306"/>
                <a:gridCol w="476250"/>
                <a:gridCol w="648827"/>
                <a:gridCol w="466470"/>
                <a:gridCol w="466470"/>
                <a:gridCol w="466470"/>
                <a:gridCol w="430640"/>
                <a:gridCol w="369024"/>
              </a:tblGrid>
              <a:tr h="37084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50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</a:t>
                      </a:r>
                      <a:endParaRPr lang="en-US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กระบวนการจัดการฝึกอบรมให้กับกำลังพลของ </a:t>
                      </a:r>
                      <a:r>
                        <a:rPr lang="th-TH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</a:t>
                      </a:r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และ </a:t>
                      </a:r>
                      <a:r>
                        <a:rPr lang="th-TH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นขต.ทร</a:t>
                      </a:r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(๙)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 หน่วย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(๙)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(๐)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(๙)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492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CP4.1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กระบวนการส่งเสริมให้ความรู้ด้านการเขียนบทความ (สน.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รนภ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สน.</a:t>
                      </a:r>
                      <a:r>
                        <a:rPr lang="th-TH" sz="15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รนภ</a:t>
                      </a:r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ไม่มีผล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29883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CP4.2</a:t>
                      </a:r>
                    </a:p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กระบวนการฝึกข้าราชการ 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กห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พลเรือน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ระดับต่ำกว่าชั้นสัญญา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บัตร</a:t>
                      </a: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.ชุมพลฯ)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รร</a:t>
                      </a: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.ชุมพล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ฯ</a:t>
                      </a:r>
                    </a:p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CP4.3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กระบวนการจัดการฝึกอบรมภาษาต่างประเทศ (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ศภษ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64155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-CP4.3.1 </a:t>
                      </a:r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กระบวนการจัดการเรียนการสอนภาษาต่างประเทศ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ศภษ.ฯ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ไม่มีผล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253355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-CP4.3.2 </a:t>
                      </a:r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กระบวนการสอนภาษาโดยระบบ </a:t>
                      </a: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on line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ศภษ.ฯ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ไม่มีผล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26643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CP4.1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กระบวนการจัดการฝึกอบรมภาษาเพื่อนบ้าน (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ศภษ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ศภษ.ฯ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ไม่มีผล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272301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CP4.5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กระบวนการจัดทดสอบภาษาอังกฤษ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ศภษ.ฯ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ไม่มีผล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9590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47561" y="692696"/>
            <a:ext cx="7954342" cy="4616648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 eaLnBrk="0" hangingPunct="0">
              <a:defRPr/>
            </a:pPr>
            <a:r>
              <a:rPr lang="th-TH" sz="54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</a:t>
            </a:r>
            <a:r>
              <a:rPr lang="en-US" sz="54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endParaRPr lang="th-TH" sz="5400" b="1" dirty="0" smtClean="0">
              <a:solidFill>
                <a:srgbClr val="01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>
              <a:defRPr/>
            </a:pPr>
            <a:r>
              <a:rPr lang="th-TH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เลขานุการ </a:t>
            </a:r>
            <a:r>
              <a:rPr lang="th-TH" sz="48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มว</a:t>
            </a:r>
            <a:r>
              <a:rPr lang="th-TH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th-TH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สรุปผลการดำเนินงานในภาพรวมที่ผ่านมา และหน่วย/คณะทำงาน</a:t>
            </a:r>
          </a:p>
          <a:p>
            <a:pPr algn="ctr" eaLnBrk="0" hangingPunct="0">
              <a:defRPr/>
            </a:pPr>
            <a:r>
              <a:rPr lang="th-TH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ต่าง ๆ และชี้แจงสรุปผลการดำเนินงานของกระบวนการ/กระบวนการย่อยที่ตนรับผิดชอบ ที่ผ่านมา ใน </a:t>
            </a:r>
            <a:r>
              <a:rPr lang="th-TH" sz="48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58</a:t>
            </a:r>
            <a:endParaRPr lang="th-TH" sz="4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03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50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892548"/>
              </p:ext>
            </p:extLst>
          </p:nvPr>
        </p:nvGraphicFramePr>
        <p:xfrm>
          <a:off x="324293" y="216302"/>
          <a:ext cx="8820476" cy="3367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75"/>
                <a:gridCol w="210546"/>
                <a:gridCol w="293510"/>
                <a:gridCol w="3672408"/>
                <a:gridCol w="456280"/>
                <a:gridCol w="504306"/>
                <a:gridCol w="479574"/>
                <a:gridCol w="645503"/>
                <a:gridCol w="466470"/>
                <a:gridCol w="466470"/>
                <a:gridCol w="466470"/>
                <a:gridCol w="430640"/>
                <a:gridCol w="369024"/>
              </a:tblGrid>
              <a:tr h="37084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spc="-12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CP5</a:t>
                      </a: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กระบวนการพัฒนากำลังพลของ </a:t>
                      </a:r>
                      <a:r>
                        <a:rPr lang="th-TH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นขต.ทร</a:t>
                      </a:r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ด้านคุณธรรม จริยธรรม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กอศ.</a:t>
                      </a:r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ฯ</a:t>
                      </a:r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(๐)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09245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CP5.1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กระบวนการอบรมศีลธรรมให้กับกำลังพลของ 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นขต.ทร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26643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CP5.2</a:t>
                      </a:r>
                      <a:endParaRPr lang="en-US" sz="1500" b="1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กระบวนการจัดอบรมโครงการปฏิบัติธรรมให้กับกำลังพลของ </a:t>
                      </a:r>
                      <a:r>
                        <a:rPr lang="th-TH" sz="1500" b="1" i="0" u="none" strike="noStrike" dirty="0" err="1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นขต.ทร</a:t>
                      </a:r>
                      <a:r>
                        <a:rPr lang="th-TH" sz="1500" b="1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1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1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1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CP5.3</a:t>
                      </a:r>
                    </a:p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กระบวนการผลิตและเผยแพร่ศีลธรรมและวัฒนธรรมให้กับกำลังพลของ 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นขต.ทร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</a:t>
                      </a:r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500" b="1" i="1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25363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-CP5.3.1 </a:t>
                      </a: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กระบวนการผลิตและเผยแพร่บทความทางศีลธรรมและ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วัฒนธรรม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th-TH" sz="15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178693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-CP5.3.2 </a:t>
                      </a: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กระบวนการผลิตและเผยแพร่วารสารใต้ร่มประดู่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4583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51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726356"/>
              </p:ext>
            </p:extLst>
          </p:nvPr>
        </p:nvGraphicFramePr>
        <p:xfrm>
          <a:off x="183601" y="260648"/>
          <a:ext cx="8820476" cy="2562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55"/>
                <a:gridCol w="303266"/>
                <a:gridCol w="116556"/>
                <a:gridCol w="3913404"/>
                <a:gridCol w="392238"/>
                <a:gridCol w="504306"/>
                <a:gridCol w="560340"/>
                <a:gridCol w="564737"/>
                <a:gridCol w="466470"/>
                <a:gridCol w="466470"/>
                <a:gridCol w="466470"/>
                <a:gridCol w="430640"/>
                <a:gridCol w="369024"/>
              </a:tblGrid>
              <a:tr h="37084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98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CP6</a:t>
                      </a: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กระบวนการพัฒนากำลังพลของ </a:t>
                      </a:r>
                      <a:r>
                        <a:rPr lang="th-TH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</a:t>
                      </a:r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กธก</a:t>
                      </a:r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(๐)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CP6.1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just" fontAlgn="t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กระบวนการคัดเลือกข้าราชการเข้ารับการศึกษาอบรม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CP6.2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กระบวนการพัฒนาคุณภาพชีวิตของกำลังพล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9149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52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000347"/>
              </p:ext>
            </p:extLst>
          </p:nvPr>
        </p:nvGraphicFramePr>
        <p:xfrm>
          <a:off x="183601" y="44624"/>
          <a:ext cx="8820476" cy="6701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51"/>
                <a:gridCol w="213870"/>
                <a:gridCol w="290186"/>
                <a:gridCol w="3739774"/>
                <a:gridCol w="392238"/>
                <a:gridCol w="504306"/>
                <a:gridCol w="560340"/>
                <a:gridCol w="564737"/>
                <a:gridCol w="466470"/>
                <a:gridCol w="466470"/>
                <a:gridCol w="466470"/>
                <a:gridCol w="430640"/>
                <a:gridCol w="369024"/>
              </a:tblGrid>
              <a:tr h="37084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131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CP7</a:t>
                      </a:r>
                      <a:endParaRPr lang="en-US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กระบวนการพัฒนาระบบประกันคุณภาพ ตรวจสอบและประเมิน</a:t>
                      </a:r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คุณภาพ</a:t>
                      </a:r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(๙</a:t>
                      </a:r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(๑๔</a:t>
                      </a:r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กปภ</a:t>
                      </a:r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ฯ</a:t>
                      </a:r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(๘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(๕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CP7.1</a:t>
                      </a:r>
                    </a:p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กระบวนการพัฒนาระบบประกันคุณภาพการศึกษาในสถานศึกษาในบังคับ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บัญชาและในกำกับของ </a:t>
                      </a:r>
                      <a:r>
                        <a:rPr lang="th-TH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75865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-CP7.1.1  </a:t>
                      </a:r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สถานศึกษาในส่วนการศึกษาที่หนึ่ง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</a:p>
                  </a:txBody>
                  <a:tcPr marL="9525" marR="9525" marT="9525" marB="0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-CP7.1.2  </a:t>
                      </a:r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สถานศึกษาซึ่งจัดการศึกษาเป็นภาคในส่วนการศึกษาที่สองและที่</a:t>
                      </a:r>
                      <a:r>
                        <a:rPr lang="th-TH" sz="15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สี่(ระดับต่ำกว่า ป.ตรี)</a:t>
                      </a:r>
                      <a:endParaRPr lang="th-TH" sz="1500" b="0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  <a:endParaRPr lang="en-US" sz="1500" b="0" i="0" u="none" strike="noStrike" dirty="0" smtClean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  <a:endParaRPr lang="en-US" sz="1500" b="0" i="0" u="none" strike="noStrike" dirty="0" smtClean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  <a:endParaRPr lang="en-US" sz="1500" b="0" i="0" u="none" strike="noStrike" dirty="0" smtClean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  <a:endParaRPr lang="en-US" sz="1500" b="0" i="0" u="none" strike="noStrike" dirty="0" smtClean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  <a:endParaRPr lang="en-US" sz="1500" b="0" i="0" u="none" strike="noStrike" dirty="0" smtClean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  <a:endParaRPr lang="en-US" sz="1500" b="0" i="0" u="none" strike="noStrike" dirty="0" smtClean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  <a:endParaRPr lang="en-US" sz="1500" b="0" i="0" u="none" strike="noStrike" dirty="0" smtClean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263103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CP7.2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กระบวนการตรวจสอบและประเมินคุณภาพภายในสถานศึกษา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438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-CP7.2.1  </a:t>
                      </a:r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สถานศึกษาในส่วนการศึกษาที่หนึ่ง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</a:t>
                      </a:r>
                    </a:p>
                  </a:txBody>
                  <a:tcPr marL="9525" marR="9525" marT="9525" marB="0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-CP7.2.2  </a:t>
                      </a:r>
                      <a:r>
                        <a:rPr lang="th-TH" sz="1500" b="1" i="1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สถานศึกษาซึ่งจัดการศึกษาเป็นภาคในส่วนการศึกษาที่สองและที่</a:t>
                      </a:r>
                      <a:r>
                        <a:rPr lang="th-TH" sz="1500" b="1" i="1" u="none" strike="noStrike" dirty="0" smtClean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สี่ (ระดับต่ำกว่า ป.ตรี)</a:t>
                      </a:r>
                      <a:endParaRPr lang="th-TH" sz="1500" b="1" i="1" u="none" strike="noStrike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  <a:endParaRPr lang="en-US" sz="1500" b="0" i="0" u="none" strike="noStrike" dirty="0" smtClean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en-US" sz="1500" b="0" i="0" u="none" strike="noStrike" dirty="0" smtClean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  <a:endParaRPr lang="en-US" sz="1500" b="0" i="0" u="none" strike="noStrike" dirty="0" smtClean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  <a:endParaRPr lang="en-US" sz="1500" b="0" i="0" u="none" strike="noStrike" dirty="0" smtClean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  <a:endParaRPr lang="en-US" sz="1500" b="0" i="0" u="none" strike="noStrike" dirty="0" smtClean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B05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B05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253355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-CP7.2.3  </a:t>
                      </a: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หลักสูตรระยะสั้นของสถานศึกษาในบังคับบัญชาของ </a:t>
                      </a:r>
                      <a:r>
                        <a:rPr lang="th-TH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</a:t>
                      </a: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ไม่มีผล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CP7.3</a:t>
                      </a:r>
                    </a:p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กระบวนการรวบรวมรายงานการประเมินตนเองของสถานศึกษาในบังคับ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บัญชาและในกำกับของ </a:t>
                      </a:r>
                      <a:r>
                        <a:rPr lang="th-TH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(๐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-CP7.3.1 </a:t>
                      </a: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กระบวนการรวบรวมรายงานการประเมินตนเองของสถานศึกษาในส่วน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การศึกษาที่หนึ่ง และสถานศึกษาซึ่งจัดการศึกษาเป็นภาคในส่วนการศึกษาที่สองและสี่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  <a:p>
                      <a:pPr algn="ctr" fontAlgn="b"/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422126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-CP7.3.2 </a:t>
                      </a: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กระบวนการรวบรวมรายงานการประเมินตนเองของหลักสูตร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ฝึกอบรมของ </a:t>
                      </a:r>
                      <a:r>
                        <a:rPr lang="th-TH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CP7.4</a:t>
                      </a:r>
                    </a:p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กระบวนการวิเคราะห์ข้อมูล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และเผยแพร่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ประชาสัมพันธ์ข้อมูลงาน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ประกันคุณภาพการศึกษา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ctr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42478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-CP7.4.1 </a:t>
                      </a: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กระบวนการจัดทำฐานข้อมูลเพื่องานประกันคุณภาพการศึกษา 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และประกันคุณภาพการฝึกอบรม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-CP7.4.2 </a:t>
                      </a: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กระบวนการเผยแพร่และประชาสัมพันธ์ข้อมูลงานประกันคุณภาพ</a:t>
                      </a:r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การศึกษาและประกันคุณภาพการฝึกอบรม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  <a:endParaRPr lang="th-TH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0066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53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75983"/>
              </p:ext>
            </p:extLst>
          </p:nvPr>
        </p:nvGraphicFramePr>
        <p:xfrm>
          <a:off x="183601" y="260648"/>
          <a:ext cx="8820476" cy="2348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51"/>
                <a:gridCol w="213870"/>
                <a:gridCol w="218178"/>
                <a:gridCol w="3811782"/>
                <a:gridCol w="392238"/>
                <a:gridCol w="504306"/>
                <a:gridCol w="476250"/>
                <a:gridCol w="648827"/>
                <a:gridCol w="466470"/>
                <a:gridCol w="466470"/>
                <a:gridCol w="466470"/>
                <a:gridCol w="430640"/>
                <a:gridCol w="369024"/>
              </a:tblGrid>
              <a:tr h="37084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298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</a:t>
                      </a:r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กระบวนการจัดการด้านประวัติศาสตร์และพิพิธภัณฑ์ทหารเรือ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กปศ.ฯ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(๐)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just" fontAlgn="t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กระบวนการคัดเลือกข้าราชการเข้ารับการศึกษาอบรม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กระบวนการพัฒนาคุณภาพชีวิตของกำลังพล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0164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54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170574"/>
              </p:ext>
            </p:extLst>
          </p:nvPr>
        </p:nvGraphicFramePr>
        <p:xfrm>
          <a:off x="183601" y="260648"/>
          <a:ext cx="8820476" cy="3999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55"/>
                <a:gridCol w="303266"/>
                <a:gridCol w="116556"/>
                <a:gridCol w="3913404"/>
                <a:gridCol w="392238"/>
                <a:gridCol w="504306"/>
                <a:gridCol w="560340"/>
                <a:gridCol w="564737"/>
                <a:gridCol w="466470"/>
                <a:gridCol w="466470"/>
                <a:gridCol w="466470"/>
                <a:gridCol w="430640"/>
                <a:gridCol w="369024"/>
              </a:tblGrid>
              <a:tr h="37084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7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CP9</a:t>
                      </a: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กระบวนการจัดการด้านการส่งกำลังบำรุงเครื่องช่วยการศึกษาและตำราให้กับ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(๕)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กบศ.ฯ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(๕)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(๐)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CP9.1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กระบวนการจัดหาและบริหารคลังเครื่องช่วยการศึกษาและคลังตำรา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988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-CP9.1.1 </a:t>
                      </a:r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กระบวนการจัดหาเครื่องช่วยการศึกษาและตำรา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-CP9.1.2 </a:t>
                      </a:r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กระบวนการบริหารคลังเครื่องช่วยการศึกษาและคลังตำรา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277232">
                <a:tc>
                  <a:txBody>
                    <a:bodyPr/>
                    <a:lstStyle/>
                    <a:p>
                      <a:pPr algn="ctr" fontAlgn="b"/>
                      <a:endParaRPr lang="en-US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CP9.2</a:t>
                      </a:r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กระบวนการผลิตสื่อผสม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2664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CP9.3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กระบวนการซ่อมบำรุงเครื่องช่วยการศึกษาและการบริการโสตทัศน์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664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-CP9.3.1 </a:t>
                      </a:r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กระบวนการซ่อมบำรุงและรุจำหน่ายเครื่องช่วยการศึกษา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237624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-CP9.3.2 </a:t>
                      </a:r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กระบวนการบริการโสตทัศน์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325363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1862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55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74080"/>
              </p:ext>
            </p:extLst>
          </p:nvPr>
        </p:nvGraphicFramePr>
        <p:xfrm>
          <a:off x="183601" y="260648"/>
          <a:ext cx="8820476" cy="2878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51"/>
                <a:gridCol w="213870"/>
                <a:gridCol w="290186"/>
                <a:gridCol w="3739774"/>
                <a:gridCol w="392238"/>
                <a:gridCol w="504306"/>
                <a:gridCol w="560340"/>
                <a:gridCol w="564737"/>
                <a:gridCol w="466470"/>
                <a:gridCol w="466470"/>
                <a:gridCol w="466470"/>
                <a:gridCol w="430640"/>
                <a:gridCol w="369024"/>
              </a:tblGrid>
              <a:tr h="37084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7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CP10</a:t>
                      </a:r>
                      <a:endParaRPr lang="th-TH" sz="1600" b="0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กระบวนการจัดการด้านยุทธศาสตร์ วิจัย และพัฒนาหลักนิยมทางยุทธวิธี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ศยร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(๐)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CP10.1</a:t>
                      </a:r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กระบวนการจัดทำบทวิเคราะห์ทางยุทธศาสตร์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 anchor="ctr"/>
                </a:tc>
              </a:tr>
              <a:tr h="2988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CP10.2</a:t>
                      </a:r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กระบวนการจัดทำฐานข้อมูลทางยุทธศาสตร์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CP10.3</a:t>
                      </a:r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กระบวนการปรับปรุง </a:t>
                      </a:r>
                      <a:r>
                        <a:rPr lang="th-TH" sz="15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อทร</a:t>
                      </a:r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 anchor="ctr"/>
                </a:tc>
              </a:tr>
              <a:tr h="264899">
                <a:tc>
                  <a:txBody>
                    <a:bodyPr/>
                    <a:lstStyle/>
                    <a:p>
                      <a:pPr algn="ctr" fontAlgn="b"/>
                      <a:endParaRPr lang="en-US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CP10.4</a:t>
                      </a:r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กระบวนการสนับสนุนการฝึกด้วยครื่องฝึกจำลองยุทธ์ </a:t>
                      </a:r>
                      <a:r>
                        <a:rPr lang="en-US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NWS 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9760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56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288326"/>
              </p:ext>
            </p:extLst>
          </p:nvPr>
        </p:nvGraphicFramePr>
        <p:xfrm>
          <a:off x="183601" y="260648"/>
          <a:ext cx="8820476" cy="2687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51"/>
                <a:gridCol w="213870"/>
                <a:gridCol w="290186"/>
                <a:gridCol w="3739774"/>
                <a:gridCol w="392238"/>
                <a:gridCol w="504306"/>
                <a:gridCol w="560340"/>
                <a:gridCol w="564737"/>
                <a:gridCol w="466470"/>
                <a:gridCol w="466470"/>
                <a:gridCol w="466470"/>
                <a:gridCol w="430640"/>
                <a:gridCol w="369024"/>
              </a:tblGrid>
              <a:tr h="37084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SP1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กระบวนการจัดการด้านการบริการของห้องสมุด 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1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กหส</a:t>
                      </a:r>
                      <a:r>
                        <a:rPr lang="th-TH" sz="1500" b="1" i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492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SP1.1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กระบวนการจัดหาหนังสือ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ไม่มีผล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</a:tr>
              <a:tr h="2988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SP1.2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กระบวนการจัดการหนังสือ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SP1.3</a:t>
                      </a:r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กระบวนการจัดทำเอกสารดิจิตอล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5023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57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145288"/>
              </p:ext>
            </p:extLst>
          </p:nvPr>
        </p:nvGraphicFramePr>
        <p:xfrm>
          <a:off x="183601" y="260648"/>
          <a:ext cx="8820476" cy="2421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51"/>
                <a:gridCol w="213870"/>
                <a:gridCol w="290186"/>
                <a:gridCol w="3739774"/>
                <a:gridCol w="392238"/>
                <a:gridCol w="504306"/>
                <a:gridCol w="560340"/>
                <a:gridCol w="564737"/>
                <a:gridCol w="466470"/>
                <a:gridCol w="466470"/>
                <a:gridCol w="466470"/>
                <a:gridCol w="430640"/>
                <a:gridCol w="369024"/>
              </a:tblGrid>
              <a:tr h="37084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770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กระบวนการพัฒนาระบบสารสนเทศและกรรมวิธีข้อมูล</a:t>
                      </a:r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กบศ.ฯ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(๐)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492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SP2.1</a:t>
                      </a:r>
                    </a:p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กระบวนการพัฒนาโปรแกรมฐานข้อมูล และระบบบริการด้านกรรมวิธีข้อมูล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en-US" sz="1500" b="1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</a:t>
                      </a:r>
                      <a:r>
                        <a:rPr lang="th-TH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500" b="1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en-US" sz="1500" b="0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en-US" sz="1500" b="0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  <a:endParaRPr lang="en-US" sz="1500" b="0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en-US" sz="1500" b="0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  <a:endParaRPr lang="en-US" sz="1500" b="0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  <a:endParaRPr lang="en-US" sz="1500" b="0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2988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SP2.2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กระบวนการซ่อมบำรุงระบบคอมพิวเตอร์และระบบเครือข่าย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5663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58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91932"/>
              </p:ext>
            </p:extLst>
          </p:nvPr>
        </p:nvGraphicFramePr>
        <p:xfrm>
          <a:off x="578485" y="692696"/>
          <a:ext cx="8444939" cy="2156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796"/>
                <a:gridCol w="204764"/>
                <a:gridCol w="277832"/>
                <a:gridCol w="3580550"/>
                <a:gridCol w="375538"/>
                <a:gridCol w="482835"/>
                <a:gridCol w="536483"/>
                <a:gridCol w="540693"/>
                <a:gridCol w="446610"/>
                <a:gridCol w="446610"/>
                <a:gridCol w="446610"/>
                <a:gridCol w="412305"/>
                <a:gridCol w="353313"/>
              </a:tblGrid>
              <a:tr h="154816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4770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SP3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กระบวนการจัดการด้านงบประมาณ</a:t>
                      </a:r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กบ.ฯ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(๐)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492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SP3.1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กระบวนการจัดทำแผนปฏิบัติราชการประจำปี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</a:tr>
              <a:tr h="2988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SP3.2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กระบวนการบริหารงบประมาณ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4463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59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541695"/>
              </p:ext>
            </p:extLst>
          </p:nvPr>
        </p:nvGraphicFramePr>
        <p:xfrm>
          <a:off x="183601" y="260648"/>
          <a:ext cx="8820476" cy="266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55"/>
                <a:gridCol w="303266"/>
                <a:gridCol w="116556"/>
                <a:gridCol w="3774030"/>
                <a:gridCol w="531612"/>
                <a:gridCol w="504306"/>
                <a:gridCol w="476250"/>
                <a:gridCol w="648827"/>
                <a:gridCol w="466470"/>
                <a:gridCol w="466470"/>
                <a:gridCol w="466470"/>
                <a:gridCol w="430640"/>
                <a:gridCol w="369024"/>
              </a:tblGrid>
              <a:tr h="37084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5037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SP4</a:t>
                      </a: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กระบวนการจัดการด้านการเงิน</a:t>
                      </a:r>
                      <a:endParaRPr lang="th-TH" sz="1600" b="1" i="1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กง.ฯ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(๐)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SP4.1</a:t>
                      </a:r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กระบวนการเบิกเงิน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3492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SP4.1</a:t>
                      </a:r>
                      <a:r>
                        <a:rPr lang="en-US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กระบวนการจ่ายเงิน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2988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SP4.3</a:t>
                      </a:r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กระบวนจัดทำรายงานงบการเงิน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1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8207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รูปภาพ 7" descr="j0442112.png"/>
          <p:cNvPicPr>
            <a:picLocks noChangeAspect="1"/>
          </p:cNvPicPr>
          <p:nvPr/>
        </p:nvPicPr>
        <p:blipFill>
          <a:blip r:embed="rId2" cstate="print">
            <a:lum bright="60000" contrast="-64000"/>
          </a:blip>
          <a:srcRect/>
          <a:stretch>
            <a:fillRect/>
          </a:stretch>
        </p:blipFill>
        <p:spPr bwMode="auto">
          <a:xfrm>
            <a:off x="398849" y="188914"/>
            <a:ext cx="8640792" cy="639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ชื่อเรื่อง 1"/>
          <p:cNvSpPr txBox="1">
            <a:spLocks/>
          </p:cNvSpPr>
          <p:nvPr/>
        </p:nvSpPr>
        <p:spPr bwMode="auto">
          <a:xfrm>
            <a:off x="611560" y="332655"/>
            <a:ext cx="8215370" cy="158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h-TH" sz="7200" b="1" kern="0" dirty="0" smtClean="0"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กรอบการประเมินในหมวด </a:t>
            </a:r>
            <a:r>
              <a:rPr lang="en-US" sz="7200" b="1" kern="0" dirty="0" smtClean="0"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6</a:t>
            </a:r>
          </a:p>
          <a:p>
            <a:pPr algn="ctr">
              <a:defRPr/>
            </a:pPr>
            <a:r>
              <a:rPr lang="th-TH" sz="3200" b="1" kern="0" dirty="0" smtClean="0"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ตามคู่มือการประเมินองค์กรด้วยตนเองของ </a:t>
            </a:r>
            <a:r>
              <a:rPr lang="th-TH" sz="3200" b="1" kern="0" dirty="0" err="1" smtClean="0"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ทร</a:t>
            </a:r>
            <a:r>
              <a:rPr lang="th-TH" sz="3200" b="1" kern="0" dirty="0" smtClean="0"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.</a:t>
            </a:r>
            <a:r>
              <a:rPr lang="en-US" sz="3200" b="1" kern="0" dirty="0" smtClean="0"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lang="th-TH" sz="3200" b="1" kern="0" dirty="0" smtClean="0"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สำหรับสถานศึกษา</a:t>
            </a:r>
          </a:p>
          <a:p>
            <a:pPr algn="ctr">
              <a:defRPr/>
            </a:pPr>
            <a:r>
              <a:rPr lang="th-TH" sz="3200" b="1" kern="0" dirty="0" smtClean="0"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(</a:t>
            </a:r>
            <a:r>
              <a:rPr lang="en-US" sz="3200" b="1" kern="0" dirty="0" smtClean="0"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RTN Excellence Guidebook</a:t>
            </a:r>
            <a:r>
              <a:rPr lang="th-TH" sz="3200" b="1" kern="0" dirty="0" smtClean="0"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)</a:t>
            </a:r>
            <a:endParaRPr lang="th-TH" sz="3200" b="1" kern="0" dirty="0">
              <a:solidFill>
                <a:srgbClr val="0000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9465" y="2235780"/>
            <a:ext cx="8143932" cy="206210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eaLnBrk="0" hangingPunct="0">
              <a:defRPr/>
            </a:pPr>
            <a:r>
              <a:rPr lang="en-US" sz="3200" b="1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6.1 </a:t>
            </a:r>
            <a:r>
              <a:rPr lang="th-TH" sz="3200" b="1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การออกแบบกระบวนการ</a:t>
            </a:r>
          </a:p>
          <a:p>
            <a:pPr eaLnBrk="0" hangingPunct="0">
              <a:defRPr/>
            </a:pPr>
            <a:r>
              <a:rPr lang="th-TH" sz="3200" b="1" dirty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    ก. การออกแบบระบบงาน</a:t>
            </a:r>
          </a:p>
          <a:p>
            <a:pPr eaLnBrk="0" hangingPunct="0">
              <a:defRPr/>
            </a:pPr>
            <a:r>
              <a:rPr lang="th-TH" sz="3200" b="1" dirty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    ข. การบวนการที่สร้างคุณค่าและกระบวนการสนับสนุน</a:t>
            </a:r>
          </a:p>
          <a:p>
            <a:pPr eaLnBrk="0" hangingPunct="0">
              <a:defRPr/>
            </a:pPr>
            <a:r>
              <a:rPr lang="th-TH" sz="3200" b="1" dirty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    ค. ความพร้อมต่อสภาวะฉุกเฉิน</a:t>
            </a:r>
            <a:endParaRPr lang="th-TH" sz="3200" b="1" dirty="0" smtClean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19074" y="4535846"/>
            <a:ext cx="8143932" cy="2062103"/>
          </a:xfrm>
          <a:prstGeom prst="rect">
            <a:avLst/>
          </a:prstGeom>
          <a:gradFill rotWithShape="0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eaLnBrk="0" hangingPunct="0">
              <a:defRPr/>
            </a:pPr>
            <a:r>
              <a:rPr lang="en-US" sz="3200" b="1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6.2 </a:t>
            </a:r>
            <a:r>
              <a:rPr lang="th-TH" sz="3200" b="1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การจัดการและการปรับปรุงกระบวนการ</a:t>
            </a:r>
          </a:p>
          <a:p>
            <a:pPr eaLnBrk="0" hangingPunct="0">
              <a:defRPr/>
            </a:pPr>
            <a:r>
              <a:rPr lang="th-TH" sz="3200" b="1" dirty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   ก. การออกแบบกระบวนการ</a:t>
            </a:r>
          </a:p>
          <a:p>
            <a:pPr eaLnBrk="0" hangingPunct="0">
              <a:defRPr/>
            </a:pPr>
            <a:r>
              <a:rPr lang="th-TH" sz="3200" b="1" dirty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ข. การจัดการกระบวนการ</a:t>
            </a:r>
          </a:p>
          <a:p>
            <a:pPr eaLnBrk="0" hangingPunct="0">
              <a:defRPr/>
            </a:pPr>
            <a:r>
              <a:rPr lang="th-TH" sz="3200" b="1" dirty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   ค. การปรับปรุงกระบวนการ</a:t>
            </a:r>
            <a:endParaRPr lang="th-TH" sz="3200" b="1" dirty="0" smtClean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06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60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049976"/>
              </p:ext>
            </p:extLst>
          </p:nvPr>
        </p:nvGraphicFramePr>
        <p:xfrm>
          <a:off x="183601" y="260648"/>
          <a:ext cx="8820476" cy="4045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51"/>
                <a:gridCol w="213870"/>
                <a:gridCol w="218178"/>
                <a:gridCol w="3744416"/>
                <a:gridCol w="459604"/>
                <a:gridCol w="504306"/>
                <a:gridCol w="476250"/>
                <a:gridCol w="648827"/>
                <a:gridCol w="466470"/>
                <a:gridCol w="466470"/>
                <a:gridCol w="466470"/>
                <a:gridCol w="430640"/>
                <a:gridCol w="369024"/>
              </a:tblGrid>
              <a:tr h="37084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5037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SP5</a:t>
                      </a:r>
                      <a:endParaRPr lang="en-US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กระบวนการบริหารงานด้านกำลังพลและธุรการ</a:t>
                      </a:r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6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(๕)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(๕)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กธก.ฯ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(๕)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(๕)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SP5.1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กระบวนการบริหารงานธุรการ (รับ-ส่งเอกสาร)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</a:tr>
              <a:tr h="3492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SP5.2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กระบวนการบริหารกำลังพล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988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-SP5.2.1 </a:t>
                      </a:r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กระบวนการย้ายบรรจุกำลังพล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-SP5.2.2 </a:t>
                      </a:r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กระบวนการคัดเลือกพลเรือนเป็นพนักงานราชการ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-SP5.2.3 </a:t>
                      </a:r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กระบวนการพิจารณาบำเหน็จประจำปี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SP5.3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กระบวนการจัดทำสัญญาและบริหารสัญญา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ไม่ระบุ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</a:tr>
              <a:tr h="2664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1" i="0" u="none" strike="noStrike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1" u="none" strike="noStrike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1" u="none" strike="noStrike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1" u="none" strike="noStrike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7526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61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39338"/>
              </p:ext>
            </p:extLst>
          </p:nvPr>
        </p:nvGraphicFramePr>
        <p:xfrm>
          <a:off x="183601" y="260648"/>
          <a:ext cx="8820476" cy="2687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55"/>
                <a:gridCol w="303266"/>
                <a:gridCol w="116556"/>
                <a:gridCol w="3913404"/>
                <a:gridCol w="392238"/>
                <a:gridCol w="504306"/>
                <a:gridCol w="476250"/>
                <a:gridCol w="648827"/>
                <a:gridCol w="466470"/>
                <a:gridCol w="466470"/>
                <a:gridCol w="466470"/>
                <a:gridCol w="430640"/>
                <a:gridCol w="369024"/>
              </a:tblGrid>
              <a:tr h="37084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SP6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กระบวนการจัดซื้อ/จัดจ้าง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กบ.ฯ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(๐)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492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SP6.1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กระบวนการจัดซื้อพัสดุประเภทเครื่องช่วยการศึกษาและตำรา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</a:tr>
              <a:tr h="2988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SP6.2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กระบวนการจัดซื้อพัสดุทั่วไป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๐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1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4214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62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312792"/>
              </p:ext>
            </p:extLst>
          </p:nvPr>
        </p:nvGraphicFramePr>
        <p:xfrm>
          <a:off x="183601" y="260648"/>
          <a:ext cx="8820476" cy="4141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55"/>
                <a:gridCol w="303266"/>
                <a:gridCol w="116556"/>
                <a:gridCol w="3913404"/>
                <a:gridCol w="392238"/>
                <a:gridCol w="504306"/>
                <a:gridCol w="560340"/>
                <a:gridCol w="564737"/>
                <a:gridCol w="466470"/>
                <a:gridCol w="466470"/>
                <a:gridCol w="466470"/>
                <a:gridCol w="430640"/>
                <a:gridCol w="369024"/>
              </a:tblGrid>
              <a:tr h="37084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SP7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กระบวนการสนับสนุนและบริการของ กอง สน.ฯ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(๗)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(๗)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 สน.ฯ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(๗)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(๗)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(๐)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(๗)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492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SP7.1</a:t>
                      </a:r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กระบวนการเบิกพัสดุจากหน่วยเทคนิค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2988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SP7.2</a:t>
                      </a:r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กระบวนการซ่อมบำรุงระบบไฟฟ้าและประปาโดย จนท.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SP7.3</a:t>
                      </a:r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กระบวนการซ่อมบำรุงอาคารและสถานที่โดย จนท.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278363">
                <a:tc>
                  <a:txBody>
                    <a:bodyPr/>
                    <a:lstStyle/>
                    <a:p>
                      <a:pPr algn="ctr" fontAlgn="b"/>
                      <a:endParaRPr lang="en-US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SP7.4</a:t>
                      </a:r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กระบวนการรักษาความสะอาดอาคารและสถานที่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SP7.5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กระบวนการประกอบอาหาร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2664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SP7.6</a:t>
                      </a:r>
                      <a:endParaRPr lang="en-US" sz="1500" b="1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กระบวนการให้บริการจัดเลี้ยง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SP7.17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กระบวนการให้บริการยานพาหนะสายขนส่ง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325363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Wingdings 2" panose="05020102010507070707" pitchFamily="18" charset="2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5981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63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487399"/>
              </p:ext>
            </p:extLst>
          </p:nvPr>
        </p:nvGraphicFramePr>
        <p:xfrm>
          <a:off x="183601" y="260648"/>
          <a:ext cx="8820476" cy="2687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55"/>
                <a:gridCol w="303266"/>
                <a:gridCol w="116556"/>
                <a:gridCol w="3774030"/>
                <a:gridCol w="504056"/>
                <a:gridCol w="432048"/>
                <a:gridCol w="576064"/>
                <a:gridCol w="648827"/>
                <a:gridCol w="466470"/>
                <a:gridCol w="466470"/>
                <a:gridCol w="466470"/>
                <a:gridCol w="430640"/>
                <a:gridCol w="369024"/>
              </a:tblGrid>
              <a:tr h="37084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SP8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กระบวนการเผยแพร่ผลงานวิชาการ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 หน่วย)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(๐)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492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SP8.1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กระบวนการจัดแสดงปาฐกถา (สน.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รนภ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สน.</a:t>
                      </a:r>
                      <a:r>
                        <a:rPr lang="th-TH" sz="15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รนภ</a:t>
                      </a:r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ไม่มีผล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2988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SP8.2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กระบวนการจัดทำนิตยสารนาวิกศาสตร์ (สน.รนภ.ฯ)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สน.รนภ.ฯ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ไม่มีผล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 2" panose="05020102010507070707" pitchFamily="18" charset="2"/>
                          <a:cs typeface="TH SarabunPSK" panose="020B0500040200020003" pitchFamily="34" charset="-34"/>
                        </a:rPr>
                        <a:t>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SP8.3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กระบวนการจัดทำวารสารนาวิกาธิปัตย์สาร (ศยร.ฯ)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ศยร.ฯ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9148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64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846702"/>
              </p:ext>
            </p:extLst>
          </p:nvPr>
        </p:nvGraphicFramePr>
        <p:xfrm>
          <a:off x="183601" y="260648"/>
          <a:ext cx="8820476" cy="2663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55"/>
                <a:gridCol w="303266"/>
                <a:gridCol w="116556"/>
                <a:gridCol w="3913404"/>
                <a:gridCol w="392238"/>
                <a:gridCol w="504306"/>
                <a:gridCol w="476250"/>
                <a:gridCol w="648827"/>
                <a:gridCol w="466470"/>
                <a:gridCol w="466470"/>
                <a:gridCol w="466470"/>
                <a:gridCol w="430640"/>
                <a:gridCol w="369024"/>
              </a:tblGrid>
              <a:tr h="37084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กระบวนการส่งเสริมและสนับสนุนกิจกรรมเทิดพระเกียรติสถาบันพระมหากษัตริย์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นกร.ฯ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(๐)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(๓)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3492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กระบวนการจัดกิจกรรมเทิดพระเกียรติของกำลังพล </a:t>
                      </a:r>
                      <a:r>
                        <a:rPr lang="th-TH" sz="15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ยศ.ทร</a:t>
                      </a:r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2988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.2</a:t>
                      </a:r>
                      <a:endParaRPr lang="th-TH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กระบวนการจัดกิจกรรมเทิดพระเกียรติร่วมกับหน่วยงาน</a:t>
                      </a:r>
                      <a:r>
                        <a:rPr lang="th-TH" sz="15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พลเรือน</a:t>
                      </a:r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</a:t>
                      </a:r>
                      <a:r>
                        <a:rPr lang="th-TH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</a:t>
                      </a:r>
                    </a:p>
                    <a:p>
                      <a:pPr algn="l" rtl="0" fontAlgn="t"/>
                      <a:r>
                        <a:rPr lang="th-TH" sz="1500" b="1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จว</a:t>
                      </a:r>
                      <a:r>
                        <a:rPr lang="th-TH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.นครปฐม และหน่วยงาน</a:t>
                      </a:r>
                      <a:r>
                        <a:rPr lang="th-TH" sz="1500" b="1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พลเรือน</a:t>
                      </a:r>
                      <a:r>
                        <a:rPr lang="th-TH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 ๆ </a:t>
                      </a:r>
                      <a:endParaRPr lang="th-TH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</a:t>
                      </a:r>
                      <a:r>
                        <a:rPr lang="th-TH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algn="ctr" fontAlgn="b"/>
                      <a:endParaRPr lang="th-TH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5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</a:p>
                    <a:p>
                      <a:pPr algn="ctr" fontAlgn="b"/>
                      <a:endParaRPr lang="th-TH" sz="15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endParaRPr lang="th-TH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0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1310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65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881926"/>
              </p:ext>
            </p:extLst>
          </p:nvPr>
        </p:nvGraphicFramePr>
        <p:xfrm>
          <a:off x="183601" y="260648"/>
          <a:ext cx="8820476" cy="2444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51"/>
                <a:gridCol w="213870"/>
                <a:gridCol w="290186"/>
                <a:gridCol w="3456384"/>
                <a:gridCol w="504056"/>
                <a:gridCol w="504056"/>
                <a:gridCol w="648072"/>
                <a:gridCol w="648827"/>
                <a:gridCol w="466470"/>
                <a:gridCol w="466470"/>
                <a:gridCol w="466470"/>
                <a:gridCol w="430640"/>
                <a:gridCol w="369024"/>
              </a:tblGrid>
              <a:tr h="37084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SP10</a:t>
                      </a:r>
                    </a:p>
                    <a:p>
                      <a:pPr algn="l" fontAlgn="b"/>
                      <a:endParaRPr lang="th-TH" sz="1400" b="0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กระบวนการพัฒนาคุณภาพการบริหารจัดการภาครัฐ</a:t>
                      </a:r>
                      <a:endParaRPr lang="en-US" sz="1500" b="1" i="0" u="none" strike="noStrike" dirty="0" smtClean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</a:t>
                      </a:r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500" b="1" i="1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</a:t>
                      </a:r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คณะทำงาน</a:t>
                      </a:r>
                      <a:r>
                        <a:rPr lang="en-US" sz="15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PMQA</a:t>
                      </a:r>
                      <a:endParaRPr lang="th-TH" sz="1500" b="1" i="1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</a:t>
                      </a:r>
                      <a:r>
                        <a:rPr lang="th-TH" sz="15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500" b="1" i="1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</a:t>
                      </a:r>
                      <a:r>
                        <a:rPr lang="th-TH" sz="15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500" b="1" i="1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(๐</a:t>
                      </a:r>
                      <a:r>
                        <a:rPr lang="th-TH" sz="15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500" b="1" i="1" u="none" strike="noStrike" dirty="0" smtClean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500" b="1" i="1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(๒)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988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SP10.1</a:t>
                      </a:r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กระบวนการกำหนดนโยบายและแผนงาน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SP10.2</a:t>
                      </a:r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กระบวนการจัดทำรายงานการประเมินองค์กรด้วยตนเอง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(๑)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0434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66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14516"/>
              </p:ext>
            </p:extLst>
          </p:nvPr>
        </p:nvGraphicFramePr>
        <p:xfrm>
          <a:off x="183601" y="260648"/>
          <a:ext cx="8820476" cy="4017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959"/>
                <a:gridCol w="141862"/>
                <a:gridCol w="362194"/>
                <a:gridCol w="3667766"/>
                <a:gridCol w="392238"/>
                <a:gridCol w="504306"/>
                <a:gridCol w="560340"/>
                <a:gridCol w="564737"/>
                <a:gridCol w="466470"/>
                <a:gridCol w="466470"/>
                <a:gridCol w="466470"/>
                <a:gridCol w="430640"/>
                <a:gridCol w="369024"/>
              </a:tblGrid>
              <a:tr h="37084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</a:p>
                    <a:p>
                      <a:pPr algn="ctr" fontAlgn="ctr"/>
                      <a:r>
                        <a:rPr lang="th-TH" sz="1400" b="0" i="0" u="none" strike="noStrike" spc="-120" baseline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สำเร็จ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ผิด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ชอบ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ผลประเมินตัวชี้วัดใน 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งป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๕๘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5264">
                <a:tc gridSpan="2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ย่อย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 fontAlgn="ctr"/>
                      <a:r>
                        <a:rPr lang="th-TH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  <a:p>
                      <a:pPr algn="ctr" fontAlgn="ctr"/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บรรลุ</a:t>
                      </a: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</a:t>
                      </a:r>
                    </a:p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</a:t>
                      </a:r>
                    </a:p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ไฟล์</a:t>
                      </a:r>
                    </a:p>
                    <a:p>
                      <a:pPr algn="ctr" fontAlgn="b"/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SP11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กระบวนการจัดการความรู้</a:t>
                      </a: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คณะอนุ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กรรมการ </a:t>
                      </a:r>
                      <a:r>
                        <a:rPr lang="en-US" sz="14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KM</a:t>
                      </a:r>
                      <a:endParaRPr lang="th-TH" sz="1400" b="1" i="1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(๔)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(๐)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1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(๖)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988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SP11.1</a:t>
                      </a:r>
                    </a:p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กระบวนการจัดสัมมนาเชิงปฏิบัติการด้านการวางแผนการจัดทำองค์ความรู้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en-US" sz="1500" b="1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  <a:endParaRPr lang="en-US" sz="1500" b="1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1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endParaRPr lang="en-US" sz="1400" b="0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  <a:endParaRPr lang="en-US" sz="1400" b="0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  <a:endParaRPr lang="en-US" sz="1400" b="0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  <a:endParaRPr lang="en-US" sz="1400" b="0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  <a:endParaRPr lang="en-US" sz="1400" b="0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</a:t>
                      </a:r>
                      <a:r>
                        <a:rPr lang="th-TH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</a:t>
                      </a:r>
                      <a:endParaRPr lang="en-US" sz="1400" b="0" i="0" u="none" strike="noStrike" dirty="0" smtClean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th-TH" sz="1400" b="0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SP11.2</a:t>
                      </a:r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กระบวนการจัดทำองค์ความรู้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SP11.3</a:t>
                      </a:r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กระบวนการพัฒนาบุคลากรด้านการจัดทำคลังความรู้สารสนเทศ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SP11.4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กระบวนการจัดนิทรรศการ </a:t>
                      </a:r>
                      <a:r>
                        <a:rPr lang="en-US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KM </a:t>
                      </a:r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และกิจกรรมแลกเปลี่ยนเรียนรู้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ไม่ส่ง</a:t>
                      </a:r>
                    </a:p>
                  </a:txBody>
                  <a:tcPr marL="9525" marR="9525" marT="9525" marB="0"/>
                </a:tc>
              </a:tr>
              <a:tr h="266432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1" i="0" u="none" strike="noStrike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1" u="none" strike="noStrike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1" u="none" strike="noStrike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1" u="none" strike="noStrike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500" b="1" i="1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5024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97558" y="1268760"/>
            <a:ext cx="8100392" cy="4616648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 eaLnBrk="0" hangingPunct="0">
              <a:defRPr/>
            </a:pPr>
            <a:r>
              <a:rPr lang="th-TH" sz="54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</a:t>
            </a:r>
            <a:r>
              <a:rPr lang="en-US" sz="5400" b="1" dirty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endParaRPr lang="th-TH" sz="5400" b="1" dirty="0" smtClean="0">
              <a:solidFill>
                <a:srgbClr val="01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>
              <a:defRPr/>
            </a:pPr>
            <a:r>
              <a:rPr lang="th-TH" sz="48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ฝ่ายเลขานุการทีมงานบริหารความต่อเนื่องฯ สรุปผลการจัดทำแผนและการซ้อมแผนบริหารความต่อเนื่องที่ผ่านมา และชี้แจงการจัดทำแผนและการฝึกซ้อมของหน่วยต่าง ๆ ที่จะดำเนินการต่อไป</a:t>
            </a:r>
            <a:endParaRPr lang="th-TH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88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8" name="รูปภาพ 7" descr="j0442112.png"/>
          <p:cNvPicPr>
            <a:picLocks noChangeAspect="1"/>
          </p:cNvPicPr>
          <p:nvPr/>
        </p:nvPicPr>
        <p:blipFill>
          <a:blip r:embed="rId2" cstate="print">
            <a:lum bright="60000" contrast="-64000"/>
          </a:blip>
          <a:srcRect/>
          <a:stretch>
            <a:fillRect/>
          </a:stretch>
        </p:blipFill>
        <p:spPr bwMode="auto">
          <a:xfrm>
            <a:off x="346553" y="192388"/>
            <a:ext cx="8640792" cy="639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55577" y="332656"/>
            <a:ext cx="8242373" cy="76944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 eaLnBrk="0" hangingPunct="0">
              <a:defRPr/>
            </a:pPr>
            <a:r>
              <a:rPr lang="th-TH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ขั้นตอนการจัดทำแผนฝึกซ้อมรับมือในสภาวะวิกฤต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45762" y="1371658"/>
            <a:ext cx="8441583" cy="5016758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eaLnBrk="0" hangingPunct="0">
              <a:defRPr/>
            </a:pP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เลือก/กำหนดสถานการณ์วิกฤตที่จะเกิดขึ้นกับ </a:t>
            </a:r>
            <a:r>
              <a:rPr lang="th-TH" sz="40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 </a:t>
            </a:r>
          </a:p>
          <a:p>
            <a:pPr eaLnBrk="0" hangingPunct="0"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1.1 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เหตุการณ์อัคคีภัย (ไฟไหม้)</a:t>
            </a:r>
          </a:p>
          <a:p>
            <a:pPr eaLnBrk="0" hangingPunct="0">
              <a:defRPr/>
            </a:pP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1.2 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เหตุการณ์อุทกภัย (น้ำท่วม)</a:t>
            </a:r>
          </a:p>
          <a:p>
            <a:pPr eaLnBrk="0" hangingPunct="0">
              <a:defRPr/>
            </a:pP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1.3 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เหตุการณ์ชุมนุมประท้วง/จลาจล</a:t>
            </a:r>
          </a:p>
          <a:p>
            <a:pPr eaLnBrk="0" hangingPunct="0">
              <a:defRPr/>
            </a:pP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1.4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สถานการณ์ความไม่แน่นอนและภัยพิบัติที่อาจเกิดกับระบบฐานข้อมูลและสารสนเทศของ </a:t>
            </a:r>
            <a:r>
              <a:rPr lang="th-TH" sz="40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 (เช่น ฟ้าผ่า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endParaRPr lang="th-TH" sz="4000" b="1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defRPr/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ระบบเครือข่ายล่ม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ถูกจารกรรมข้อมูล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ติด</a:t>
            </a:r>
            <a:r>
              <a:rPr lang="th-TH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, ไฟไหม้ เป็นต้น)</a:t>
            </a:r>
          </a:p>
        </p:txBody>
      </p:sp>
    </p:spTree>
    <p:extLst>
      <p:ext uri="{BB962C8B-B14F-4D97-AF65-F5344CB8AC3E}">
        <p14:creationId xmlns:p14="http://schemas.microsoft.com/office/powerpoint/2010/main" val="18060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8" name="รูปภาพ 7" descr="j0442112.png"/>
          <p:cNvPicPr>
            <a:picLocks noChangeAspect="1"/>
          </p:cNvPicPr>
          <p:nvPr/>
        </p:nvPicPr>
        <p:blipFill>
          <a:blip r:embed="rId2" cstate="print">
            <a:lum bright="60000" contrast="-64000"/>
          </a:blip>
          <a:srcRect/>
          <a:stretch>
            <a:fillRect/>
          </a:stretch>
        </p:blipFill>
        <p:spPr bwMode="auto">
          <a:xfrm>
            <a:off x="346553" y="192388"/>
            <a:ext cx="8640792" cy="639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55577" y="332656"/>
            <a:ext cx="8242373" cy="76944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 eaLnBrk="0" hangingPunct="0">
              <a:defRPr/>
            </a:pPr>
            <a:r>
              <a:rPr lang="th-TH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ขั้นตอนการจัดทำแผนฝึกซ้อมรับมือในสภาวะวิกฤต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67544" y="1402469"/>
            <a:ext cx="8441583" cy="3970318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eaLnBrk="0" hangingPunct="0">
              <a:defRPr/>
            </a:pPr>
            <a:r>
              <a:rPr lang="en-US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กำหนดสถานที่ ที่เกิดเหตุการณ์ และระดับความรุนแรงของเหตุการณ์</a:t>
            </a:r>
          </a:p>
          <a:p>
            <a:pPr eaLnBrk="0" hangingPunct="0"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.1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ระบุสถานที่ที่เกิดเหตุการณ์วิกฤต และวันที่เกิดเหตุการณ์ </a:t>
            </a:r>
          </a:p>
          <a:p>
            <a:pPr eaLnBrk="0" hangingPunct="0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.2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กำหนดระดับความรุนแรง ความเสียหาย และผลกระทบที่เกิดตามมา</a:t>
            </a:r>
          </a:p>
          <a:p>
            <a:pPr eaLnBrk="0" hangingPunct="0">
              <a:defRPr/>
            </a:pP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2.3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ขั้นตอนการปฏิบัติก่อนเกิดเหตุ ระหว่างเกิดเหตุ และหลังเกิดเหตุ</a:t>
            </a:r>
          </a:p>
        </p:txBody>
      </p:sp>
    </p:spTree>
    <p:extLst>
      <p:ext uri="{BB962C8B-B14F-4D97-AF65-F5344CB8AC3E}">
        <p14:creationId xmlns:p14="http://schemas.microsoft.com/office/powerpoint/2010/main" val="23569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รูปภาพ 7" descr="j0442112.png"/>
          <p:cNvPicPr>
            <a:picLocks noChangeAspect="1"/>
          </p:cNvPicPr>
          <p:nvPr/>
        </p:nvPicPr>
        <p:blipFill>
          <a:blip r:embed="rId2" cstate="print">
            <a:lum bright="60000" contrast="-64000"/>
          </a:blip>
          <a:srcRect/>
          <a:stretch>
            <a:fillRect/>
          </a:stretch>
        </p:blipFill>
        <p:spPr bwMode="auto">
          <a:xfrm>
            <a:off x="346553" y="192388"/>
            <a:ext cx="8640792" cy="639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28442" y="1196752"/>
            <a:ext cx="6552728" cy="2862322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 eaLnBrk="0" hangingPunct="0">
              <a:defRPr/>
            </a:pPr>
            <a:endParaRPr lang="th-TH" sz="6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>
              <a:defRPr/>
            </a:pP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6.1 </a:t>
            </a:r>
            <a:r>
              <a:rPr lang="th-TH" sz="6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การออกแบบกระบวนการ</a:t>
            </a:r>
          </a:p>
          <a:p>
            <a:pPr algn="ctr" eaLnBrk="0" hangingPunct="0">
              <a:defRPr/>
            </a:pPr>
            <a:r>
              <a:rPr lang="th-TH" sz="6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endParaRPr lang="th-TH" sz="6000" b="1" dirty="0" smtClean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89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8" name="รูปภาพ 7" descr="j0442112.png"/>
          <p:cNvPicPr>
            <a:picLocks noChangeAspect="1"/>
          </p:cNvPicPr>
          <p:nvPr/>
        </p:nvPicPr>
        <p:blipFill>
          <a:blip r:embed="rId2" cstate="print">
            <a:lum bright="60000" contrast="-64000"/>
          </a:blip>
          <a:srcRect/>
          <a:stretch>
            <a:fillRect/>
          </a:stretch>
        </p:blipFill>
        <p:spPr bwMode="auto">
          <a:xfrm>
            <a:off x="346553" y="192388"/>
            <a:ext cx="8640792" cy="639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55577" y="332656"/>
            <a:ext cx="8242373" cy="76944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 eaLnBrk="0" hangingPunct="0">
              <a:defRPr/>
            </a:pPr>
            <a:r>
              <a:rPr lang="th-TH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ขั้นตอนการจัดทำแผนฝึกซ้อมรับมือในสภาวะวิกฤต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25006" y="1242365"/>
            <a:ext cx="8441583" cy="50783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eaLnBrk="0" hangingPunct="0"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- ด้านการบัญชาการ (ประกาศภาวะฉุกเฉิน, ประชาสัมพันธ์, กำหนดผู้ประสานงานของแต่ละหน่วย, หมายเลขติดต่อ, กำหนดผู้ปฏิบัติงาน)</a:t>
            </a:r>
          </a:p>
          <a:p>
            <a:pPr eaLnBrk="0" hangingPunct="0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- ด้านการ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ปฏิบัติการ (เตรียมพื้นที่สำนักงานชั่วคราว และกู้คืนระบบ)</a:t>
            </a:r>
          </a:p>
          <a:p>
            <a:pPr eaLnBrk="0" hangingPunct="0">
              <a:defRPr/>
            </a:pP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- ด้านการวางแผน (ติดตามสถานการณ์, ทบทวนแผน)</a:t>
            </a:r>
          </a:p>
          <a:p>
            <a:pPr eaLnBrk="0" hangingPunct="0">
              <a:defRPr/>
            </a:pP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- ด้านการสนับสนุน (อาคาร, สถานที่, อาหาร, พลังงาน, สิ่งอำนวยความสะดวกที่จำเป็น)</a:t>
            </a:r>
          </a:p>
          <a:p>
            <a:pPr eaLnBrk="0" hangingPunct="0">
              <a:defRPr/>
            </a:pP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- จัดทำแผนที่เดินทางจากที่พัก ไปยังสำนักงานชั่วคราว)</a:t>
            </a:r>
          </a:p>
        </p:txBody>
      </p:sp>
    </p:spTree>
    <p:extLst>
      <p:ext uri="{BB962C8B-B14F-4D97-AF65-F5344CB8AC3E}">
        <p14:creationId xmlns:p14="http://schemas.microsoft.com/office/powerpoint/2010/main" val="20232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8" name="รูปภาพ 7" descr="j0442112.png"/>
          <p:cNvPicPr>
            <a:picLocks noChangeAspect="1"/>
          </p:cNvPicPr>
          <p:nvPr/>
        </p:nvPicPr>
        <p:blipFill>
          <a:blip r:embed="rId2" cstate="print">
            <a:lum bright="60000" contrast="-64000"/>
          </a:blip>
          <a:srcRect/>
          <a:stretch>
            <a:fillRect/>
          </a:stretch>
        </p:blipFill>
        <p:spPr bwMode="auto">
          <a:xfrm>
            <a:off x="346553" y="192388"/>
            <a:ext cx="8640792" cy="639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12350" y="368203"/>
            <a:ext cx="8242373" cy="76944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 eaLnBrk="0" hangingPunct="0">
              <a:defRPr/>
            </a:pPr>
            <a:r>
              <a:rPr lang="th-TH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ขั้นตอนการจัดทำแผนฝึกซ้อมรับมือในสภาวะวิกฤต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46157" y="1412776"/>
            <a:ext cx="8441583" cy="452431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eaLnBrk="0" hangingPunct="0"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- การเดินทาง, การรายงานตัวของผู้ปฏิบัติงานที่สำนักงานชั่วคราว เพื่อรับหมายงาน</a:t>
            </a:r>
          </a:p>
          <a:p>
            <a:pPr eaLnBrk="0" hangingPunct="0">
              <a:defRPr/>
            </a:pP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- ทุกฝ่ายประจำสถานที่ ในบริเวณที่จัดเป็นสำนักงานชั่วคราว</a:t>
            </a:r>
          </a:p>
          <a:p>
            <a:pPr eaLnBrk="0" hangingPunct="0">
              <a:defRPr/>
            </a:pP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- เริ่มแก้ไขปัญหาต่าง ๆ ที่เกิดขึ้น จนกว่าสถานการณ์เข้าสู่ภาวะปกติ สามารถปฏิบัติงานที่สำนักงานหลักได้ </a:t>
            </a:r>
          </a:p>
          <a:p>
            <a:pPr eaLnBrk="0" hangingPunct="0">
              <a:defRPr/>
            </a:pP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- ยกเลิกภาวะฉุกเฉิน</a:t>
            </a:r>
          </a:p>
          <a:p>
            <a:pPr eaLnBrk="0" hangingPunct="0">
              <a:defRPr/>
            </a:pP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- ทีมงานบริหารความต่อเนื่องฯ รายงานผลสรุปการฝึกซ้อม ให้คณะบริหารความเสี่ยงฯ ทราบ</a:t>
            </a:r>
          </a:p>
        </p:txBody>
      </p:sp>
    </p:spTree>
    <p:extLst>
      <p:ext uri="{BB962C8B-B14F-4D97-AF65-F5344CB8AC3E}">
        <p14:creationId xmlns:p14="http://schemas.microsoft.com/office/powerpoint/2010/main" val="17948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285852" y="1700808"/>
            <a:ext cx="7344816" cy="1754326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 eaLnBrk="0" hangingPunct="0">
              <a:defRPr/>
            </a:pPr>
            <a:r>
              <a:rPr lang="th-TH" sz="54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ระเบียบวาระที่ </a:t>
            </a:r>
            <a:r>
              <a:rPr lang="en-US" sz="54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5400" b="1" dirty="0" smtClean="0">
              <a:solidFill>
                <a:srgbClr val="01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 eaLnBrk="0" hangingPunct="0">
              <a:defRPr/>
            </a:pPr>
            <a:r>
              <a:rPr lang="th-TH" sz="54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เรื่องอื่น ๆ </a:t>
            </a:r>
            <a:endParaRPr lang="th-TH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70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69670" y="692696"/>
            <a:ext cx="7700533" cy="5139869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>
              <a:defRPr/>
            </a:pP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เรื่องที่จะต้องดำเนินการต่อไป</a:t>
            </a:r>
            <a:endParaRPr lang="en-US" sz="4000" b="1" dirty="0" smtClean="0">
              <a:solidFill>
                <a:srgbClr val="01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6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นขต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36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./กองต่าง ๆ ใน บก.ฯ คณะทำงาน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PMQA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และ</a:t>
            </a:r>
            <a:r>
              <a:rPr lang="en-US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KM </a:t>
            </a:r>
            <a:r>
              <a:rPr lang="th-TH" sz="36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 รายงานผลการดำเนินงานตามตัวชี้วัดของกระบวนการที่ตนรับผิดชอบประจำปี </a:t>
            </a:r>
            <a:r>
              <a:rPr lang="th-TH" sz="36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58 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ใน </a:t>
            </a:r>
            <a:endParaRPr lang="en-US" sz="36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36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6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ก.ย.</a:t>
            </a:r>
            <a:r>
              <a:rPr lang="en-US" sz="36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58</a:t>
            </a:r>
            <a:r>
              <a:rPr lang="th-TH" sz="36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ตามแบบฟอร์มที่กำหนด โดยอธิบายผลดำเนินงานในตัวชี้วัดว่าบรรลุ/ไม่บรรลุอย่างไร ดูตัวอย่างการเขียน</a:t>
            </a:r>
          </a:p>
          <a:p>
            <a:pPr>
              <a:defRPr/>
            </a:pP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ใบปะหน้าและการประเมินผลของ </a:t>
            </a:r>
            <a:r>
              <a:rPr lang="en-US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CP7 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ของ </a:t>
            </a:r>
            <a:r>
              <a:rPr lang="th-TH" sz="36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กปภ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.ฯ ได้ ถ้ากระบวนการใดไม่มีการดำเนินการใน </a:t>
            </a:r>
            <a:r>
              <a:rPr lang="th-TH" sz="36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งป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58 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ให้ระบุให้ชัดเจนด้วย</a:t>
            </a:r>
            <a:endParaRPr lang="th-TH" sz="36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73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288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76439" y="476672"/>
            <a:ext cx="7700533" cy="5016758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นขต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000" b="1" dirty="0" err="1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4000" b="1" dirty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./กองต่าง ๆ ใน บก.ฯ 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นกร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 คณะทำงาน</a:t>
            </a:r>
            <a:endParaRPr lang="th-TH" sz="4000" b="1" dirty="0">
              <a:solidFill>
                <a:srgbClr val="01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4000" b="1" dirty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PMQA</a:t>
            </a:r>
            <a:r>
              <a:rPr lang="th-TH" sz="4000" b="1" dirty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และ</a:t>
            </a:r>
            <a:r>
              <a:rPr lang="en-US" sz="4000" b="1" dirty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KM </a:t>
            </a:r>
            <a:r>
              <a:rPr lang="th-TH" sz="4000" b="1" dirty="0" err="1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4000" b="1" dirty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40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เลือกกระบวนการย่อย</a:t>
            </a:r>
            <a:r>
              <a:rPr lang="th-TH" sz="4000" b="1" u="sng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ของ </a:t>
            </a:r>
            <a:r>
              <a:rPr lang="en-US" sz="4000" b="1" u="sng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CP </a:t>
            </a:r>
            <a:r>
              <a:rPr lang="th-TH" sz="4000" b="1" u="sng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en-US" sz="4000" b="1" u="sng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SP </a:t>
            </a:r>
            <a:r>
              <a:rPr lang="th-TH" sz="40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อย่างน้อย </a:t>
            </a:r>
            <a:r>
              <a:rPr lang="en-US" sz="40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40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กระบวนการย่อย</a:t>
            </a:r>
            <a:r>
              <a:rPr lang="en-US" sz="40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มาทบทวนปรับปรุงเพื่อเพิ่มประสิทธิภาพการทำงาน แบบฟอร์ม</a:t>
            </a:r>
            <a:r>
              <a:rPr lang="th-TH" sz="4000" b="1" dirty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กำหนด (มี </a:t>
            </a: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8 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ด้าน)</a:t>
            </a: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กำหนดส่งเลขานุการฯ </a:t>
            </a:r>
          </a:p>
          <a:p>
            <a:pPr>
              <a:defRPr/>
            </a:pPr>
            <a:r>
              <a:rPr lang="th-TH" sz="40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ใน </a:t>
            </a:r>
            <a:r>
              <a:rPr lang="en-US" sz="40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th-TH" sz="40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ก.ค.</a:t>
            </a:r>
            <a:r>
              <a:rPr lang="en-US" sz="40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58  </a:t>
            </a:r>
            <a:r>
              <a:rPr lang="th-TH" sz="40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พร้อมหลักฐานการปรับปรุง</a:t>
            </a:r>
          </a:p>
          <a:p>
            <a:pPr>
              <a:defRPr/>
            </a:pPr>
            <a:r>
              <a:rPr lang="en-US" sz="40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40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ส่งหลักฐาน</a:t>
            </a:r>
            <a:r>
              <a:rPr lang="th-TH" sz="4000" b="1" u="sng" dirty="0" err="1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ปรับปรุงงป</a:t>
            </a:r>
            <a:r>
              <a:rPr lang="th-TH" sz="40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sz="40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57 </a:t>
            </a:r>
            <a:r>
              <a:rPr lang="th-TH" sz="40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ใน </a:t>
            </a:r>
            <a:r>
              <a:rPr lang="en-US" sz="40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22 </a:t>
            </a:r>
            <a:r>
              <a:rPr lang="th-TH" sz="40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มิ.ย.</a:t>
            </a:r>
            <a:r>
              <a:rPr lang="en-US" sz="40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58 </a:t>
            </a:r>
          </a:p>
          <a:p>
            <a:pPr>
              <a:defRPr/>
            </a:pPr>
            <a:r>
              <a:rPr lang="en-US" sz="40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(8 </a:t>
            </a:r>
            <a:r>
              <a:rPr lang="th-TH" sz="4000" b="1" u="sng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หน่วย</a:t>
            </a:r>
          </a:p>
        </p:txBody>
      </p:sp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74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933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95023" y="908720"/>
            <a:ext cx="7668344" cy="3170099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>
              <a:defRPr/>
            </a:pP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- ตัวอย่างและแบบฟอร์ม ดาวน์โหลดได้ที่เว็บไซต์ 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กปภ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 หัวข้อคณะทำงานย่อยหมวด</a:t>
            </a:r>
          </a:p>
          <a:p>
            <a:pPr>
              <a:defRPr/>
            </a:pP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- ส่งข้อมูลเป็นเอกสารตามสายงานปกติ และ</a:t>
            </a:r>
            <a:r>
              <a:rPr lang="en-US" sz="4000" b="1" dirty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e-mail 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ชื่อ </a:t>
            </a: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  <a:hlinkClick r:id="rId2"/>
              </a:rPr>
              <a:t>Chompoo_phattanapong@yahoo.co.th</a:t>
            </a:r>
            <a:endParaRPr lang="en-US" sz="4000" b="1" dirty="0" smtClean="0">
              <a:solidFill>
                <a:srgbClr val="01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โทร. </a:t>
            </a: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53608</a:t>
            </a:r>
          </a:p>
        </p:txBody>
      </p:sp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75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463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76439" y="476672"/>
            <a:ext cx="7700533" cy="563231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นขต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 และหน่วยใน บก.ฯ </a:t>
            </a:r>
          </a:p>
          <a:p>
            <a:pPr>
              <a:defRPr/>
            </a:pP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(รวม </a:t>
            </a: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หน่วย) ส่งแผนบริหารความต่อเนื่อง(สถานการณ์ไฟไหม้) ของหน่วย ให้กับ 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ฝสธ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 ใน </a:t>
            </a: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30 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มิ.ย.</a:t>
            </a: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58 </a:t>
            </a:r>
            <a:endParaRPr lang="th-TH" sz="4000" b="1" dirty="0" smtClean="0">
              <a:solidFill>
                <a:srgbClr val="01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4000" b="1" dirty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รร.สธ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.ฯ, 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รร.ชต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.ฯ ฝึกซ้อมสถานการณ์ไฟไหม้</a:t>
            </a:r>
          </a:p>
          <a:p>
            <a:pPr>
              <a:defRPr/>
            </a:pP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กำหนดสถานการณ์ไฟไหม้ บก. 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รร.สธ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.ฯ ห้องเรียนหลักสูตรทั่วไป (</a:t>
            </a: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เดือนแรก ม.ค.</a:t>
            </a: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58,59) 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กอง สน.ฯ จัดทำแผนสถานการณ์อุทกภัย ในภาพรวมของ 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ยศ.ทร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 ส่ง 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ฝสธ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.ฯ ในโอกาสแรก</a:t>
            </a:r>
            <a:endParaRPr lang="th-TH" sz="4000" b="1" dirty="0" smtClean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76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695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97417" y="188640"/>
            <a:ext cx="7700533" cy="6247864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กธก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.ฯ, กบศ.ฯ , กอง สน.ฯ เตรียมข้อมูลสิ่งอำนวยความสะดวกในการสนับสนุนหน่วยต่างๆ ในกรณีเกิดสถานการณ์วิกฤต ส่งให้ 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ฝสธ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.ฯ ใน 15 มิ.ย.58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ให้สถานศึกษาส่งข้อมูลรายละเอียดที่สถานศึกษา สามารถหยุดเรียนได้มากที่สุด ที่ทำให้มีผลประทบน้อยที่สุด ส่งให้ 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ฝสธ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.ฯ ในโอกาสแรก</a:t>
            </a:r>
            <a:endParaRPr lang="en-US" sz="4000" b="1" dirty="0" smtClean="0">
              <a:solidFill>
                <a:srgbClr val="01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วทร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.ฯ หยุดได้ </a:t>
            </a: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58 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วันงาน 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รร.สธ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.ฯ </a:t>
            </a: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14 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วันงาน </a:t>
            </a:r>
          </a:p>
          <a:p>
            <a:pPr>
              <a:defRPr/>
            </a:pP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รร.ชต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.ฯ 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นว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29 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วัน 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ทป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25 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วัน กล. </a:t>
            </a: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27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วัน เพิ่มวิชา </a:t>
            </a: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32 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วัน</a:t>
            </a:r>
          </a:p>
        </p:txBody>
      </p:sp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77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767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97417" y="476672"/>
            <a:ext cx="7700533" cy="440120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>
              <a:defRPr/>
            </a:pP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รร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.ชุมพลฯ หยุดได้ </a:t>
            </a:r>
            <a:r>
              <a:rPr lang="en-US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30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วัน</a:t>
            </a:r>
          </a:p>
          <a:p>
            <a:pPr>
              <a:defRPr/>
            </a:pPr>
            <a:r>
              <a:rPr lang="th-TH" sz="4000" b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- ศฝท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.ฯ หยุดได้ 4 วัน/ผลัด</a:t>
            </a:r>
          </a:p>
          <a:p>
            <a:pPr>
              <a:defRPr/>
            </a:pP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ศภษ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.ฯ หยุดได้  5 วัน/หลักสูตร</a:t>
            </a:r>
            <a:endParaRPr lang="en-US" sz="4000" b="1" dirty="0">
              <a:solidFill>
                <a:srgbClr val="01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sz="4000" b="1" dirty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รร.พจ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.ฯ (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พจน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sz="4000" b="1" dirty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55 </a:t>
            </a:r>
            <a:r>
              <a:rPr lang="th-TH" sz="4000" b="1" dirty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วันทำงาน หยุดได้ </a:t>
            </a:r>
            <a:r>
              <a:rPr lang="en-US" sz="4000" b="1" dirty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วัน, </a:t>
            </a:r>
            <a:r>
              <a:rPr lang="th-TH" sz="4000" b="1" dirty="0" err="1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นพจ</a:t>
            </a:r>
            <a:r>
              <a:rPr lang="th-TH" sz="40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.หยุดได้ 5วัน จาก 45 วัน, ปฐมนิเทศนายทหารใหม่ หยุดได้ 3 วันจาก 22 วัน พันจ่าใหม่หยุดไม่ได้(เนื่องจากมีเวลาเรียนเพียง 5 วัน)</a:t>
            </a:r>
          </a:p>
        </p:txBody>
      </p:sp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78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9638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357422" y="2857496"/>
            <a:ext cx="5715040" cy="1107996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h-TH" sz="6600" b="1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 </a:t>
            </a:r>
            <a:r>
              <a:rPr lang="th-TH" sz="66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จบการประชุม</a:t>
            </a:r>
            <a:r>
              <a:rPr lang="th-TH" sz="6600" b="1" dirty="0" smtClean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...</a:t>
            </a:r>
            <a:endParaRPr lang="th-TH" sz="6600" b="1" dirty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372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A85D8E-77FA-458B-AA8D-151196ECF21C}" type="slidenum">
              <a:rPr lang="en-US" smtClean="0">
                <a:solidFill>
                  <a:srgbClr val="FF9999"/>
                </a:solidFill>
              </a:rPr>
              <a:pPr/>
              <a:t>79</a:t>
            </a:fld>
            <a:endParaRPr lang="en-US" smtClean="0">
              <a:solidFill>
                <a:srgbClr val="FF9999"/>
              </a:solidFill>
            </a:endParaRPr>
          </a:p>
        </p:txBody>
      </p:sp>
      <p:sp>
        <p:nvSpPr>
          <p:cNvPr id="15373" name="ตัวยึดวันที่ 16"/>
          <p:cNvSpPr>
            <a:spLocks noGrp="1"/>
          </p:cNvSpPr>
          <p:nvPr>
            <p:ph type="dt" sz="quarter" idx="10"/>
          </p:nvPr>
        </p:nvSpPr>
        <p:spPr>
          <a:xfrm>
            <a:off x="1071538" y="6472262"/>
            <a:ext cx="4876800" cy="457200"/>
          </a:xfrm>
          <a:noFill/>
        </p:spPr>
        <p:txBody>
          <a:bodyPr/>
          <a:lstStyle/>
          <a:p>
            <a:r>
              <a:rPr lang="th-TH" dirty="0" err="1" smtClean="0">
                <a:solidFill>
                  <a:srgbClr val="FF9999"/>
                </a:solidFill>
              </a:rPr>
              <a:t>น.อ.</a:t>
            </a:r>
            <a:r>
              <a:rPr lang="th-TH" dirty="0" smtClean="0">
                <a:solidFill>
                  <a:srgbClr val="FF9999"/>
                </a:solidFill>
              </a:rPr>
              <a:t>หญิง </a:t>
            </a:r>
            <a:r>
              <a:rPr lang="th-TH" dirty="0" err="1" smtClean="0">
                <a:solidFill>
                  <a:srgbClr val="FF9999"/>
                </a:solidFill>
              </a:rPr>
              <a:t>ชมภู</a:t>
            </a:r>
            <a:r>
              <a:rPr lang="th-TH" dirty="0" smtClean="0">
                <a:solidFill>
                  <a:srgbClr val="FF9999"/>
                </a:solidFill>
              </a:rPr>
              <a:t>   </a:t>
            </a:r>
            <a:r>
              <a:rPr lang="th-TH" dirty="0" err="1" smtClean="0">
                <a:solidFill>
                  <a:srgbClr val="FF9999"/>
                </a:solidFill>
              </a:rPr>
              <a:t>พัฒนพงษ์</a:t>
            </a:r>
            <a:endParaRPr lang="en-US" dirty="0" smtClean="0">
              <a:solidFill>
                <a:srgbClr val="FF9999"/>
              </a:solidFill>
            </a:endParaRPr>
          </a:p>
        </p:txBody>
      </p:sp>
      <p:pic>
        <p:nvPicPr>
          <p:cNvPr id="6" name="Picture 5" descr="MENO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397500"/>
            <a:ext cx="1447800" cy="13081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023849" y="1809720"/>
            <a:ext cx="7956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ในการออกแบบกระบวนการของ </a:t>
            </a:r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พิจารณาจาก</a:t>
            </a:r>
          </a:p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ยุทธศาสตร์/เป้าประสงค์ของแผนปฏิบัติราชการ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 ของ </a:t>
            </a:r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ภารกิจ/</a:t>
            </a:r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พันธ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กิจของ </a:t>
            </a:r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FFFF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(อนุมัติใหม่)</a:t>
            </a:r>
          </a:p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ความต้องการของผู้รับบริการ และผู้มีส่วนได้ส่วนเสีย</a:t>
            </a:r>
          </a:p>
          <a:p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95736" y="333685"/>
            <a:ext cx="5040213" cy="769441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 eaLnBrk="0" hangingPunct="0">
              <a:defRPr/>
            </a:pPr>
            <a:r>
              <a:rPr lang="th-TH" sz="44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ก. </a:t>
            </a:r>
            <a:r>
              <a:rPr lang="th-TH" sz="4400" b="1" u="sng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การออกแบบระบบงาน</a:t>
            </a:r>
            <a:r>
              <a:rPr lang="th-TH" sz="4400" b="1" dirty="0" smtClean="0">
                <a:solidFill>
                  <a:srgbClr val="010000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endParaRPr lang="th-TH" sz="4400" b="1" dirty="0" smtClean="0"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06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285852" y="6453188"/>
            <a:ext cx="2781323" cy="404812"/>
          </a:xfrm>
        </p:spPr>
        <p:txBody>
          <a:bodyPr/>
          <a:lstStyle/>
          <a:p>
            <a:pPr>
              <a:defRPr/>
            </a:pPr>
            <a:r>
              <a:rPr lang="th-TH" dirty="0" err="1" smtClean="0"/>
              <a:t>น.อ.</a:t>
            </a:r>
            <a:r>
              <a:rPr lang="th-TH" dirty="0" smtClean="0"/>
              <a:t>หญิง </a:t>
            </a:r>
            <a:r>
              <a:rPr lang="th-TH" dirty="0" err="1" smtClean="0"/>
              <a:t>ชมภู</a:t>
            </a:r>
            <a:r>
              <a:rPr lang="th-TH" dirty="0" smtClean="0"/>
              <a:t> </a:t>
            </a:r>
            <a:r>
              <a:rPr lang="th-TH" dirty="0" err="1" smtClean="0"/>
              <a:t>พัฒนพงษ์</a:t>
            </a:r>
            <a:r>
              <a:rPr lang="th-TH" dirty="0" smtClean="0"/>
              <a:t> รอง ผอ.</a:t>
            </a:r>
            <a:r>
              <a:rPr lang="th-TH" dirty="0" err="1" smtClean="0"/>
              <a:t>กปภ.ยศ.ทร.</a:t>
            </a:r>
            <a:endParaRPr lang="en-US" dirty="0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708400" y="6453188"/>
            <a:ext cx="3311525" cy="252412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88619-428B-410A-AE35-6D842AD748F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รูปภาพ 7" descr="j0442112.png"/>
          <p:cNvPicPr>
            <a:picLocks noChangeAspect="1"/>
          </p:cNvPicPr>
          <p:nvPr/>
        </p:nvPicPr>
        <p:blipFill>
          <a:blip r:embed="rId2" cstate="print">
            <a:lum bright="60000" contrast="-64000"/>
          </a:blip>
          <a:srcRect/>
          <a:stretch>
            <a:fillRect/>
          </a:stretch>
        </p:blipFill>
        <p:spPr bwMode="auto">
          <a:xfrm>
            <a:off x="338659" y="44346"/>
            <a:ext cx="8715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กล่องข้อความ 2"/>
          <p:cNvSpPr txBox="1"/>
          <p:nvPr/>
        </p:nvSpPr>
        <p:spPr>
          <a:xfrm>
            <a:off x="378806" y="692696"/>
            <a:ext cx="8530404" cy="9246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ภารกิจ</a:t>
            </a:r>
            <a:r>
              <a:rPr lang="th-TH" sz="160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มีหน้าที่อำนวยการ ประสานงาน แนะนำ กำกับการและดำเนินงานเกี่ยวกับการฝึกหัดศึกษา การส่งเสริมความรู้ทั่วไป การซ่อมบำรุง และบริการพัสดุประเภทเครื่องช่วยการศึกษา และตำรา การอนุศาสนาจารย์ งานประวัติศาสตร์และพิพิธภัณฑ์ทหาร การศึกษาวิเคราะห์ จัดทำและประเมินยุทธศาสตร์ และกำหนดหลักนิยมของ </a:t>
            </a:r>
            <a:r>
              <a:rPr lang="th-TH" sz="1600" baseline="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160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ตลอดจนให้การฝึกและศึกษาวิชาการทหารเรือและวิทยาการที่เกี่ยวข้องของสถานศึกษาในบังคับบัญชาและสถานศึกษาในกำกับ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3"/>
          <p:cNvSpPr txBox="1"/>
          <p:nvPr/>
        </p:nvSpPr>
        <p:spPr>
          <a:xfrm>
            <a:off x="408992" y="44624"/>
            <a:ext cx="8470033" cy="6362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1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วิสัยทัศน์</a:t>
            </a:r>
            <a:r>
              <a:rPr lang="th-TH" sz="160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เป็นองค์กรแห่งการเรียนรู้ ก้าวทันเทคโนโลยี   จัดการศึกษาที่มีคุณภาพตามมาตรฐานสากล เป็นที่ปรึกษาวิชาการที่เชื่อถือได้ และเป็นเลิศในด้านกิจการทางทะเล </a:t>
            </a:r>
            <a:r>
              <a:rPr lang="th-TH" sz="1600" baseline="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160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ต้นแบบในความเป็นมืออาชีพ จริยธรรม และคุณธรรม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4"/>
          <p:cNvSpPr txBox="1"/>
          <p:nvPr/>
        </p:nvSpPr>
        <p:spPr>
          <a:xfrm>
            <a:off x="356538" y="3731040"/>
            <a:ext cx="6260906" cy="3260711"/>
          </a:xfrm>
          <a:prstGeom prst="rect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ประเด็นยุทธศาสตร์และเป้าประสงค์ </a:t>
            </a:r>
          </a:p>
          <a:p>
            <a:r>
              <a:rPr lang="th-TH" sz="1600" b="0" u="none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๑. บริหารจัดการองค์กรได้ตามเกณฑ์ </a:t>
            </a:r>
            <a:r>
              <a:rPr lang="en-US" sz="1600" b="0" u="none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PMQA</a:t>
            </a:r>
          </a:p>
          <a:p>
            <a:r>
              <a:rPr lang="th-TH" sz="1600" b="0" u="none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</a:t>
            </a:r>
            <a:r>
              <a:rPr lang="th-TH" sz="1600" b="0" u="none" baseline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ใช้สารสนเทศสนับสนุนการบริหารทรัพยากร โปร่งใส ตรวจสอบได้</a:t>
            </a:r>
          </a:p>
          <a:p>
            <a:r>
              <a:rPr lang="th-TH" sz="1600" b="0" u="none" baseline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๓. บำรุงขวัญ/พัฒนาคุณภาพชีวิตบุคลากร/มีแนวทางรับราชการ</a:t>
            </a:r>
          </a:p>
          <a:p>
            <a:r>
              <a:rPr lang="th-TH" sz="1600" b="0" u="none" baseline="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๔. สนับสนุนและสร้างความสัมพันธ์ทางทหารเรือกับชาติทางทะเล</a:t>
            </a:r>
          </a:p>
          <a:p>
            <a:r>
              <a:rPr lang="th-TH" sz="1600" b="0" u="none" baseline="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๕. มีมาตรฐานวิชาการและผลงานวิชาการ</a:t>
            </a:r>
          </a:p>
          <a:p>
            <a:r>
              <a:rPr lang="th-TH" sz="1600" b="0" u="none" baseline="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๖. การศึกษาทุกระดับรองรับนโยบาย </a:t>
            </a:r>
            <a:r>
              <a:rPr lang="th-TH" sz="1600" b="0" u="none" baseline="0" dirty="0" err="1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1600" b="0" u="none" baseline="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โดยได้รับการรับรองมาตรฐาน</a:t>
            </a:r>
          </a:p>
          <a:p>
            <a:r>
              <a:rPr lang="th-TH" sz="1600" b="0" u="none" baseline="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๗. จัดให้มีบริการความรู้ในสาขาวิชาชีพผ่านระบบสารสนเทศ</a:t>
            </a:r>
          </a:p>
          <a:p>
            <a:r>
              <a:rPr lang="th-TH" sz="1600" b="0" u="none" baseline="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๘.ดำรงความต่อเนื่องสมรรถนะหลักของหน่วย</a:t>
            </a:r>
          </a:p>
          <a:p>
            <a:r>
              <a:rPr lang="th-TH" sz="1600" b="0" u="none" baseline="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๙. ผู้รับบริการมีความพึงพอใจเสมอ</a:t>
            </a:r>
          </a:p>
          <a:p>
            <a:r>
              <a:rPr lang="th-TH" sz="1600" b="0" u="none" baseline="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๑๐.เชื่อมโยงการเรียนรู้กับฐานทางประวัติศาสตร์และจิตวิญญาณวิชาชีพ</a:t>
            </a:r>
          </a:p>
          <a:p>
            <a:r>
              <a:rPr lang="th-TH" sz="1600" b="0" u="none" baseline="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๑๑. มีนโยบายกำกับองค์การที่ดี</a:t>
            </a:r>
          </a:p>
          <a:p>
            <a:r>
              <a:rPr lang="th-TH" sz="1600" b="0" u="none" baseline="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๑๒.ส่งเสริมและสนับสนุนการถวายพระเกียรติแด่สถาบันพระมหากษัตริย์</a:t>
            </a:r>
          </a:p>
        </p:txBody>
      </p:sp>
      <p:sp>
        <p:nvSpPr>
          <p:cNvPr id="14" name="กล่องข้อความ 2"/>
          <p:cNvSpPr txBox="1"/>
          <p:nvPr/>
        </p:nvSpPr>
        <p:spPr>
          <a:xfrm>
            <a:off x="334268" y="1628800"/>
            <a:ext cx="8554364" cy="2090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พันธ</a:t>
            </a:r>
            <a:r>
              <a:rPr lang="th-TH" sz="1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</a:t>
            </a:r>
            <a:r>
              <a:rPr lang="th-TH" sz="160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1600" b="1" baseline="0" dirty="0">
                <a:solidFill>
                  <a:srgbClr val="2C14D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๑. </a:t>
            </a:r>
            <a:r>
              <a:rPr lang="th-TH" sz="1600" b="1" u="sng" baseline="0" dirty="0" err="1">
                <a:solidFill>
                  <a:srgbClr val="2C14D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</a:t>
            </a:r>
            <a:r>
              <a:rPr lang="th-TH" sz="1600" b="1" u="sng" baseline="0" dirty="0">
                <a:solidFill>
                  <a:srgbClr val="2C14D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กิจหลัก</a:t>
            </a:r>
            <a:r>
              <a:rPr lang="en-US" sz="1600" b="1" u="sng" baseline="0" dirty="0">
                <a:solidFill>
                  <a:srgbClr val="2C14D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aseline="0" dirty="0">
                <a:solidFill>
                  <a:srgbClr val="2C14D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60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บริหารจัดการองค์กรตามแนวทางที่ </a:t>
            </a:r>
            <a:r>
              <a:rPr lang="th-TH" sz="1600" baseline="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160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.กำหนด พัฒนาองค์กรไปสู่เป้าหมายเชิงนโยบาย </a:t>
            </a:r>
            <a:r>
              <a:rPr lang="th-TH" sz="1600" baseline="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160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บริหารและประกันคุณภาพการศึกษา </a:t>
            </a:r>
          </a:p>
          <a:p>
            <a:r>
              <a:rPr lang="th-TH" sz="160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จัดการศึกษาวิทยาการทหารเรือทุกระดับ บริหารสิ่งอุปกรณ์สายเครื่องช่วยการศึกษาของ </a:t>
            </a:r>
            <a:r>
              <a:rPr lang="th-TH" sz="1600" baseline="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160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 บริหารวิทยาการด้านการอนุศาสน์ จิตวิญญาณ และจริยธรรม</a:t>
            </a:r>
          </a:p>
          <a:p>
            <a:r>
              <a:rPr lang="th-TH" sz="1600" baseline="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</a:t>
            </a:r>
            <a:r>
              <a:rPr lang="th-TH" sz="1600" b="1" u="sng" baseline="0" dirty="0" err="1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</a:t>
            </a:r>
            <a:r>
              <a:rPr lang="th-TH" sz="1600" b="1" u="sng" baseline="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กิจรอง</a:t>
            </a:r>
            <a:r>
              <a:rPr lang="en-US" sz="1600" b="1" u="sng" baseline="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aseline="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60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ปกครองบังคับบัญชา/พัฒนาช่วยเหลือด้านสวัสดิการข้าราชการในสังกัด รักษา/ปกครอง/ดูแล/พัฒนาสิ่งอุปกรณ์/พื้นที่ สถานที่/ สร้างเกียรติภูมิของหน่วยและ </a:t>
            </a:r>
            <a:r>
              <a:rPr lang="th-TH" sz="1600" baseline="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160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 สนับสนุนการจัดการศึกษาของหน่วยในสังกัด</a:t>
            </a:r>
          </a:p>
          <a:p>
            <a:r>
              <a:rPr lang="th-TH" sz="1600" b="1" baseline="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๓. </a:t>
            </a:r>
            <a:r>
              <a:rPr lang="th-TH" sz="1600" b="1" u="sng" baseline="0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</a:t>
            </a:r>
            <a:r>
              <a:rPr lang="th-TH" sz="1600" b="1" u="sng" baseline="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กิจเฉพาะ </a:t>
            </a:r>
            <a:r>
              <a:rPr lang="en-US" sz="160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60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ฝึกบุคคล</a:t>
            </a:r>
            <a:r>
              <a:rPr lang="th-TH" sz="1600" baseline="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พลเรือน</a:t>
            </a:r>
            <a:r>
              <a:rPr lang="th-TH" sz="160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เป็นพลทหาร/น.ประทวน/น.สัญญาบัตร วิเคราะห์/กำหนดหลักนิยมของ </a:t>
            </a:r>
            <a:r>
              <a:rPr lang="th-TH" sz="1600" baseline="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160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วิเคราะห์/เผยแพร่ข้อมูลยุทธศาสตร์/ความมั่นคง/การสงครามทางเรือ /และสาระทางวิชาการที่เกี่ยวข้อง พัฒนาประมวลจริยธรรม/ระงับข้อขัดแย้ง วิเคราะห์ประเด็นในแผนยุทธศาสตร์และนโยบาย </a:t>
            </a:r>
            <a:r>
              <a:rPr lang="th-TH" sz="1600" baseline="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160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และนโยบาย </a:t>
            </a:r>
            <a:r>
              <a:rPr lang="th-TH" sz="1600" baseline="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ผบ.ทร</a:t>
            </a:r>
            <a:r>
              <a:rPr lang="th-TH" sz="160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.ประจำปี 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กล่องข้อความ 1"/>
          <p:cNvSpPr txBox="1"/>
          <p:nvPr/>
        </p:nvSpPr>
        <p:spPr>
          <a:xfrm>
            <a:off x="5173227" y="4537128"/>
            <a:ext cx="848591" cy="25111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10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ประเด็น ยศ.ที่</a:t>
            </a:r>
            <a:r>
              <a:rPr lang="th-TH" sz="1100" baseline="0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๑</a:t>
            </a:r>
            <a:endParaRPr lang="th-TH" dirty="0">
              <a:solidFill>
                <a:srgbClr val="00206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1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3"/>
          <p:cNvSpPr txBox="1"/>
          <p:nvPr/>
        </p:nvSpPr>
        <p:spPr>
          <a:xfrm>
            <a:off x="5547015" y="5632741"/>
            <a:ext cx="848591" cy="25111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10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ประเด็น ยศ.ที่</a:t>
            </a:r>
            <a:r>
              <a:rPr lang="th-TH" sz="1100" baseline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๒</a:t>
            </a:r>
            <a:endParaRPr lang="th-TH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10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กล่องข้อความ 14"/>
          <p:cNvSpPr txBox="1"/>
          <p:nvPr/>
        </p:nvSpPr>
        <p:spPr>
          <a:xfrm>
            <a:off x="5294891" y="6501069"/>
            <a:ext cx="848591" cy="25111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1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ประเด็น</a:t>
            </a:r>
            <a:r>
              <a:rPr lang="th-TH" sz="1100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ยศ.ที่</a:t>
            </a:r>
            <a:r>
              <a:rPr lang="th-TH" sz="1100" baseline="0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๓</a:t>
            </a:r>
            <a:endParaRPr lang="th-TH" dirty="0">
              <a:solidFill>
                <a:srgbClr val="7030A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1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วงเล็บปีกกาขวา 17"/>
          <p:cNvSpPr/>
          <p:nvPr/>
        </p:nvSpPr>
        <p:spPr>
          <a:xfrm>
            <a:off x="4966968" y="4365104"/>
            <a:ext cx="129251" cy="6269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1100"/>
          </a:p>
        </p:txBody>
      </p:sp>
      <p:sp>
        <p:nvSpPr>
          <p:cNvPr id="19" name="วงเล็บปีกกาขวา 18"/>
          <p:cNvSpPr/>
          <p:nvPr/>
        </p:nvSpPr>
        <p:spPr>
          <a:xfrm>
            <a:off x="5408470" y="5338331"/>
            <a:ext cx="155864" cy="88322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1100"/>
          </a:p>
        </p:txBody>
      </p:sp>
      <p:sp>
        <p:nvSpPr>
          <p:cNvPr id="20" name="วงเล็บปีกกาขวา 19"/>
          <p:cNvSpPr/>
          <p:nvPr/>
        </p:nvSpPr>
        <p:spPr>
          <a:xfrm>
            <a:off x="4946833" y="6353061"/>
            <a:ext cx="153923" cy="409176"/>
          </a:xfrm>
          <a:prstGeom prst="rightBrace">
            <a:avLst/>
          </a:prstGeom>
          <a:ln>
            <a:solidFill>
              <a:srgbClr val="7030A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1100"/>
          </a:p>
        </p:txBody>
      </p:sp>
      <p:sp>
        <p:nvSpPr>
          <p:cNvPr id="21" name="กล่องข้อความ 1"/>
          <p:cNvSpPr txBox="1"/>
          <p:nvPr/>
        </p:nvSpPr>
        <p:spPr>
          <a:xfrm>
            <a:off x="5173226" y="5511020"/>
            <a:ext cx="848591" cy="25111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100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ประเด็น ยศ.ที่</a:t>
            </a:r>
            <a:r>
              <a:rPr lang="th-TH" sz="1100" baseline="0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๑</a:t>
            </a:r>
            <a:endParaRPr lang="th-TH" dirty="0">
              <a:solidFill>
                <a:srgbClr val="7030A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1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วงเล็บปีกกาขวา 21"/>
          <p:cNvSpPr/>
          <p:nvPr/>
        </p:nvSpPr>
        <p:spPr>
          <a:xfrm>
            <a:off x="4944922" y="5049489"/>
            <a:ext cx="169177" cy="1111516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h-TH" sz="11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gh voltage">
  <a:themeElements>
    <a:clrScheme name="high voltage 8">
      <a:dk1>
        <a:srgbClr val="000000"/>
      </a:dk1>
      <a:lt1>
        <a:srgbClr val="FFFFFF"/>
      </a:lt1>
      <a:dk2>
        <a:srgbClr val="000000"/>
      </a:dk2>
      <a:lt2>
        <a:srgbClr val="FFCC00"/>
      </a:lt2>
      <a:accent1>
        <a:srgbClr val="FF9900"/>
      </a:accent1>
      <a:accent2>
        <a:srgbClr val="D60093"/>
      </a:accent2>
      <a:accent3>
        <a:srgbClr val="AAAAAA"/>
      </a:accent3>
      <a:accent4>
        <a:srgbClr val="DADADA"/>
      </a:accent4>
      <a:accent5>
        <a:srgbClr val="FFCAAA"/>
      </a:accent5>
      <a:accent6>
        <a:srgbClr val="C20085"/>
      </a:accent6>
      <a:hlink>
        <a:srgbClr val="9966FF"/>
      </a:hlink>
      <a:folHlink>
        <a:srgbClr val="808080"/>
      </a:folHlink>
    </a:clrScheme>
    <a:fontScheme name="high voltage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Designs\high voltage.pot</Template>
  <TotalTime>10486</TotalTime>
  <Words>8770</Words>
  <Application>Microsoft Office PowerPoint</Application>
  <PresentationFormat>นำเสนอทางหน้าจอ (4:3)</PresentationFormat>
  <Paragraphs>3332</Paragraphs>
  <Slides>79</Slides>
  <Notes>23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79</vt:i4>
      </vt:variant>
    </vt:vector>
  </HeadingPairs>
  <TitlesOfParts>
    <vt:vector size="89" baseType="lpstr">
      <vt:lpstr>Angsana New</vt:lpstr>
      <vt:lpstr>Calibri</vt:lpstr>
      <vt:lpstr>Cordia New</vt:lpstr>
      <vt:lpstr>Monotype Sorts</vt:lpstr>
      <vt:lpstr>TH SarabunPSK</vt:lpstr>
      <vt:lpstr>Times New Roman</vt:lpstr>
      <vt:lpstr>Wingdings</vt:lpstr>
      <vt:lpstr>Wingdings 2</vt:lpstr>
      <vt:lpstr>high voltage</vt:lpstr>
      <vt:lpstr>Picture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แผนคืออะไร ?</dc:title>
  <dc:creator>ANAWACH</dc:creator>
  <cp:lastModifiedBy>CCS_LP</cp:lastModifiedBy>
  <cp:revision>1597</cp:revision>
  <cp:lastPrinted>2015-06-09T10:35:38Z</cp:lastPrinted>
  <dcterms:created xsi:type="dcterms:W3CDTF">2001-08-20T14:41:13Z</dcterms:created>
  <dcterms:modified xsi:type="dcterms:W3CDTF">2015-06-11T02:42:33Z</dcterms:modified>
</cp:coreProperties>
</file>