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57" r:id="rId2"/>
    <p:sldId id="261" r:id="rId3"/>
    <p:sldId id="262" r:id="rId4"/>
    <p:sldId id="258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761163" cy="99425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576" autoAdjust="0"/>
  </p:normalViewPr>
  <p:slideViewPr>
    <p:cSldViewPr>
      <p:cViewPr varScale="1">
        <p:scale>
          <a:sx n="110" d="100"/>
          <a:sy n="110" d="100"/>
        </p:scale>
        <p:origin x="1614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9FF04A-64DE-493E-B8E1-89663BDFBF28}" type="datetimeFigureOut">
              <a:rPr lang="th-TH" smtClean="0"/>
              <a:t>11/06/58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6EFD2-6982-49E0-8DE7-405492DE29D7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14045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>
                <a:alpha val="34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A9F0F7-170A-4415-8568-212C0C0AB950}" type="datetimeFigureOut">
              <a:rPr lang="th-TH" smtClean="0"/>
              <a:pPr/>
              <a:t>11/06/58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F085D-87B2-4C97-A443-55140F2B2B54}" type="slidenum">
              <a:rPr lang="th-TH" smtClean="0"/>
              <a:pPr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19672" y="1124744"/>
            <a:ext cx="5904656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4800" b="1" dirty="0" smtClean="0">
                <a:cs typeface="+mj-cs"/>
              </a:rPr>
              <a:t>หัวข้อการบรรยาย</a:t>
            </a:r>
            <a:endParaRPr lang="th-TH" sz="48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528" y="2420888"/>
            <a:ext cx="8640960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การจัดทำแผนบริหารความต่อเนื่องในสภาวะวิกฤตของ </a:t>
            </a:r>
            <a:r>
              <a:rPr lang="th-TH" sz="3600" b="1" dirty="0" err="1" smtClean="0">
                <a:cs typeface="+mj-cs"/>
              </a:rPr>
              <a:t>นขต.ยศ.ทร.</a:t>
            </a:r>
            <a:endParaRPr lang="th-TH" sz="3600" b="1" dirty="0" smtClean="0">
              <a:cs typeface="+mj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339752" y="3356992"/>
            <a:ext cx="4096072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การฝึกซ้อม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51520" y="4293096"/>
            <a:ext cx="8640960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ตัวอย่างการจัดทำแผนบริหารความต่อเนื่องฯ และการฝึกซ้อม </a:t>
            </a:r>
          </a:p>
          <a:p>
            <a:pPr algn="ctr"/>
            <a:r>
              <a:rPr lang="th-TH" sz="3600" b="1" dirty="0" smtClean="0">
                <a:cs typeface="+mj-cs"/>
              </a:rPr>
              <a:t>ของ </a:t>
            </a:r>
            <a:r>
              <a:rPr lang="th-TH" sz="3600" b="1" dirty="0" err="1" smtClean="0">
                <a:cs typeface="+mj-cs"/>
              </a:rPr>
              <a:t>รร.พจ.ยศ.ทร.</a:t>
            </a:r>
            <a:endParaRPr lang="th-TH" sz="3600" b="1" dirty="0" smtClean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528" y="980728"/>
            <a:ext cx="8640960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ตัวอย่างการฝึกซ้อมแผนบริหารความต่อเนื่องในสภาวะวิกฤต</a:t>
            </a:r>
          </a:p>
          <a:p>
            <a:pPr algn="ctr"/>
            <a:r>
              <a:rPr lang="th-TH" sz="3600" b="1" dirty="0" smtClean="0">
                <a:cs typeface="+mj-cs"/>
              </a:rPr>
              <a:t>ของ </a:t>
            </a:r>
            <a:r>
              <a:rPr lang="th-TH" sz="3600" b="1" dirty="0" err="1" smtClean="0">
                <a:cs typeface="+mj-cs"/>
              </a:rPr>
              <a:t>รร.พจ.ยศ.ทร.</a:t>
            </a:r>
            <a:r>
              <a:rPr lang="th-TH" sz="3600" b="1" dirty="0" smtClean="0">
                <a:cs typeface="+mj-cs"/>
              </a:rPr>
              <a:t> กรณีไฟไหม้</a:t>
            </a:r>
          </a:p>
        </p:txBody>
      </p:sp>
      <p:pic>
        <p:nvPicPr>
          <p:cNvPr id="6" name="Picture 5" descr="C:\Users\User\Desktop\รูปแผนเผชิญเหตุ\IMG_487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89040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C:\Users\User\Desktop\รูปแผนเผชิญเหตุ\IMG_48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789040"/>
            <a:ext cx="4139952" cy="266429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8" name="Rounded Rectangle 7"/>
          <p:cNvSpPr/>
          <p:nvPr/>
        </p:nvSpPr>
        <p:spPr>
          <a:xfrm>
            <a:off x="2627784" y="2636912"/>
            <a:ext cx="367240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ภาพการจัดห้องสำนักงาน</a:t>
            </a:r>
            <a:endParaRPr lang="th-TH" sz="3600" b="1" dirty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27784" y="980728"/>
            <a:ext cx="367240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ภาพการจัดห้องสำนักงาน</a:t>
            </a:r>
            <a:endParaRPr lang="th-TH" sz="3600" b="1" dirty="0">
              <a:cs typeface="+mj-cs"/>
            </a:endParaRPr>
          </a:p>
        </p:txBody>
      </p:sp>
      <p:pic>
        <p:nvPicPr>
          <p:cNvPr id="9" name="Picture 8" descr="C:\Users\User\Desktop\รูปแผนเผชิญเหตุ\IMG_483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52" y="1846927"/>
            <a:ext cx="4053108" cy="2436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ser\Desktop\รูปแผนเผชิญเหตุ\IMG_485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4365104"/>
            <a:ext cx="4062324" cy="244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User\Desktop\รูปแผนเผชิญเหตุ รร.พจ.ยศ.ทร(กล้อง กปภ.)\DSC_00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337004"/>
            <a:ext cx="4032448" cy="240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User\Desktop\รูปแผนเผชิญเหตุ\IMG_485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844824"/>
            <a:ext cx="4032448" cy="244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27784" y="980728"/>
            <a:ext cx="3672408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ภาพการจัดห้องเรียน</a:t>
            </a:r>
            <a:endParaRPr lang="th-TH" sz="3600" b="1" dirty="0">
              <a:cs typeface="+mj-cs"/>
            </a:endParaRPr>
          </a:p>
        </p:txBody>
      </p:sp>
      <p:pic>
        <p:nvPicPr>
          <p:cNvPr id="10" name="Picture 9" descr="C:\Users\User\Desktop\รูปแผนเผชิญเหตุ\IMG_489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7" y="4509120"/>
            <a:ext cx="4427984" cy="234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User\Desktop\รูปแผนเผชิญเหตุ\IMG_488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88840"/>
            <a:ext cx="44279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User\Desktop\รูปแผนเผชิญเหตุ\IMG_489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509120"/>
            <a:ext cx="442798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User\Desktop\รูปแผนเผชิญเหตุ\IMG_489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7" y="1988840"/>
            <a:ext cx="442798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980728"/>
            <a:ext cx="612068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ภาพการจัดสถานที่รับประทานอาหารกลางวัน</a:t>
            </a:r>
            <a:endParaRPr lang="th-TH" sz="3600" b="1" dirty="0">
              <a:cs typeface="+mj-cs"/>
            </a:endParaRPr>
          </a:p>
        </p:txBody>
      </p:sp>
      <p:pic>
        <p:nvPicPr>
          <p:cNvPr id="9" name="Picture 8" descr="C:\Users\User\Desktop\รูปแผนเผชิญเหตุ\IMG_485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94884"/>
            <a:ext cx="4427984" cy="218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ser\Desktop\รูปแผนเผชิญเหตุ\IMG_485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221088"/>
            <a:ext cx="442798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User\Desktop\รูปแผนเผชิญเหตุ\IMG_486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9"/>
            <a:ext cx="442798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User\Desktop\รูปแผนเผชิญเหตุ\IMG_486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9" y="1916832"/>
            <a:ext cx="44999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980728"/>
            <a:ext cx="612068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ภาพทดลองปฏิบัติงาน</a:t>
            </a:r>
            <a:endParaRPr lang="th-TH" sz="3600" b="1" dirty="0">
              <a:cs typeface="+mj-cs"/>
            </a:endParaRPr>
          </a:p>
        </p:txBody>
      </p:sp>
      <p:pic>
        <p:nvPicPr>
          <p:cNvPr id="10" name="Picture 9" descr="C:\Users\User\Desktop\รูปแผนเผชิญเหตุ\IMG_49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7" y="1916833"/>
            <a:ext cx="441717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C:\Users\User\Desktop\รูปแผนเผชิญเหตุ\IMG_492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4221088"/>
            <a:ext cx="44999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C:\Users\User\Desktop\รูปแผนเผชิญเหตุ\IMG_492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21088"/>
            <a:ext cx="4427984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C:\Users\User\Desktop\รูปแผนเผชิญเหตุ\IMG_492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9" y="1916832"/>
            <a:ext cx="449999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980728"/>
            <a:ext cx="612068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ภาพทดลองทำการเรียนการสอน</a:t>
            </a:r>
            <a:endParaRPr lang="th-TH" sz="3600" b="1" dirty="0">
              <a:cs typeface="+mj-cs"/>
            </a:endParaRPr>
          </a:p>
        </p:txBody>
      </p:sp>
      <p:pic>
        <p:nvPicPr>
          <p:cNvPr id="9" name="Picture 8" descr="C:\Users\User\Desktop\รูปแผนเผชิญเหตุ\IMG_49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437112"/>
            <a:ext cx="449999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ser\Desktop\รูปแผนเผชิญเหตุ\IMG_491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37113"/>
            <a:ext cx="4499992" cy="24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User\Desktop\รูปแผนเผชิญเหตุ\IMG_49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16832"/>
            <a:ext cx="4499992" cy="2376264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User\Desktop\รูปแผนเผชิญเหตุ\IMG_49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4008" y="1916832"/>
            <a:ext cx="4499992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475656" y="980728"/>
            <a:ext cx="6120680" cy="79208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ภาพทดลองรับประทานอาหารกลางวัน</a:t>
            </a:r>
            <a:endParaRPr lang="th-TH" sz="3600" b="1" dirty="0">
              <a:cs typeface="+mj-cs"/>
            </a:endParaRPr>
          </a:p>
        </p:txBody>
      </p:sp>
      <p:pic>
        <p:nvPicPr>
          <p:cNvPr id="9" name="Picture 8" descr="C:\Users\User\Desktop\รูปแผนเผชิญเหตุ\IMG_4943.JPG"/>
          <p:cNvPicPr/>
          <p:nvPr/>
        </p:nvPicPr>
        <p:blipFill>
          <a:blip r:embed="rId3" cstate="print"/>
          <a:srcRect l="26860"/>
          <a:stretch>
            <a:fillRect/>
          </a:stretch>
        </p:blipFill>
        <p:spPr bwMode="auto">
          <a:xfrm>
            <a:off x="4644009" y="4221089"/>
            <a:ext cx="44999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C:\Users\User\Desktop\รูปแผนเผชิญเหตุ\IMG_4942.JPG"/>
          <p:cNvPicPr/>
          <p:nvPr/>
        </p:nvPicPr>
        <p:blipFill>
          <a:blip r:embed="rId4" cstate="print"/>
          <a:srcRect r="31126"/>
          <a:stretch>
            <a:fillRect/>
          </a:stretch>
        </p:blipFill>
        <p:spPr bwMode="auto">
          <a:xfrm>
            <a:off x="0" y="4221088"/>
            <a:ext cx="4499992" cy="26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C:\Users\User\Desktop\รูปแผนเผชิญเหตุ\IMG_4940.JPG"/>
          <p:cNvPicPr/>
          <p:nvPr/>
        </p:nvPicPr>
        <p:blipFill>
          <a:blip r:embed="rId5" cstate="print"/>
          <a:srcRect r="30249"/>
          <a:stretch>
            <a:fillRect/>
          </a:stretch>
        </p:blipFill>
        <p:spPr bwMode="auto">
          <a:xfrm>
            <a:off x="4644009" y="1988840"/>
            <a:ext cx="44999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C:\Users\User\Desktop\รูปแผนเผชิญเหตุ\IMG_4948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988840"/>
            <a:ext cx="449999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959218"/>
            <a:ext cx="9144000" cy="477053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1" indent="457200" algn="thaiDist"/>
            <a:r>
              <a:rPr lang="th-TH" sz="3200" b="1" dirty="0" err="1" smtClean="0">
                <a:solidFill>
                  <a:schemeClr val="tx1"/>
                </a:solidFill>
                <a:cs typeface="+mj-cs"/>
              </a:rPr>
              <a:t>ทร.</a:t>
            </a:r>
            <a:r>
              <a:rPr lang="th-TH" sz="3200" b="1" dirty="0" smtClean="0">
                <a:solidFill>
                  <a:schemeClr val="tx1"/>
                </a:solidFill>
                <a:cs typeface="+mj-cs"/>
              </a:rPr>
              <a:t> กำหนดให้ </a:t>
            </a:r>
            <a:r>
              <a:rPr lang="th-TH" sz="3200" b="1" dirty="0" err="1" smtClean="0">
                <a:solidFill>
                  <a:schemeClr val="tx1"/>
                </a:solidFill>
                <a:cs typeface="+mj-cs"/>
              </a:rPr>
              <a:t>นขต.ทร.</a:t>
            </a:r>
            <a:r>
              <a:rPr lang="th-TH" sz="3200" b="1" dirty="0" smtClean="0">
                <a:solidFill>
                  <a:schemeClr val="tx1"/>
                </a:solidFill>
                <a:cs typeface="+mj-cs"/>
              </a:rPr>
              <a:t> จัดทำแผนบริหารความต่อเนื่องในสภาวะวิกฤต ซึ่งมีหลากหลายกรณีมาก มีส่วนที่เกี่ยวข้องกับ </a:t>
            </a:r>
            <a:r>
              <a:rPr lang="th-TH" sz="3200" b="1" dirty="0" err="1" smtClean="0">
                <a:solidFill>
                  <a:schemeClr val="tx1"/>
                </a:solidFill>
                <a:cs typeface="+mj-cs"/>
              </a:rPr>
              <a:t>ยศ.ทร.</a:t>
            </a:r>
            <a:r>
              <a:rPr lang="th-TH" sz="3200" b="1" dirty="0" smtClean="0">
                <a:solidFill>
                  <a:schemeClr val="tx1"/>
                </a:solidFill>
                <a:cs typeface="+mj-cs"/>
              </a:rPr>
              <a:t> ๔ กรณี ดังนี้</a:t>
            </a:r>
          </a:p>
          <a:p>
            <a:pPr marL="0" lvl="1" indent="457200" algn="thaiDist"/>
            <a:endParaRPr lang="th-TH" sz="800" b="1" dirty="0" smtClean="0">
              <a:solidFill>
                <a:schemeClr val="tx1"/>
              </a:solidFill>
              <a:cs typeface="+mj-cs"/>
            </a:endParaRPr>
          </a:p>
          <a:p>
            <a:pPr marL="971550" lvl="1" indent="-514350" algn="ctr"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FF0000"/>
                </a:solidFill>
                <a:cs typeface="+mj-cs"/>
              </a:rPr>
              <a:t>ไฟไหม้ 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(</a:t>
            </a:r>
            <a:r>
              <a:rPr lang="th-TH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รร.พจ.ยศ.ทร.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จัดทำและฝึกซ้อมแล้ว)</a:t>
            </a:r>
          </a:p>
          <a:p>
            <a:pPr marL="971550" lvl="1" indent="-514350" algn="ctr">
              <a:buFont typeface="Wingdings" pitchFamily="2" charset="2"/>
              <a:buChar char="Ø"/>
            </a:pPr>
            <a:r>
              <a:rPr lang="th-TH" sz="3200" b="1" dirty="0" smtClean="0">
                <a:cs typeface="+mj-cs"/>
              </a:rPr>
              <a:t>น้ำท่วม 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(กอง สน.</a:t>
            </a:r>
            <a:r>
              <a:rPr lang="th-TH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ยศ.ทร.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ดำเนินการ)</a:t>
            </a:r>
          </a:p>
          <a:p>
            <a:pPr marL="971550" lvl="1" indent="-514350" algn="ctr">
              <a:buFont typeface="Wingdings" pitchFamily="2" charset="2"/>
              <a:buChar char="Ø"/>
            </a:pPr>
            <a:r>
              <a:rPr lang="th-TH" sz="3200" b="1" dirty="0" smtClean="0">
                <a:cs typeface="+mj-cs"/>
              </a:rPr>
              <a:t>ชุมนุมทางการเมือง ประท้วง จลาจล 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(</a:t>
            </a:r>
            <a:r>
              <a:rPr lang="th-TH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ฝสธ.ยศ.ทร.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 จัดทำแล้ว)</a:t>
            </a:r>
          </a:p>
          <a:p>
            <a:pPr marL="971550" lvl="1" indent="-514350" algn="ctr">
              <a:buFont typeface="Wingdings" pitchFamily="2" charset="2"/>
              <a:buChar char="Ø"/>
            </a:pPr>
            <a:r>
              <a:rPr lang="th-TH" sz="3200" b="1" dirty="0" smtClean="0">
                <a:cs typeface="+mj-cs"/>
              </a:rPr>
              <a:t>ระบบสารสนเทศล่ม หรือถูกโจมตี 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(กบศ.</a:t>
            </a:r>
            <a:r>
              <a:rPr lang="th-TH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ยศ.ทร</a:t>
            </a:r>
            <a:r>
              <a:rPr lang="th-TH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cs typeface="+mj-cs"/>
              </a:rPr>
              <a:t>. ดำเนินการ)</a:t>
            </a:r>
          </a:p>
          <a:p>
            <a:pPr marL="971550" lvl="1" indent="-514350" algn="ctr">
              <a:buFont typeface="Wingdings" pitchFamily="2" charset="2"/>
              <a:buChar char="Ø"/>
            </a:pPr>
            <a:endParaRPr lang="th-TH" sz="800" b="1" dirty="0" smtClean="0">
              <a:solidFill>
                <a:schemeClr val="tx1">
                  <a:lumMod val="50000"/>
                  <a:lumOff val="50000"/>
                </a:schemeClr>
              </a:solidFill>
              <a:cs typeface="+mj-cs"/>
            </a:endParaRPr>
          </a:p>
          <a:p>
            <a:pPr marL="0" lvl="1" indent="457200">
              <a:tabLst>
                <a:tab pos="0" algn="l"/>
                <a:tab pos="539750" algn="l"/>
              </a:tabLst>
            </a:pPr>
            <a:r>
              <a:rPr lang="th-TH" sz="3200" b="1" dirty="0" smtClean="0">
                <a:cs typeface="+mj-cs"/>
              </a:rPr>
              <a:t>ใน </a:t>
            </a:r>
            <a:r>
              <a:rPr lang="th-TH" sz="3200" b="1" dirty="0" err="1" smtClean="0">
                <a:cs typeface="+mj-cs"/>
              </a:rPr>
              <a:t>งป</a:t>
            </a:r>
            <a:r>
              <a:rPr lang="th-TH" sz="3200" b="1" dirty="0" smtClean="0">
                <a:cs typeface="+mj-cs"/>
              </a:rPr>
              <a:t>.๕๘ จะเน้นกรณีไฟไหม้ ส่วนกรณีอื่นมีความเกี่ยวข้องกันเป็นส่วนรวม </a:t>
            </a:r>
          </a:p>
          <a:p>
            <a:pPr marL="0" lvl="1" indent="457200">
              <a:tabLst>
                <a:tab pos="0" algn="l"/>
                <a:tab pos="539750" algn="l"/>
              </a:tabLst>
            </a:pPr>
            <a:r>
              <a:rPr lang="th-TH" sz="3200" b="1" dirty="0" smtClean="0">
                <a:cs typeface="+mj-cs"/>
              </a:rPr>
              <a:t>ขอให้แต่ละหน่วยศึกษาข้อมูลและเตรียมการไว้ด้วย</a:t>
            </a:r>
            <a:endParaRPr lang="th-TH" sz="3200" b="1" u="sng" dirty="0" smtClean="0">
              <a:solidFill>
                <a:srgbClr val="FF0000"/>
              </a:solidFill>
              <a:cs typeface="+mj-cs"/>
            </a:endParaRPr>
          </a:p>
          <a:p>
            <a:pPr marL="514350" indent="-514350"/>
            <a:r>
              <a:rPr lang="en-US" sz="3200" b="1" dirty="0" smtClean="0">
                <a:cs typeface="+mj-cs"/>
              </a:rPr>
              <a:t>	</a:t>
            </a:r>
            <a:endParaRPr lang="th-TH" sz="32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528" y="980728"/>
            <a:ext cx="8640960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การจัดทำแผนบริหารความต่อเนื่องในสภาวะวิกฤตของ </a:t>
            </a:r>
            <a:r>
              <a:rPr lang="th-TH" sz="3600" b="1" dirty="0" err="1" smtClean="0">
                <a:cs typeface="+mj-cs"/>
              </a:rPr>
              <a:t>นขต.ยศ.ทร.</a:t>
            </a:r>
            <a:endParaRPr lang="th-TH" sz="3600" b="1" dirty="0" smtClean="0"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2348880"/>
            <a:ext cx="9144000" cy="45858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lvl="2" indent="803275"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	</a:t>
            </a: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ศึกษาแผนบริหารความต่อเนื่องในสภาวะวิกฤตของ </a:t>
            </a:r>
            <a:r>
              <a:rPr lang="th-TH" sz="3600" b="1" dirty="0" err="1" smtClean="0">
                <a:solidFill>
                  <a:srgbClr val="002060"/>
                </a:solidFill>
                <a:cs typeface="+mj-cs"/>
              </a:rPr>
              <a:t>ยศ.ทร.</a:t>
            </a: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 ซึ่งได้แจกจ่ายให้แล้วในการประชุมครั้งที่ ๑ และใช้เป็นแนวทางในการเขียนแผน</a:t>
            </a:r>
          </a:p>
          <a:p>
            <a:pPr marL="0" lvl="2" indent="803275">
              <a:buFont typeface="Wingdings" pitchFamily="2" charset="2"/>
              <a:buChar char="Ø"/>
            </a:pP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ศึกษาแผนฯ ของ </a:t>
            </a:r>
            <a:r>
              <a:rPr lang="th-TH" sz="3600" b="1" dirty="0" err="1" smtClean="0">
                <a:solidFill>
                  <a:srgbClr val="002060"/>
                </a:solidFill>
                <a:cs typeface="+mj-cs"/>
              </a:rPr>
              <a:t>รร.พจ.ยศ.ทร.</a:t>
            </a: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 ในรายงานผลการฝึกซ้อมฯ ของ </a:t>
            </a:r>
            <a:r>
              <a:rPr lang="th-TH" sz="3600" b="1" dirty="0" err="1" smtClean="0">
                <a:solidFill>
                  <a:srgbClr val="002060"/>
                </a:solidFill>
                <a:cs typeface="+mj-cs"/>
              </a:rPr>
              <a:t>รร.พจ.ยศ.ทร.</a:t>
            </a: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 ซึ่งได้แจกจ่ายแล้วทางระบบสารบรรณอิเล็กทรอนิกส์ </a:t>
            </a:r>
            <a:r>
              <a:rPr lang="th-TH" sz="3600" b="1" dirty="0" err="1" smtClean="0">
                <a:solidFill>
                  <a:srgbClr val="002060"/>
                </a:solidFill>
                <a:cs typeface="+mj-cs"/>
              </a:rPr>
              <a:t>ทร.</a:t>
            </a:r>
            <a:endParaRPr lang="th-TH" sz="3600" b="1" dirty="0" smtClean="0">
              <a:solidFill>
                <a:srgbClr val="002060"/>
              </a:solidFill>
              <a:cs typeface="+mj-cs"/>
            </a:endParaRPr>
          </a:p>
          <a:p>
            <a:pPr marL="0" lvl="2" indent="803275">
              <a:buFont typeface="Wingdings" pitchFamily="2" charset="2"/>
              <a:buChar char="Ø"/>
            </a:pPr>
            <a:r>
              <a:rPr lang="th-TH" sz="3600" b="1" dirty="0" smtClean="0">
                <a:solidFill>
                  <a:srgbClr val="002060"/>
                </a:solidFill>
                <a:cs typeface="+mj-cs"/>
              </a:rPr>
              <a:t>จัดทำเป็นรูปเล่ม</a:t>
            </a:r>
          </a:p>
          <a:p>
            <a:pPr marL="971550" lvl="1" indent="-514350" algn="ctr"/>
            <a:r>
              <a:rPr lang="th-TH" sz="4000" b="1" u="sng" dirty="0" smtClean="0">
                <a:solidFill>
                  <a:srgbClr val="FF0000"/>
                </a:solidFill>
                <a:cs typeface="+mj-cs"/>
              </a:rPr>
              <a:t>กำหนดส่งแผนฯ ให้ฝ่ายเลขานุการทีมงานบริหารความต่อเนื่อง (</a:t>
            </a:r>
            <a:r>
              <a:rPr lang="th-TH" sz="4000" b="1" u="sng" dirty="0" err="1" smtClean="0">
                <a:solidFill>
                  <a:srgbClr val="FF0000"/>
                </a:solidFill>
                <a:cs typeface="+mj-cs"/>
              </a:rPr>
              <a:t>ฝสธ</a:t>
            </a:r>
            <a:r>
              <a:rPr lang="th-TH" sz="4000" b="1" u="sng" dirty="0" smtClean="0">
                <a:solidFill>
                  <a:srgbClr val="FF0000"/>
                </a:solidFill>
                <a:cs typeface="+mj-cs"/>
              </a:rPr>
              <a:t>.</a:t>
            </a:r>
            <a:r>
              <a:rPr lang="th-TH" sz="4000" b="1" u="sng" dirty="0" err="1" smtClean="0">
                <a:solidFill>
                  <a:srgbClr val="FF0000"/>
                </a:solidFill>
                <a:cs typeface="+mj-cs"/>
              </a:rPr>
              <a:t>ยศ.ทร</a:t>
            </a:r>
            <a:r>
              <a:rPr lang="th-TH" sz="4000" b="1" u="sng" dirty="0" smtClean="0">
                <a:solidFill>
                  <a:srgbClr val="FF0000"/>
                </a:solidFill>
                <a:cs typeface="+mj-cs"/>
              </a:rPr>
              <a:t>.) ภายใน ๒๙ มิ.ย.๕๘</a:t>
            </a:r>
            <a:r>
              <a:rPr lang="th-TH" sz="3600" b="1" u="sng" dirty="0" smtClean="0">
                <a:solidFill>
                  <a:srgbClr val="FF0000"/>
                </a:solidFill>
                <a:cs typeface="+mj-cs"/>
              </a:rPr>
              <a:t> </a:t>
            </a:r>
            <a:endParaRPr lang="th-TH" sz="3200" b="1" u="sng" dirty="0" smtClean="0">
              <a:solidFill>
                <a:srgbClr val="FF0000"/>
              </a:solidFill>
              <a:cs typeface="+mj-cs"/>
            </a:endParaRPr>
          </a:p>
          <a:p>
            <a:pPr marL="514350" indent="-514350"/>
            <a:r>
              <a:rPr lang="en-US" sz="3200" b="1" dirty="0" smtClean="0">
                <a:cs typeface="+mj-cs"/>
              </a:rPr>
              <a:t>	</a:t>
            </a:r>
            <a:endParaRPr lang="th-TH" sz="3200" b="1" dirty="0">
              <a:cs typeface="+mj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23528" y="1052736"/>
            <a:ext cx="8640960" cy="115212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การจัดทำแผนบริหารความต่อเนื่องในสภาวะวิกฤตของ </a:t>
            </a:r>
            <a:r>
              <a:rPr lang="th-TH" sz="3600" b="1" dirty="0" err="1" smtClean="0">
                <a:cs typeface="+mj-cs"/>
              </a:rPr>
              <a:t>นขต.ยศ.ทร.</a:t>
            </a:r>
            <a:endParaRPr lang="th-TH" sz="3600" b="1" dirty="0" smtClean="0">
              <a:cs typeface="+mj-cs"/>
            </a:endParaRPr>
          </a:p>
          <a:p>
            <a:pPr algn="ctr"/>
            <a:r>
              <a:rPr lang="th-TH" sz="3600" b="1" dirty="0" smtClean="0">
                <a:cs typeface="+mj-cs"/>
              </a:rPr>
              <a:t>กรณีไฟไหม้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931761" cy="924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5736" y="980728"/>
            <a:ext cx="4096072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การฝึกซ้อม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2060848"/>
            <a:ext cx="9144000" cy="4797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กำหนดทำการฝึกซ้อม เดือนละ ๑ ครั้ง โดยหมุนเวียนหน่วยที่จะทำการฝึกซ้อม ครั้งละ ๑ ถึง ๒ หน่วย ตามสถานการณ์</a:t>
            </a:r>
          </a:p>
          <a:p>
            <a:pPr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ทีมงานบริหารฯ จะเป็นผู้กำหนด ช่วงเวลาการฝึก สถานการณ์ หน่วยที่จะทำการฝึก</a:t>
            </a:r>
          </a:p>
          <a:p>
            <a:pPr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ครั้งต่อไปจะทำการฝึกในเดือน ก.ค.๕๘</a:t>
            </a:r>
          </a:p>
          <a:p>
            <a:pPr>
              <a:buFont typeface="Wingdings" pitchFamily="2" charset="2"/>
              <a:buChar char="Ø"/>
            </a:pP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ให้ทุกหน่วยศึกษาการฝึกซ้อมของ </a:t>
            </a:r>
            <a:r>
              <a:rPr lang="th-TH" sz="3200" b="1" dirty="0" err="1" smtClean="0">
                <a:solidFill>
                  <a:srgbClr val="002060"/>
                </a:solidFill>
                <a:cs typeface="+mj-cs"/>
              </a:rPr>
              <a:t>รร.พจ.ยศ.ทร.</a:t>
            </a: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 ซึ่งได้สำเนารายงานผลการฝึกซ้อมของ </a:t>
            </a:r>
            <a:r>
              <a:rPr lang="th-TH" sz="3200" b="1" dirty="0" err="1" smtClean="0">
                <a:solidFill>
                  <a:srgbClr val="002060"/>
                </a:solidFill>
                <a:cs typeface="+mj-cs"/>
              </a:rPr>
              <a:t>รร.พจ.ยศ.ทร.</a:t>
            </a:r>
            <a:r>
              <a:rPr lang="th-TH" sz="3200" b="1" dirty="0" smtClean="0">
                <a:solidFill>
                  <a:srgbClr val="002060"/>
                </a:solidFill>
                <a:cs typeface="+mj-cs"/>
              </a:rPr>
              <a:t> ให้แล้วทางระบบสารบรรณอิเล็กทรอนิกส์ </a:t>
            </a:r>
            <a:r>
              <a:rPr lang="th-TH" sz="3200" b="1" dirty="0" err="1" smtClean="0">
                <a:solidFill>
                  <a:srgbClr val="002060"/>
                </a:solidFill>
                <a:cs typeface="+mj-cs"/>
              </a:rPr>
              <a:t>ทร.</a:t>
            </a:r>
            <a:endParaRPr lang="th-TH" sz="3200" b="1" dirty="0">
              <a:solidFill>
                <a:srgbClr val="00206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931761" cy="9249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331640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95736" y="980728"/>
            <a:ext cx="4096072" cy="9361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การฝึกซ้อม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2060848"/>
            <a:ext cx="9144000" cy="479715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ตัวอย่างสถานการณ์</a:t>
            </a:r>
          </a:p>
          <a:p>
            <a:pPr algn="thaiDist"/>
            <a:r>
              <a:rPr lang="th-TH" sz="3600" b="1" dirty="0" smtClean="0">
                <a:cs typeface="+mj-cs"/>
              </a:rPr>
              <a:t>	“เมื่อเวลา ๑๒๐๐ ของวันที่ ๔ ก.ค.๕๘ เกิดเหตุไฟไหม้ห้องเรียน </a:t>
            </a:r>
            <a:r>
              <a:rPr lang="th-TH" sz="3600" b="1" dirty="0" err="1" smtClean="0">
                <a:cs typeface="+mj-cs"/>
              </a:rPr>
              <a:t>รร.สธ.ทร</a:t>
            </a:r>
            <a:r>
              <a:rPr lang="th-TH" sz="3600" b="1" dirty="0" smtClean="0">
                <a:cs typeface="+mj-cs"/>
              </a:rPr>
              <a:t>.</a:t>
            </a:r>
            <a:r>
              <a:rPr lang="th-TH" sz="3600" b="1" dirty="0" err="1" smtClean="0">
                <a:cs typeface="+mj-cs"/>
              </a:rPr>
              <a:t>ยศ.ทร</a:t>
            </a:r>
            <a:r>
              <a:rPr lang="th-TH" sz="3600" b="1" dirty="0" smtClean="0">
                <a:cs typeface="+mj-cs"/>
              </a:rPr>
              <a:t>. ทุกฝ่ายเข้าประจำสถานีดับเพลิง และควบคุมเพลิงไว้ได้เมื่อเวลา ๑๓๐๐ พบความเสียหายขั้นต้น ห้องเรียน ไม่สามารถใช้ราชการได้ น้ำที่ใช้ในการดับไฟสร้างความเสียหายให้กับเอกสาร อุปกรณ์สำนักงาน เครื่องใช้ไฟฟ้า อุปกรณ์คอมพิวเตอร์ ที่อยู่ชั้นล่างของห้องเรียน”</a:t>
            </a:r>
            <a:endParaRPr lang="th-TH" sz="3600" b="1" dirty="0">
              <a:solidFill>
                <a:srgbClr val="002060"/>
              </a:solidFill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3528" y="980728"/>
            <a:ext cx="8640960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3600" b="1" dirty="0" smtClean="0">
                <a:cs typeface="+mj-cs"/>
              </a:rPr>
              <a:t>ตัวอย่างการจัดทำแผนบริหารความต่อเนื่องในสภาวะวิกฤต</a:t>
            </a:r>
          </a:p>
          <a:p>
            <a:pPr algn="ctr"/>
            <a:r>
              <a:rPr lang="th-TH" sz="3600" b="1" dirty="0" smtClean="0">
                <a:cs typeface="+mj-cs"/>
              </a:rPr>
              <a:t>ของ </a:t>
            </a:r>
            <a:r>
              <a:rPr lang="th-TH" sz="3600" b="1" dirty="0" err="1" smtClean="0">
                <a:cs typeface="+mj-cs"/>
              </a:rPr>
              <a:t>รร.พจ.ยศ.ทร.</a:t>
            </a:r>
            <a:r>
              <a:rPr lang="th-TH" sz="3600" b="1" dirty="0" smtClean="0">
                <a:cs typeface="+mj-cs"/>
              </a:rPr>
              <a:t> กรณีไฟไหม้</a:t>
            </a:r>
          </a:p>
        </p:txBody>
      </p:sp>
      <p:pic>
        <p:nvPicPr>
          <p:cNvPr id="1025" name="Picture 1" descr="C:\Users\User\Desktop\เอกสารสแกน\2558-06-09 แผน รร.พจ.ยศ.ทร.1\แผน รร.พจ.ยศ.ทร.1 001.jpg"/>
          <p:cNvPicPr>
            <a:picLocks noChangeAspect="1" noChangeArrowheads="1"/>
          </p:cNvPicPr>
          <p:nvPr/>
        </p:nvPicPr>
        <p:blipFill>
          <a:blip r:embed="rId3" cstate="print"/>
          <a:srcRect l="2817" t="8073" r="2816" b="9587"/>
          <a:stretch>
            <a:fillRect/>
          </a:stretch>
        </p:blipFill>
        <p:spPr bwMode="auto">
          <a:xfrm>
            <a:off x="0" y="2492896"/>
            <a:ext cx="9144000" cy="43651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pic>
        <p:nvPicPr>
          <p:cNvPr id="20482" name="Picture 2" descr="C:\Users\User\Desktop\เอกสารสแกน\2558-06-09 แผน รร.พจ.ยศ.ทร.2\แผน รร.พจ.ยศ.ทร.2 001.jpg"/>
          <p:cNvPicPr>
            <a:picLocks noChangeAspect="1" noChangeArrowheads="1"/>
          </p:cNvPicPr>
          <p:nvPr/>
        </p:nvPicPr>
        <p:blipFill>
          <a:blip r:embed="rId3" cstate="print"/>
          <a:srcRect l="2751" t="7381" r="5113" b="6993"/>
          <a:stretch>
            <a:fillRect/>
          </a:stretch>
        </p:blipFill>
        <p:spPr bwMode="auto">
          <a:xfrm>
            <a:off x="0" y="1052736"/>
            <a:ext cx="9144000" cy="5805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pic>
        <p:nvPicPr>
          <p:cNvPr id="21506" name="Picture 2" descr="C:\Users\User\Desktop\เอกสารสแกน\2558-06-09 แผน รร.พจ.ยศ.ทร.3\แผน รร.พจ.ยศ.ทร.3 001.jpg"/>
          <p:cNvPicPr>
            <a:picLocks noChangeAspect="1" noChangeArrowheads="1"/>
          </p:cNvPicPr>
          <p:nvPr/>
        </p:nvPicPr>
        <p:blipFill>
          <a:blip r:embed="rId3" cstate="print"/>
          <a:srcRect l="15118" t="6093" r="12470" b="15882"/>
          <a:stretch>
            <a:fillRect/>
          </a:stretch>
        </p:blipFill>
        <p:spPr bwMode="auto">
          <a:xfrm>
            <a:off x="0" y="1124744"/>
            <a:ext cx="9144000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847" y="127804"/>
            <a:ext cx="859753" cy="7809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259632" y="200834"/>
            <a:ext cx="750077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 smtClean="0">
                <a:cs typeface="+mj-cs"/>
              </a:rPr>
              <a:t> </a:t>
            </a:r>
            <a:r>
              <a:rPr lang="th-TH" sz="4000" b="1" dirty="0" smtClean="0">
                <a:cs typeface="+mj-cs"/>
              </a:rPr>
              <a:t>แผนบริหารความต่อเนื่องในสภาวะวิกฤตของ </a:t>
            </a:r>
            <a:r>
              <a:rPr lang="th-TH" sz="4000" b="1" dirty="0" err="1" smtClean="0">
                <a:cs typeface="+mj-cs"/>
              </a:rPr>
              <a:t>ยศ.ทร.</a:t>
            </a:r>
            <a:endParaRPr lang="th-TH" sz="4000" b="1" dirty="0">
              <a:cs typeface="+mj-cs"/>
            </a:endParaRPr>
          </a:p>
        </p:txBody>
      </p:sp>
      <p:pic>
        <p:nvPicPr>
          <p:cNvPr id="22530" name="Picture 2" descr="C:\Users\User\Desktop\เอกสารสแกน\2558-06-09 แผน รร.พจ.ยศ.ทร.4\แผน รร.พจ.ยศ.ทร.4 001.jpg"/>
          <p:cNvPicPr>
            <a:picLocks noChangeAspect="1" noChangeArrowheads="1"/>
          </p:cNvPicPr>
          <p:nvPr/>
        </p:nvPicPr>
        <p:blipFill>
          <a:blip r:embed="rId3" cstate="print"/>
          <a:srcRect l="8419" t="4628" r="6188" b="16697"/>
          <a:stretch>
            <a:fillRect/>
          </a:stretch>
        </p:blipFill>
        <p:spPr bwMode="auto">
          <a:xfrm>
            <a:off x="0" y="1196752"/>
            <a:ext cx="9144000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463</Words>
  <Application>Microsoft Office PowerPoint</Application>
  <PresentationFormat>นำเสนอทางหน้าจอ (4:3)</PresentationFormat>
  <Paragraphs>58</Paragraphs>
  <Slides>16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16</vt:i4>
      </vt:variant>
    </vt:vector>
  </HeadingPairs>
  <TitlesOfParts>
    <vt:vector size="22" baseType="lpstr">
      <vt:lpstr>Angsana New</vt:lpstr>
      <vt:lpstr>Arial</vt:lpstr>
      <vt:lpstr>Calibri</vt:lpstr>
      <vt:lpstr>Cordia New</vt:lpstr>
      <vt:lpstr>Wingdings</vt:lpstr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CCS_LP</cp:lastModifiedBy>
  <cp:revision>25</cp:revision>
  <cp:lastPrinted>2015-06-09T10:53:07Z</cp:lastPrinted>
  <dcterms:created xsi:type="dcterms:W3CDTF">2015-06-04T02:15:55Z</dcterms:created>
  <dcterms:modified xsi:type="dcterms:W3CDTF">2015-06-11T02:43:42Z</dcterms:modified>
</cp:coreProperties>
</file>