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57"/>
  </p:notesMasterIdLst>
  <p:handoutMasterIdLst>
    <p:handoutMasterId r:id="rId58"/>
  </p:handoutMasterIdLst>
  <p:sldIdLst>
    <p:sldId id="256" r:id="rId10"/>
    <p:sldId id="611" r:id="rId11"/>
    <p:sldId id="608" r:id="rId12"/>
    <p:sldId id="435" r:id="rId13"/>
    <p:sldId id="564" r:id="rId14"/>
    <p:sldId id="565" r:id="rId15"/>
    <p:sldId id="569" r:id="rId16"/>
    <p:sldId id="613" r:id="rId17"/>
    <p:sldId id="614" r:id="rId18"/>
    <p:sldId id="615" r:id="rId19"/>
    <p:sldId id="616" r:id="rId20"/>
    <p:sldId id="568" r:id="rId21"/>
    <p:sldId id="618" r:id="rId22"/>
    <p:sldId id="619" r:id="rId23"/>
    <p:sldId id="620" r:id="rId24"/>
    <p:sldId id="621" r:id="rId25"/>
    <p:sldId id="622" r:id="rId26"/>
    <p:sldId id="623" r:id="rId27"/>
    <p:sldId id="624" r:id="rId28"/>
    <p:sldId id="625" r:id="rId29"/>
    <p:sldId id="626" r:id="rId30"/>
    <p:sldId id="567" r:id="rId31"/>
    <p:sldId id="627" r:id="rId32"/>
    <p:sldId id="628" r:id="rId33"/>
    <p:sldId id="629" r:id="rId34"/>
    <p:sldId id="630" r:id="rId35"/>
    <p:sldId id="631" r:id="rId36"/>
    <p:sldId id="632" r:id="rId37"/>
    <p:sldId id="633" r:id="rId38"/>
    <p:sldId id="634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42" r:id="rId47"/>
    <p:sldId id="643" r:id="rId48"/>
    <p:sldId id="644" r:id="rId49"/>
    <p:sldId id="645" r:id="rId50"/>
    <p:sldId id="646" r:id="rId51"/>
    <p:sldId id="647" r:id="rId52"/>
    <p:sldId id="648" r:id="rId53"/>
    <p:sldId id="602" r:id="rId54"/>
    <p:sldId id="649" r:id="rId55"/>
    <p:sldId id="441" r:id="rId56"/>
  </p:sldIdLst>
  <p:sldSz cx="9144000" cy="6858000" type="screen4x3"/>
  <p:notesSz cx="6858000" cy="99472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9900CC"/>
    <a:srgbClr val="FFFF66"/>
    <a:srgbClr val="000066"/>
    <a:srgbClr val="009900"/>
    <a:srgbClr val="FF99FF"/>
    <a:srgbClr val="008000"/>
    <a:srgbClr val="FF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0" autoAdjust="0"/>
    <p:restoredTop sz="94718" autoAdjust="0"/>
  </p:normalViewPr>
  <p:slideViewPr>
    <p:cSldViewPr>
      <p:cViewPr varScale="1">
        <p:scale>
          <a:sx n="99" d="100"/>
          <a:sy n="99" d="100"/>
        </p:scale>
        <p:origin x="-13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FF93B-9D5E-42F8-A7B5-B061F3B4F98B}" type="datetimeFigureOut">
              <a:rPr lang="th-TH" smtClean="0"/>
              <a:t>14/07/63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h-TH" smtClean="0"/>
              <a:t>น.อ.หญิง ชมภู พัฒนพงษ์ นปก.ฯ ช่วย ยศ.ทร. โทร.53659</a:t>
            </a: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5802C-C404-4743-84B3-E4F4F2AEF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4318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CC54BF1-81A8-462E-95CA-F44C625F7B9A}" type="datetimeFigureOut">
              <a:rPr lang="th-TH"/>
              <a:pPr>
                <a:defRPr/>
              </a:pPr>
              <a:t>14/07/63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th-TH" smtClean="0"/>
              <a:t>น.อ.หญิง ชมภู พัฒนพงษ์ นปก.ฯ ช่วย ยศ.ทร. โทร.53659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BC29B2D-17E9-4E3B-92F5-8D40B58224C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467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C29B2D-17E9-4E3B-92F5-8D40B58224C9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356ACD3-2DEF-4427-99D4-0CA0647F442D}" type="datetime1">
              <a:rPr lang="th-TH" smtClean="0"/>
              <a:t>14/07/63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น.อ.หญิง ชมภู พัฒนพงษ์ นปก.ฯ ช่วย ยศ.ทร. โทร.53659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640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59C4-56B3-47DB-8B26-5808A00E2995}" type="datetime1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8572-76DB-40F9-9669-6A466A3D1FCD}" type="datetime1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F0D6-9603-46E8-A6CC-D5AECFB8F8EB}" type="datetime1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59C4-56B3-47DB-8B26-5808A00E29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8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B719-8DD4-4643-8443-9737B15313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99D7-E24D-4CB4-BA4E-5B5F492F1E9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37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ACE1-EFE3-42CB-AEDB-ED68C17F769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00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447C-9F27-4696-B2D8-2D05312577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28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873C-6881-4AE3-96D7-B0D34762FD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73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8-64CC-4C30-A7BA-BCB076B1B45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7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88FF-1C07-4823-9D6F-D13BC08562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B719-8DD4-4643-8443-9737B1531395}" type="datetime1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9189-CB89-4264-AB04-D75386E414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94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8572-76DB-40F9-9669-6A466A3D1FC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52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F0D6-9603-46E8-A6CC-D5AECFB8F8E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10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59C4-56B3-47DB-8B26-5808A00E29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97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B719-8DD4-4643-8443-9737B15313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10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99D7-E24D-4CB4-BA4E-5B5F492F1E9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18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ACE1-EFE3-42CB-AEDB-ED68C17F769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52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447C-9F27-4696-B2D8-2D05312577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55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873C-6881-4AE3-96D7-B0D34762FD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4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8-64CC-4C30-A7BA-BCB076B1B45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5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99D7-E24D-4CB4-BA4E-5B5F492F1E9C}" type="datetime1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88FF-1C07-4823-9D6F-D13BC08562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62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9189-CB89-4264-AB04-D75386E414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16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8572-76DB-40F9-9669-6A466A3D1FC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53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F0D6-9603-46E8-A6CC-D5AECFB8F8E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15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59C4-56B3-47DB-8B26-5808A00E29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4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B719-8DD4-4643-8443-9737B15313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27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99D7-E24D-4CB4-BA4E-5B5F492F1E9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46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ACE1-EFE3-42CB-AEDB-ED68C17F769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91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447C-9F27-4696-B2D8-2D05312577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4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873C-6881-4AE3-96D7-B0D34762FD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8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ACE1-EFE3-42CB-AEDB-ED68C17F7699}" type="datetime1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8-64CC-4C30-A7BA-BCB076B1B45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88FF-1C07-4823-9D6F-D13BC08562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54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9189-CB89-4264-AB04-D75386E414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71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8572-76DB-40F9-9669-6A466A3D1FC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75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F0D6-9603-46E8-A6CC-D5AECFB8F8E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64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59C4-56B3-47DB-8B26-5808A00E29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373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B719-8DD4-4643-8443-9737B15313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8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99D7-E24D-4CB4-BA4E-5B5F492F1E9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71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ACE1-EFE3-42CB-AEDB-ED68C17F769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91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447C-9F27-4696-B2D8-2D05312577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3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447C-9F27-4696-B2D8-2D05312577C7}" type="datetime1">
              <a:rPr lang="th-TH" smtClean="0"/>
              <a:t>14/07/63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873C-6881-4AE3-96D7-B0D34762FD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47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8-64CC-4C30-A7BA-BCB076B1B45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89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88FF-1C07-4823-9D6F-D13BC08562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92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9189-CB89-4264-AB04-D75386E414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11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8572-76DB-40F9-9669-6A466A3D1FC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83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F0D6-9603-46E8-A6CC-D5AECFB8F8E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72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59C4-56B3-47DB-8B26-5808A00E29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3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B719-8DD4-4643-8443-9737B15313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06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99D7-E24D-4CB4-BA4E-5B5F492F1E9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92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ACE1-EFE3-42CB-AEDB-ED68C17F769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5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873C-6881-4AE3-96D7-B0D34762FD18}" type="datetime1">
              <a:rPr lang="th-TH" smtClean="0"/>
              <a:t>14/07/63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447C-9F27-4696-B2D8-2D05312577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16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873C-6881-4AE3-96D7-B0D34762FD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92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8-64CC-4C30-A7BA-BCB076B1B45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09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88FF-1C07-4823-9D6F-D13BC08562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82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9189-CB89-4264-AB04-D75386E414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21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8572-76DB-40F9-9669-6A466A3D1FC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179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F0D6-9603-46E8-A6CC-D5AECFB8F8E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84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59C4-56B3-47DB-8B26-5808A00E29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913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B719-8DD4-4643-8443-9737B15313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12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99D7-E24D-4CB4-BA4E-5B5F492F1E9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0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8-64CC-4C30-A7BA-BCB076B1B45A}" type="datetime1">
              <a:rPr lang="th-TH" smtClean="0"/>
              <a:t>14/07/63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ACE1-EFE3-42CB-AEDB-ED68C17F769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960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447C-9F27-4696-B2D8-2D05312577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919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873C-6881-4AE3-96D7-B0D34762FD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50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8-64CC-4C30-A7BA-BCB076B1B45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730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88FF-1C07-4823-9D6F-D13BC08562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383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9189-CB89-4264-AB04-D75386E414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47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8572-76DB-40F9-9669-6A466A3D1FC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02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F0D6-9603-46E8-A6CC-D5AECFB8F8E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89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59C4-56B3-47DB-8B26-5808A00E29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74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B719-8DD4-4643-8443-9737B15313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4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88FF-1C07-4823-9D6F-D13BC085624C}" type="datetime1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99D7-E24D-4CB4-BA4E-5B5F492F1E9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246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ACE1-EFE3-42CB-AEDB-ED68C17F769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611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447C-9F27-4696-B2D8-2D05312577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980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873C-6881-4AE3-96D7-B0D34762FD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467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8-64CC-4C30-A7BA-BCB076B1B45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592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88FF-1C07-4823-9D6F-D13BC08562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328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9189-CB89-4264-AB04-D75386E414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76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8572-76DB-40F9-9669-6A466A3D1FC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239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F0D6-9603-46E8-A6CC-D5AECFB8F8E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279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59C4-56B3-47DB-8B26-5808A00E29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9189-CB89-4264-AB04-D75386E4142E}" type="datetime1">
              <a:rPr lang="th-TH" smtClean="0"/>
              <a:t>14/07/63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B719-8DD4-4643-8443-9737B15313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478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99D7-E24D-4CB4-BA4E-5B5F492F1E9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246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ACE1-EFE3-42CB-AEDB-ED68C17F769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611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447C-9F27-4696-B2D8-2D05312577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980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873C-6881-4AE3-96D7-B0D34762FD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467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8-64CC-4C30-A7BA-BCB076B1B45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592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88FF-1C07-4823-9D6F-D13BC085624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328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9189-CB89-4264-AB04-D75386E414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763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8572-76DB-40F9-9669-6A466A3D1FC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23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F0D6-9603-46E8-A6CC-D5AECFB8F8E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2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E2B3F8-9850-446F-8722-15FDB75BF901}" type="datetime1">
              <a:rPr lang="th-TH" smtClean="0"/>
              <a:t>14/07/63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/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E2B3F8-9850-446F-8722-15FDB75BF90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E2B3F8-9850-446F-8722-15FDB75BF90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1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E2B3F8-9850-446F-8722-15FDB75BF90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1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E2B3F8-9850-446F-8722-15FDB75BF90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2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E2B3F8-9850-446F-8722-15FDB75BF90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4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E2B3F8-9850-446F-8722-15FDB75BF90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E2B3F8-9850-446F-8722-15FDB75BF90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E2B3F8-9850-446F-8722-15FDB75BF90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79512" y="275663"/>
            <a:ext cx="8784976" cy="2736875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h="3810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นำเสนอผลการดำเนินการของ</a:t>
            </a:r>
            <a:br>
              <a:rPr lang="th-TH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7 ผลลัพธ์</a:t>
            </a:r>
            <a:r>
              <a:rPr lang="th-TH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 ของ </a:t>
            </a:r>
            <a:r>
              <a:rPr lang="th-TH" sz="4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br>
              <a:rPr lang="th-TH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ตามเกณฑ์ระบบราชการ 4.0 (</a:t>
            </a:r>
            <a:r>
              <a:rPr lang="th-TH" sz="4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.60-62)</a:t>
            </a:r>
            <a:endParaRPr lang="fr-CA" sz="4800" b="1" dirty="0">
              <a:solidFill>
                <a:schemeClr val="accent6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1763688" y="3573016"/>
            <a:ext cx="7592888" cy="3059013"/>
          </a:xfrm>
        </p:spPr>
        <p:txBody>
          <a:bodyPr/>
          <a:lstStyle/>
          <a:p>
            <a:pPr eaLnBrk="1" hangingPunct="1"/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979712" y="3140968"/>
            <a:ext cx="68362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วันพุธที่ 15 ก.ค.63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ห้องประชุม </a:t>
            </a:r>
            <a:r>
              <a:rPr lang="th-TH" sz="40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ชั้น 2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น.อ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.หญิง </a:t>
            </a: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ชมภู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พัฒนพงษ์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เลขานุการคณะทำงานย่อยหมวด 7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EE90B-AC7C-41A9-A84D-E29489FE9248}" type="datetime1">
              <a:rPr lang="th-TH" smtClean="0"/>
              <a:t>14/07/63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dirty="0"/>
              <a:t>น.อ.หญิง ชมภู พัฒนพง</a:t>
            </a:r>
            <a:r>
              <a:rPr lang="th-TH" dirty="0" err="1"/>
              <a:t>ษ์</a:t>
            </a:r>
            <a:r>
              <a:rPr lang="th-TH" dirty="0"/>
              <a:t> </a:t>
            </a:r>
            <a:r>
              <a:rPr lang="th-TH" dirty="0" err="1"/>
              <a:t>นป</a:t>
            </a:r>
            <a:r>
              <a:rPr lang="th-TH" dirty="0"/>
              <a:t>ก.ฯ ช่วยราชการ .ยศ.</a:t>
            </a:r>
            <a:r>
              <a:rPr lang="th-TH" dirty="0" err="1"/>
              <a:t>ทร</a:t>
            </a:r>
            <a:r>
              <a:rPr lang="th-TH" dirty="0"/>
              <a:t>. โทร.53659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DE6AD-CAC9-42A9-B289-CCC27BE8DD3A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1885" y="116632"/>
            <a:ext cx="86421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7.1.1 ตัววัดตามภารกิจหลัก</a:t>
            </a:r>
            <a:r>
              <a:rPr lang="en-US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(หน่วยปฏิบัติ : สถานศึกษา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ศภษ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กป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ศยร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หมวด 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2)</a:t>
            </a:r>
            <a:endParaRPr lang="en-US" sz="20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(3) 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ละของจำนวนผู้รับบริการด้านการประวัติศาสตร์/พิพิธภัณฑ์ทหารเรือ </a:t>
            </a:r>
            <a:endParaRPr lang="th-TH" b="1" dirty="0" smtClean="0">
              <a:solidFill>
                <a:prstClr val="black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eaLnBrk="0" hangingPunct="0"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ได้รับ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ความรู้เพิ่มขึ้น ต่อจำนวนผู้รับบริการทั้งหมด </a:t>
            </a:r>
            <a:r>
              <a:rPr lang="th-TH" b="1" dirty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(เป็นตัวชี้วัดใหม่ เพิ่มขึ้นเมื่อ ม.ค.</a:t>
            </a:r>
            <a:r>
              <a:rPr lang="th-TH" b="1" dirty="0" smtClean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63)</a:t>
            </a:r>
            <a:endParaRPr lang="en-US" b="1" i="1" dirty="0" smtClean="0">
              <a:solidFill>
                <a:srgbClr val="99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61045"/>
              </p:ext>
            </p:extLst>
          </p:nvPr>
        </p:nvGraphicFramePr>
        <p:xfrm>
          <a:off x="402938" y="1628800"/>
          <a:ext cx="8420001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9459"/>
                <a:gridCol w="905337"/>
                <a:gridCol w="906251"/>
                <a:gridCol w="1040407"/>
                <a:gridCol w="1040407"/>
                <a:gridCol w="775742"/>
                <a:gridCol w="647061"/>
                <a:gridCol w="905337"/>
              </a:tblGrid>
              <a:tr h="2368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ด้านการประวัติศาสตร์/</a:t>
                      </a:r>
                      <a:endParaRPr lang="en-US" sz="20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พิพิธภัณฑ์ทหารเรือ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1-29 ก.พ.63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ร้อยละของจำนวนผู้รับบริการ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ที่ได้รับความรู้เพิ่มขึ้น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กป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ศ.ฯ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395536" y="331662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u="sng" dirty="0"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สูงกว่าค่าเป้าหมาย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ที่กำหนด และเป็นตัวชี้วัดใหม่ใน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.63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เพิ่งเริ่มดำเนินการเมื่อ ก.พ.6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3 หลังจากนั้นไม่ได้ดำเนินการต่อ เนื่องจากปิดพิพิธภัณฑ์ทหารเรือ ตามนโยบายของรัฐบาล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เนื่อง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จากการ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แพร่ระบาดของโรคโค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วิด-19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24" y="3182238"/>
            <a:ext cx="3572715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3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1885" y="332076"/>
            <a:ext cx="83535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7.1.1 ตัววัดตามภารกิจหลัก</a:t>
            </a:r>
            <a:r>
              <a:rPr lang="en-US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(หน่วยปฏิบัติ : สถานศึกษา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ศภษ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กป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ศยร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หมวด 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2)</a:t>
            </a:r>
            <a:endParaRPr lang="en-US" sz="20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eaLnBrk="0" hangingPunct="0"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(4) จำนวน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ผลงานการศึกษาวิเคราะห์ยุทธศาสตร์และสงครามทาง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เรือ</a:t>
            </a:r>
            <a:endParaRPr lang="en-US" b="1" i="1" dirty="0" smtClean="0">
              <a:solidFill>
                <a:srgbClr val="99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1884" y="2874556"/>
            <a:ext cx="6872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ผลลัพธ์สูงกว่า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ค่าเป้าหมาย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ที่กำหนด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และมี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ลดล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งเล็กน้อย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4459"/>
              </p:ext>
            </p:extLst>
          </p:nvPr>
        </p:nvGraphicFramePr>
        <p:xfrm>
          <a:off x="467539" y="1412777"/>
          <a:ext cx="8568956" cy="1169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836"/>
                <a:gridCol w="936890"/>
                <a:gridCol w="936890"/>
                <a:gridCol w="937835"/>
                <a:gridCol w="937835"/>
                <a:gridCol w="936890"/>
                <a:gridCol w="669612"/>
                <a:gridCol w="1204168"/>
              </a:tblGrid>
              <a:tr h="4377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การศึกษาวิเคราะห์ยุทธศาสตร์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4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4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4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4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4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4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4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4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.60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.61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.62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จำนวนผลงานฯ</a:t>
                      </a:r>
                      <a:endParaRPr lang="en-US" sz="24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89535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ศยร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รูปภาพ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6" y="3488794"/>
            <a:ext cx="7488832" cy="2532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5DCC4-31F5-47EC-95B8-F7763E462F2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14/07/63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02912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ตัวชี้วัดที่ 7.1.2 ตัววัดตามนโยบายและแผนรัฐบาล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ไม่มีตัวชี้วัด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u="sng" dirty="0">
                <a:latin typeface="TH SarabunPSK" pitchFamily="34" charset="-34"/>
                <a:cs typeface="TH SarabunPSK" pitchFamily="34" charset="-34"/>
              </a:rPr>
              <a:t>ตัวชี้วัดที่ 7.1.3 การดำเนินการด้านกฎหมาย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ไม่มี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ตัวชี้วัด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9512" y="958223"/>
            <a:ext cx="8642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ตัวชี้วัด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ที่ 7.1.4 ตัววัดของการบรรลุตามแผนยุทธศาสตร์</a:t>
            </a:r>
            <a:r>
              <a:rPr lang="th-TH" sz="3200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ร้อย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ละของจำนวนตัวชี้วัดที่สำคัญในแผนปฏิบัติราชการประจำปีที่บรรลุ ต่อจำนวนตัวชี้วัดที่สำคัญใน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แผนปฏิบัติราชการ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ประจำปี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ทั้งหมด</a:t>
            </a:r>
            <a:endParaRPr lang="en-US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48081"/>
              </p:ext>
            </p:extLst>
          </p:nvPr>
        </p:nvGraphicFramePr>
        <p:xfrm>
          <a:off x="180427" y="2527883"/>
          <a:ext cx="8460302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2024"/>
                <a:gridCol w="910262"/>
                <a:gridCol w="910262"/>
                <a:gridCol w="1046068"/>
                <a:gridCol w="910262"/>
                <a:gridCol w="650581"/>
                <a:gridCol w="650581"/>
                <a:gridCol w="910262"/>
              </a:tblGrid>
              <a:tr h="1462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แผนปฏิบัติราชการ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หน่วยรวบ</a:t>
                      </a:r>
                      <a:endParaRPr lang="en-US" sz="20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รวมข้อมูล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ร้อยละของจำนวนตัวชี้วัดที่บรรลุ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หมวด 2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สี่เหลี่ยมผืนผ้า 10"/>
          <p:cNvSpPr/>
          <p:nvPr/>
        </p:nvSpPr>
        <p:spPr>
          <a:xfrm>
            <a:off x="296451" y="388806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ผลลัพธ์สูงกว่าค่าเป้าหมาย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ที่กำหนด และ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บรรลุร้อยละ 100 ทุกปี</a:t>
            </a:r>
            <a:endParaRPr lang="en-US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รูปภาพ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11282"/>
            <a:ext cx="7324200" cy="2042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9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51720" y="908720"/>
            <a:ext cx="6480720" cy="3960440"/>
          </a:xfrm>
          <a:ln>
            <a:solidFill>
              <a:srgbClr val="D60093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7.2 ผลลัพธ์ด้าน 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การบรรลุ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ผลลัพธ์ตามตัวชี้วัด</a:t>
            </a:r>
            <a:b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ด้านผู้รับบริการและ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 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</a:t>
            </a: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เจ้าภาพหลัก : หมวด </a:t>
            </a:r>
            <a:r>
              <a:rPr lang="en-US" sz="4800" dirty="0" smtClean="0">
                <a:latin typeface="TH SarabunPSK" pitchFamily="34" charset="-34"/>
                <a:cs typeface="TH SarabunPSK" pitchFamily="34" charset="-34"/>
              </a:rPr>
              <a:t>3/</a:t>
            </a:r>
            <a:r>
              <a:rPr lang="th-TH" sz="4800" dirty="0" err="1" smtClean="0">
                <a:latin typeface="TH SarabunPSK" pitchFamily="34" charset="-34"/>
                <a:cs typeface="TH SarabunPSK" pitchFamily="34" charset="-34"/>
              </a:rPr>
              <a:t>ฝวก</a:t>
            </a:r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>.ฯ)</a:t>
            </a:r>
            <a:endParaRPr lang="fr-CA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425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1885" y="-26803"/>
            <a:ext cx="869340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7.2.1 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ความพึงพอใจของผู้รับบริการและผู้มีส่วนได้ส่วนเสีย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  <a:p>
            <a:pPr marL="514350" indent="-514350">
              <a:buAutoNum type="arabicParenBoth"/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ละของจำนวนผู้สำเร็จการศึกษา/ฝึกอบรมที่มีผลประเมินความ</a:t>
            </a:r>
            <a:r>
              <a:rPr lang="th-TH" b="1" dirty="0">
                <a:solidFill>
                  <a:srgbClr val="D60093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พึงพอใจ</a:t>
            </a:r>
            <a:r>
              <a:rPr lang="th-TH" b="1" dirty="0" smtClean="0">
                <a:solidFill>
                  <a:srgbClr val="D60093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จาก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srgbClr val="D60093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หน่วย</a:t>
            </a:r>
            <a:r>
              <a:rPr lang="th-TH" b="1" dirty="0">
                <a:solidFill>
                  <a:srgbClr val="D60093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รับบรรจุ/หน่วยต้น</a:t>
            </a:r>
            <a:r>
              <a:rPr lang="th-TH" b="1" dirty="0" smtClean="0">
                <a:solidFill>
                  <a:srgbClr val="D60093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สังกัด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ใน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ระดับมากขึ้นไป ต่อจำนวนผู้สำเร็จการศึกษา/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ฝึกอบรม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ได้รับการประเมินทั้งหมด</a:t>
            </a:r>
            <a:endParaRPr lang="en-US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05751"/>
              </p:ext>
            </p:extLst>
          </p:nvPr>
        </p:nvGraphicFramePr>
        <p:xfrm>
          <a:off x="291882" y="1789079"/>
          <a:ext cx="8693408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396"/>
                <a:gridCol w="948720"/>
                <a:gridCol w="1090262"/>
                <a:gridCol w="1090262"/>
                <a:gridCol w="1090262"/>
                <a:gridCol w="948720"/>
                <a:gridCol w="678066"/>
                <a:gridCol w="948720"/>
              </a:tblGrid>
              <a:tr h="582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ปฏฺบัติ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นรจ.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รร.ชุมพลฯ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7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89.44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90.91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90.49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รร.ชุมพลฯ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วทร.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วทร.ฯ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สธ.ทร.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85.37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รร.สธ.ทร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</a:t>
                      </a:r>
                      <a:r>
                        <a:rPr lang="th-TH" sz="18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อส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93.33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</a:t>
                      </a:r>
                      <a:r>
                        <a:rPr lang="th-TH" sz="18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นว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รร.ชต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indent="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  <a:p>
                      <a:pPr indent="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  <a:p>
                      <a:pPr indent="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กล.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ทป.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95.83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พวช.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พจน.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98.53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98.52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 err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รร.พจ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.ฯ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นพจ.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97.52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96.61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97.26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กห.พลเรือน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ต่ำกว่าชั้นสัญญาบัตร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รร.ชุมพลฯ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หลักสูตรภาษามาลายู)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ไม่เปิด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ไม่เปิด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 err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ศภษ</a:t>
                      </a:r>
                      <a:r>
                        <a:rPr lang="th-TH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.ฯ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หลักสูตรภาษาพม่า)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16.67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83.33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ภาพรวม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≥ 7</a:t>
                      </a:r>
                      <a:r>
                        <a:rPr lang="th-TH" sz="18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93.60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95.68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95.68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คงที่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59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1885" y="-26803"/>
            <a:ext cx="869340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7.2.1 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ความพึงพอใจของผู้รับบริการและผู้มีส่วนได้ส่วนเสีย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  <a:p>
            <a:pPr marL="514350" indent="-514350">
              <a:buFontTx/>
              <a:buAutoNum type="arabicParenBoth"/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ละของจำนวนผู้สำเร็จการศึกษา/ฝึกอบรมที่มีผลประเมินควา</a:t>
            </a:r>
            <a:r>
              <a:rPr lang="th-TH" b="1" dirty="0">
                <a:solidFill>
                  <a:srgbClr val="D60093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มพึงพอใจ</a:t>
            </a:r>
            <a:r>
              <a:rPr lang="th-TH" b="1" dirty="0" smtClean="0">
                <a:solidFill>
                  <a:srgbClr val="D60093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จาก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srgbClr val="D60093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หน่วย</a:t>
            </a:r>
            <a:r>
              <a:rPr lang="th-TH" b="1" dirty="0">
                <a:solidFill>
                  <a:srgbClr val="D60093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รับบรรจุ/หน่วยต้น</a:t>
            </a:r>
            <a:r>
              <a:rPr lang="th-TH" b="1" dirty="0" smtClean="0">
                <a:solidFill>
                  <a:srgbClr val="D60093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สังกัด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ใน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ระดับมากขึ้นไป ต่อจำนวนผู้สำเร็จการศึกษา/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ฝึกอบรม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ได้รับการประเมินทั้งหมด</a:t>
            </a:r>
            <a:endParaRPr lang="en-US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9512" y="17890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b="1" u="sng" dirty="0"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ผลประเมินความพึงพอใจของหน่วยรับบรรจุ/หน่วยต้นสังกัดในภาพรวม ยังคง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</a:t>
            </a:r>
            <a:r>
              <a:rPr lang="th-TH" sz="1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กำหนด มี</a:t>
            </a:r>
            <a:r>
              <a:rPr lang="th-TH" sz="1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แนวโน้มคงที่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ซึ่ง</a:t>
            </a:r>
            <a:r>
              <a:rPr lang="th-TH" sz="1800" b="1" u="sng" dirty="0">
                <a:latin typeface="TH SarabunPSK" pitchFamily="34" charset="-34"/>
                <a:cs typeface="TH SarabunPSK" pitchFamily="34" charset="-34"/>
              </a:rPr>
              <a:t>บางหลักสูตรไม่มีผลประเมิน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ความพึงพอใจจากหน่วยต้นสังกัด 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เนื่องจาก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ระบบประเมินออนไลน์ขัดข้องและอยู่ระหว่างการปรับปรุงระบบ </a:t>
            </a:r>
          </a:p>
        </p:txBody>
      </p:sp>
      <p:pic>
        <p:nvPicPr>
          <p:cNvPr id="9" name="รูปภาพ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87" y="1340768"/>
            <a:ext cx="4061538" cy="1908519"/>
          </a:xfrm>
          <a:prstGeom prst="rect">
            <a:avLst/>
          </a:prstGeom>
          <a:noFill/>
        </p:spPr>
      </p:pic>
      <p:pic>
        <p:nvPicPr>
          <p:cNvPr id="12" name="รูปภาพ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6" y="3356992"/>
            <a:ext cx="816854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782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116632"/>
            <a:ext cx="88521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7.2.1 </a:t>
            </a:r>
            <a:r>
              <a:rPr lang="th-TH" sz="2400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ความพึงพอใจของผู้รับบริการและผู้มีส่วนได้ส่วนเสีย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(2) ร้อย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ละของจำนวนผู้เข้ารับการศึกษา/ฝึกอบรมที่ประเมินความพึงพอใจ </a:t>
            </a:r>
            <a:r>
              <a:rPr lang="th-TH" sz="2400" b="1" dirty="0" smtClean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ต่อการจัดการ</a:t>
            </a:r>
            <a:r>
              <a:rPr lang="th-TH" sz="2400" b="1" dirty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เรียนการสอน/การ</a:t>
            </a:r>
            <a:r>
              <a:rPr lang="th-TH" sz="2400" b="1" dirty="0" smtClean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บรรยายอ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ยู่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ในระดับมากขึ้นไป ต่อจำนวนผู้เข้ารับการศึกษา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/ฝึกอบรม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ที่ทำการประเมินทั้งหมด</a:t>
            </a:r>
            <a:endParaRPr lang="en-US" sz="24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518588"/>
              </p:ext>
            </p:extLst>
          </p:nvPr>
        </p:nvGraphicFramePr>
        <p:xfrm>
          <a:off x="382699" y="1316961"/>
          <a:ext cx="8445739" cy="5403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9484"/>
                <a:gridCol w="706519"/>
                <a:gridCol w="1059201"/>
                <a:gridCol w="1059201"/>
                <a:gridCol w="1059201"/>
                <a:gridCol w="921692"/>
                <a:gridCol w="658749"/>
                <a:gridCol w="921692"/>
              </a:tblGrid>
              <a:tr h="1924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10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1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1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10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ปฏฺบัติ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9241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1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1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.61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1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.62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0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</a:t>
                      </a:r>
                      <a:r>
                        <a:rPr lang="th-TH" sz="1000" b="1" dirty="0" err="1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นรจ.รร</a:t>
                      </a:r>
                      <a:r>
                        <a:rPr lang="th-TH" sz="10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</a:t>
                      </a:r>
                      <a:r>
                        <a:rPr lang="th-TH" sz="10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ชุมพลฯ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≥ 7</a:t>
                      </a: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รร.ชุมพลฯ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วทร.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ไม่มีข้อมูล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92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90.74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วทร.ฯ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สธ.ทร.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61.79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45.08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84.68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รร.สธ.ทร.ฯ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อส.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61.54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14.71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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นว.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86.67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86.67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รร.ชต.ฯ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กล.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ไม่เปิด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84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ทป.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82.14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80.95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85.11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พวช.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83.33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86.96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พจน.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93.26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97.29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96.91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รร.พจ.ฯ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นพจ.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93.60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98.13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95.30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82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10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หลักสูตร </a:t>
                      </a:r>
                      <a:r>
                        <a:rPr lang="th-TH" sz="1000" b="1" dirty="0" err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กห</a:t>
                      </a:r>
                      <a:r>
                        <a:rPr lang="th-TH" sz="10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</a:t>
                      </a:r>
                      <a:r>
                        <a:rPr lang="th-TH" sz="1000" b="1" dirty="0" err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พล</a:t>
                      </a:r>
                      <a:r>
                        <a:rPr lang="th-TH" sz="1000" b="1" dirty="0" err="1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เรือน</a:t>
                      </a:r>
                      <a:r>
                        <a:rPr lang="th-TH" sz="1000" b="1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ต่ำกว่าชั้น</a:t>
                      </a:r>
                      <a:r>
                        <a:rPr lang="th-TH" sz="10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สัญญาบัตร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 dirty="0" err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รร</a:t>
                      </a:r>
                      <a:r>
                        <a:rPr lang="th-TH" sz="10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.ชุมพลฯ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ภาษาอังกฤษเพื่อการสื่อสาร)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+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000" b="1" dirty="0" err="1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ศภษ</a:t>
                      </a:r>
                      <a:r>
                        <a:rPr lang="th-TH" sz="10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.ฯ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ภาษามาลายู)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ไม่เปิด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ไม่เปิด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19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ภาษาพม่า)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90.91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+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214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ภาษาอังกฤษเพื่อเตรียมความพร้อม</a:t>
                      </a:r>
                      <a:r>
                        <a:rPr lang="th-TH" sz="1000" dirty="0" smtClean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ก่อนเดินทาง</a:t>
                      </a:r>
                      <a:r>
                        <a:rPr lang="th-TH" sz="10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)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83.33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ภาษาอังกฤษเพื่อการประชุม)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47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ภาษาอังกฤษทั่วไป)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80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 dirty="0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25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ภาษาอังกฤษแบบอเมริกัน)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spc="-2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 spc="-2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ภาษาอังกฤษแบบออสเตรเลียน)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34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ภาษาอังกฤษสำหรับข้าราชการ ทร.ทั่วไป)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95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47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ภาษาอังกฤษเพื่อเตรียมการฝึก </a:t>
                      </a: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CART)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47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ภาษาอังกฤษสำหรับผู้บริหาร)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38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(</a:t>
                      </a:r>
                      <a:r>
                        <a:rPr lang="th-TH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ภาษาจีนระดับต้น)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 dirty="0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47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 b="1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ภาพรวม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0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≥ 7</a:t>
                      </a:r>
                      <a:r>
                        <a:rPr lang="th-TH" sz="10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0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91.91</a:t>
                      </a:r>
                      <a:endParaRPr lang="en-US" sz="1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94.00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93.65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6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116632"/>
            <a:ext cx="88521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7.2.1 </a:t>
            </a:r>
            <a:r>
              <a:rPr lang="th-TH" sz="2400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ความพึงพอใจของผู้รับบริการและผู้มีส่วนได้ส่วนเสีย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(2) ร้อย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ละของจำนวนผู้เข้ารับการศึกษา/ฝึกอบรมที่ประเมินความพึงพอใจ </a:t>
            </a:r>
            <a:r>
              <a:rPr lang="th-TH" sz="2400" b="1" dirty="0" smtClean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ต่อการจัดการ</a:t>
            </a:r>
            <a:r>
              <a:rPr lang="th-TH" sz="2400" b="1" dirty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เรียนการสอน/การ</a:t>
            </a:r>
            <a:r>
              <a:rPr lang="th-TH" sz="2400" b="1" dirty="0" smtClean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บรรยาย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อยู่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ในระดับมากขึ้นไป ต่อจำนวนผู้เข้ารับการศึกษา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/ฝึกอบรม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ที่ทำการประเมินทั้งหมด</a:t>
            </a:r>
            <a:endParaRPr lang="en-US" sz="24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9512" y="14127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ผลลัพธ์ผลประเมินความพึงพอใจที่มีต่อการจัดการเรียนการสอน/การบรรยาย </a:t>
            </a:r>
            <a:r>
              <a:rPr lang="th-TH" sz="2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ส่วนใหญ่สูง</a:t>
            </a:r>
            <a:r>
              <a:rPr lang="th-TH" sz="2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กว่าค่า</a:t>
            </a:r>
            <a:r>
              <a:rPr lang="th-TH" sz="2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ที่กำหนดและมี</a:t>
            </a:r>
            <a:r>
              <a:rPr lang="th-TH" sz="2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แนวโน้มลดลงเล็กน้อย 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ยกเว้น</a:t>
            </a:r>
            <a:r>
              <a:rPr lang="th-TH" sz="2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หลักสูตร </a:t>
            </a:r>
            <a:r>
              <a:rPr lang="th-TH" sz="2000" b="1" u="sng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2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ในปี </a:t>
            </a:r>
            <a:r>
              <a:rPr lang="th-TH" sz="20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.62 ที่มีผลลัพธ์ต่ำ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กว่าค่า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เป้าหมายค่อนข้างมาก</a:t>
            </a:r>
            <a:endParaRPr lang="en-US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24448"/>
            <a:ext cx="3701459" cy="1816519"/>
          </a:xfrm>
          <a:prstGeom prst="rect">
            <a:avLst/>
          </a:prstGeom>
          <a:noFill/>
        </p:spPr>
      </p:pic>
      <p:pic>
        <p:nvPicPr>
          <p:cNvPr id="12" name="รูปภาพ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7488832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116632"/>
            <a:ext cx="88521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7.2.1 </a:t>
            </a:r>
            <a:r>
              <a:rPr lang="th-TH" sz="2400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ความพึงพอใจของผู้รับบริการและผู้มีส่วนได้ส่วนเสีย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(3)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ร้อยละของจำนวนผู้รับบริการที่ประเมินความพึงพอใจที่มีต่อการให้บริการหลักด้านอื่น ๆ ใน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ระดับ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ดี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ขึ้นไป ต่อจำนวนผู้ประเมิน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ทั้งหมด</a:t>
            </a:r>
            <a:endParaRPr lang="en-US" sz="24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7523"/>
              </p:ext>
            </p:extLst>
          </p:nvPr>
        </p:nvGraphicFramePr>
        <p:xfrm>
          <a:off x="246652" y="1333711"/>
          <a:ext cx="8784975" cy="3420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626"/>
                <a:gridCol w="958713"/>
                <a:gridCol w="1101746"/>
                <a:gridCol w="958713"/>
                <a:gridCol w="1101746"/>
                <a:gridCol w="822443"/>
                <a:gridCol w="684242"/>
                <a:gridCol w="110174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การบริการหลัก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ด้านการประวัติศาสตร์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7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98.71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98.48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99.04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กปศ.ฯ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676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ด้านการบริการเครื่องช่วยการศึกษา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กบศ.ฯ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30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ด้านการอนุศาสนาจารย์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96.00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87.50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กอศ.ฯ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ด้านการศึกษาวิเคราะห์ยุทธศาสตร์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ศยร.ฯ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spc="-2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spc="-2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ด้านการประกันคุณภาพ การศึกษา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กปภ.ฯ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ภาพรวม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7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97.12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95.29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91.81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8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116632"/>
            <a:ext cx="88521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7.2.1 </a:t>
            </a:r>
            <a:r>
              <a:rPr lang="th-TH" sz="2400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ความพึงพอใจของผู้รับบริการและผู้มีส่วนได้ส่วนเสีย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(3)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ร้อยละของจำนวนผู้รับบริการที่ประเมินความพึงพอใจที่มีต่อการให้บริการหลักด้านอื่น ๆ ใน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ระดับ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ดี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ขึ้นไป ต่อจำนวนผู้ประเมิน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ทั้งหมด</a:t>
            </a:r>
            <a:endParaRPr lang="en-US" sz="24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93101" y="501317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ผลประเมินความพึงพอใจที่มีต่อการให้บริการหลักด้านอื่น ๆ ทุกด้านมีผลลัพธ์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</a:t>
            </a:r>
            <a:r>
              <a:rPr lang="en-US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ค่าเป้าหมาย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ที่กำหนดและมี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แนวโน้มดีขึ้น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ยกเว้นด้านการอนุศาสนาจารย์ ที่มีแนวโน้มลดลงเล็กน้อย ส่วนด้านการประกันคุณภาพการศึกษา มีข้อมูลเฉพาะในปี </a:t>
            </a:r>
            <a:r>
              <a:rPr lang="th-TH" sz="24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62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เนื่องจากเป็นตัวชี้วัดใหม่</a:t>
            </a:r>
            <a:endParaRPr lang="en-US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8402"/>
            <a:ext cx="7344816" cy="331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6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39552" y="136525"/>
            <a:ext cx="8229600" cy="113223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รายงานป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ะเมินตนเองของ </a:t>
            </a:r>
            <a:r>
              <a:rPr lang="th-TH" sz="40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มว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.7ฯ </a:t>
            </a:r>
            <a:r>
              <a:rPr lang="th-TH" sz="40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b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ตามเกณฑ์ </a:t>
            </a:r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4.0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fr-CA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C77A2-E116-4837-B5F0-C7FD220134B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768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1.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เล่มรายงาน พร้อมผนวกผลลัพธ์ข้อมูล 3 ปี (</a:t>
            </a:r>
            <a:r>
              <a:rPr lang="th-TH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.60-62, 63 บางส่วน)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ตาราง+กราฟ</a:t>
            </a:r>
          </a:p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  วิเคราะห์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ผลลัพธ์ในภาพรวมของหมวด 7ฯ ตาม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เกณฑ์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PMQA 4.0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และผลลัพธ์ของแต่ละหน่วยย่อย/แต่ละด้าน ได้ตามค่าเป้าหมายหรือไม่ และแนวโน้มเป็นอย่างไร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309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14645" y="627077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1885" y="-26803"/>
            <a:ext cx="854112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7.2.2 </a:t>
            </a:r>
            <a:r>
              <a:rPr lang="th-TH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ผลของความผูกพันและการให้ความร่วมมือ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(4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 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ละของจำนวนผู้รับริการ/ผู้มีส่วนได้ส่วนเสียที่เข้าร่วมกิจกรรมที่สร้าง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ความ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ร่วมมือ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ระหว่างบุคลากรในองค์กรกับหน่วยงานภายนอกอย่างยั่งยืน ต่อจำนวน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ผู้เข้าร่วม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กิจกรรม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ตามแผนที่กำหนด </a:t>
            </a:r>
            <a:endParaRPr lang="en-US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39593"/>
              </p:ext>
            </p:extLst>
          </p:nvPr>
        </p:nvGraphicFramePr>
        <p:xfrm>
          <a:off x="467544" y="1722120"/>
          <a:ext cx="7920881" cy="1778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433"/>
                <a:gridCol w="864413"/>
                <a:gridCol w="993378"/>
                <a:gridCol w="993378"/>
                <a:gridCol w="993378"/>
                <a:gridCol w="740677"/>
                <a:gridCol w="617811"/>
                <a:gridCol w="864413"/>
              </a:tblGrid>
              <a:tr h="222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12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12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12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12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22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22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ประชุมวิชาการ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ฝวก.ฯ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22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นิทรรศการ </a:t>
                      </a: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KM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94.15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82.14</a:t>
                      </a: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133.01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KM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22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แนะแนวการศึกษา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98.20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กศษ.ฯ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22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เสริมสร้างความสัมพันธ์กับชุมชน 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นกร.ฯ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22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เดินวิ่งการกุศล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ไม่ได้จัด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106.67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103.33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กธก.ฯ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22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ภาพรวม</a:t>
                      </a: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8</a:t>
                      </a:r>
                      <a:r>
                        <a:rPr lang="th-TH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95.02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102.31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103.08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12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07504" y="4066541"/>
            <a:ext cx="4307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ภาพรวมผลลัพธ์</a:t>
            </a:r>
            <a:r>
              <a:rPr lang="th-TH" sz="2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สูงกว่าค่าเป้าหมาย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ที่กำหนด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</a:p>
          <a:p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2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แนวโน้มดีขึ้น 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ทุกกิจกรรมที่จัดได้รับความร่วมมือ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</a:p>
          <a:p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อย่าง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ดี ส่วนกิจกรรม</a:t>
            </a:r>
            <a:r>
              <a:rPr lang="th-TH" sz="2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เสริมสร้างความสัมพันธ์กับ</a:t>
            </a:r>
            <a:r>
              <a:rPr lang="th-TH" sz="2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ชุมชน</a:t>
            </a:r>
          </a:p>
          <a:p>
            <a:r>
              <a:rPr lang="th-TH" sz="2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sz="20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มีข้อมูล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เนื่องจากเป็นตัวชี้วัด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ใหม่ยัง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ไม่ได้บันทึกข้อมูล</a:t>
            </a:r>
            <a:endParaRPr lang="en-US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65" y="3645024"/>
            <a:ext cx="4577715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7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1885" y="219418"/>
            <a:ext cx="874461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7.2.2 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ผลของความผูกพันและการให้ความร่วมมือ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(5)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ร้อย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ละของนักศึกษา/นายทหารนักเรียนของมิตรประเทศ/หน่วยงาน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ภายนอกที่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เข้าร่วม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กิจกรรม</a:t>
            </a:r>
          </a:p>
          <a:p>
            <a:pPr>
              <a:tabLst>
                <a:tab pos="914400" algn="l"/>
                <a:tab pos="2970213" algn="l"/>
              </a:tabLst>
            </a:pP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ภายใน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หน่วย ต่อจำนวนนักศึกษา/นายทหารนักเรียนของมิตรประเทศ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/หน่วยงาน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ภายนอกทั้งหม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ด</a:t>
            </a:r>
            <a:endParaRPr lang="en-US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43384"/>
              </p:ext>
            </p:extLst>
          </p:nvPr>
        </p:nvGraphicFramePr>
        <p:xfrm>
          <a:off x="395534" y="1564877"/>
          <a:ext cx="7992889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148"/>
                <a:gridCol w="863814"/>
                <a:gridCol w="863814"/>
                <a:gridCol w="863814"/>
                <a:gridCol w="864684"/>
                <a:gridCol w="863814"/>
                <a:gridCol w="617383"/>
                <a:gridCol w="120341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ประเภท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ปฏฺบัติ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นักศึกษา วทร.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วทร.ฯ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นทน.รร.สธ.ทร.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รร.สธ.ทร.ฯ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ภาพรวม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8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179512" y="364502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2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ภาพรวมผลลัพธ์</a:t>
            </a:r>
            <a:r>
              <a:rPr lang="th-TH" sz="22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สูงกว่าค่าเป้าหมาย</a:t>
            </a: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ที่กำหนดและมี</a:t>
            </a:r>
            <a:r>
              <a:rPr lang="th-TH" sz="22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แนวโน้มดีขึ้น</a:t>
            </a: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นักศึกษาและนายทหารนักเรียนของมิตรประเทศ/หน่วยงานภายนอกของทั้ง </a:t>
            </a:r>
            <a:r>
              <a:rPr lang="en-US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หลักสูตร ให้ความร่วมมือเข้าร่วมกิจกรรมภายในหน่วยเป็นอย่างดีทุกนาย</a:t>
            </a:r>
            <a:endParaRPr lang="en-US" sz="2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3284983"/>
            <a:ext cx="3939227" cy="2697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5DCC4-31F5-47EC-95B8-F7763E462F2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14/07/63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764704"/>
            <a:ext cx="82809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thaiDist"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r>
              <a:rPr lang="th-TH" sz="3200" b="1" u="sng" spc="-40" dirty="0">
                <a:latin typeface="TH SarabunPSK" pitchFamily="34" charset="-34"/>
                <a:ea typeface="Times New Roman"/>
                <a:cs typeface="TH SarabunPSK" pitchFamily="34" charset="-34"/>
              </a:rPr>
              <a:t>ตัวชี้วัดที่ 7.2.3 ผลการดำเนินการด้านโครงการประชารัฐ</a:t>
            </a:r>
            <a:r>
              <a:rPr lang="th-TH" sz="3200" b="1" spc="-40" dirty="0">
                <a:latin typeface="TH SarabunPSK" pitchFamily="34" charset="-34"/>
                <a:ea typeface="Times New Roman"/>
                <a:cs typeface="TH SarabunPSK" pitchFamily="34" charset="-34"/>
              </a:rPr>
              <a:t> ไม่มี</a:t>
            </a:r>
            <a:r>
              <a:rPr lang="th-TH" sz="3200" b="1" spc="-40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ตัวชี้วัด</a:t>
            </a:r>
          </a:p>
          <a:p>
            <a:pPr marL="457200" algn="thaiDist"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endParaRPr lang="th-TH" sz="3200" b="1" spc="-40" dirty="0" smtClean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marL="457200" algn="thaiDist"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r>
              <a:rPr lang="th-TH" sz="3200" b="1" u="sng" spc="-40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ตัวชี้วัด</a:t>
            </a:r>
            <a:r>
              <a:rPr lang="th-TH" sz="3200" b="1" u="sng" spc="-40" dirty="0">
                <a:latin typeface="TH SarabunPSK" pitchFamily="34" charset="-34"/>
                <a:ea typeface="Times New Roman"/>
                <a:cs typeface="TH SarabunPSK" pitchFamily="34" charset="-34"/>
              </a:rPr>
              <a:t>ที่ </a:t>
            </a:r>
            <a:r>
              <a:rPr lang="en-US" sz="3200" b="1" u="sng" spc="-40" dirty="0">
                <a:latin typeface="TH SarabunPSK" pitchFamily="34" charset="-34"/>
                <a:ea typeface="Times New Roman"/>
                <a:cs typeface="TH SarabunPSK" pitchFamily="34" charset="-34"/>
              </a:rPr>
              <a:t>7.2.4 </a:t>
            </a:r>
            <a:r>
              <a:rPr lang="th-TH" sz="3200" b="1" u="sng" spc="-40" dirty="0">
                <a:latin typeface="TH SarabunPSK" pitchFamily="34" charset="-34"/>
                <a:ea typeface="Times New Roman"/>
                <a:cs typeface="TH SarabunPSK" pitchFamily="34" charset="-34"/>
              </a:rPr>
              <a:t>ผลจากการปรับเปลี่ยนด้านการบริการที่เกิดประโยชน์ต่อผู้รับบริการที่สามารถวัดผลได้</a:t>
            </a:r>
            <a:r>
              <a:rPr lang="th-TH" sz="3200" b="1" spc="-40" dirty="0">
                <a:latin typeface="TH SarabunPSK" pitchFamily="34" charset="-34"/>
                <a:ea typeface="Times New Roman"/>
                <a:cs typeface="TH SarabunPSK" pitchFamily="34" charset="-34"/>
              </a:rPr>
              <a:t> ไม่มี</a:t>
            </a:r>
            <a:r>
              <a:rPr lang="th-TH" sz="3200" b="1" spc="-40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ตัวชี้วัด</a:t>
            </a:r>
          </a:p>
          <a:p>
            <a:pPr marL="457200" algn="thaiDist"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endParaRPr lang="en-US" sz="3200" b="1" dirty="0"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marL="457200" algn="thaiDist">
              <a:spcBef>
                <a:spcPts val="600"/>
              </a:spcBef>
              <a:spcAft>
                <a:spcPts val="600"/>
              </a:spcAft>
              <a:tabLst>
                <a:tab pos="270510" algn="l"/>
              </a:tabLst>
            </a:pPr>
            <a:r>
              <a:rPr lang="en-US" sz="3200" b="1" spc="-40" dirty="0">
                <a:latin typeface="TH SarabunPSK" pitchFamily="34" charset="-34"/>
                <a:ea typeface="Times New Roman"/>
                <a:cs typeface="TH SarabunPSK" pitchFamily="34" charset="-34"/>
              </a:rPr>
              <a:t> </a:t>
            </a:r>
            <a:r>
              <a:rPr lang="th-TH" sz="3200" b="1" u="sng" spc="-40" dirty="0" smtClean="0">
                <a:latin typeface="TH SarabunPSK" pitchFamily="34" charset="-34"/>
                <a:ea typeface="Times New Roman"/>
                <a:cs typeface="TH SarabunPSK" pitchFamily="34" charset="-34"/>
              </a:rPr>
              <a:t>ตัวชี้วัด</a:t>
            </a:r>
            <a:r>
              <a:rPr lang="th-TH" sz="3200" b="1" u="sng" spc="-40" dirty="0">
                <a:latin typeface="TH SarabunPSK" pitchFamily="34" charset="-34"/>
                <a:ea typeface="Times New Roman"/>
                <a:cs typeface="TH SarabunPSK" pitchFamily="34" charset="-34"/>
              </a:rPr>
              <a:t>ที่ </a:t>
            </a:r>
            <a:r>
              <a:rPr lang="en-US" sz="3200" b="1" u="sng" spc="-40" dirty="0">
                <a:latin typeface="TH SarabunPSK" pitchFamily="34" charset="-34"/>
                <a:ea typeface="Times New Roman"/>
                <a:cs typeface="TH SarabunPSK" pitchFamily="34" charset="-34"/>
              </a:rPr>
              <a:t>7.2.5 </a:t>
            </a:r>
            <a:r>
              <a:rPr lang="th-TH" sz="3200" b="1" u="sng" spc="-40" dirty="0">
                <a:latin typeface="TH SarabunPSK" pitchFamily="34" charset="-34"/>
                <a:ea typeface="Times New Roman"/>
                <a:cs typeface="TH SarabunPSK" pitchFamily="34" charset="-34"/>
              </a:rPr>
              <a:t>การแก้ไขข้อร้องเรียน</a:t>
            </a:r>
            <a:r>
              <a:rPr lang="th-TH" sz="3200" b="1" spc="-40" dirty="0">
                <a:latin typeface="TH SarabunPSK" pitchFamily="34" charset="-34"/>
                <a:ea typeface="Times New Roman"/>
                <a:cs typeface="TH SarabunPSK" pitchFamily="34" charset="-34"/>
              </a:rPr>
              <a:t> ไม่มีตัวชี้วัด</a:t>
            </a:r>
            <a:endParaRPr lang="en-US" sz="3200" b="1" dirty="0">
              <a:effectLst/>
              <a:latin typeface="TH SarabunPSK" pitchFamily="34" charset="-34"/>
              <a:ea typeface="Times New Roman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80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53481" y="1124744"/>
            <a:ext cx="6120680" cy="2304256"/>
          </a:xfrm>
          <a:ln>
            <a:solidFill>
              <a:srgbClr val="D60093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7.3 การบรรลุผลลัพธ์ตามตัวชี้วัดด้านการพัฒนาบุคลากร</a:t>
            </a:r>
            <a:b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(หน่วยเจ้าภาพหลัก : หมวด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5/</a:t>
            </a:r>
            <a:r>
              <a:rPr lang="th-TH" sz="4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กธก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.ฯ</a:t>
            </a:r>
            <a:endParaRPr lang="fr-CA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20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4743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</a:t>
            </a:r>
            <a:r>
              <a:rPr lang="th-TH" b="1" u="sng" dirty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7.3.1 </a:t>
            </a: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</a:t>
            </a:r>
            <a:r>
              <a:rPr lang="th-TH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นวัตกรรมต่อบุคลากร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5595" y="908720"/>
            <a:ext cx="759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(1)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ผลงาน/บทความ/งานวิจัย/นวัตกรรมของครู/อาจารย์/นักวิจัย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600041"/>
              </p:ext>
            </p:extLst>
          </p:nvPr>
        </p:nvGraphicFramePr>
        <p:xfrm>
          <a:off x="539552" y="1458592"/>
          <a:ext cx="7992891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7854"/>
                <a:gridCol w="864402"/>
                <a:gridCol w="863532"/>
                <a:gridCol w="739922"/>
                <a:gridCol w="740792"/>
                <a:gridCol w="739922"/>
                <a:gridCol w="496182"/>
                <a:gridCol w="108028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กลุ่มเจ้าของผลงาน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ผลงานของอาจารย์ ฝวก.ฯ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ฝวก.ฯ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ผลงานของนักวิจัย 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ศยร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ศยร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ผลงานของครู 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รร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.ชุมพลฯ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รร.ชุมพลฯ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r>
                        <a:rPr lang="th-TH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ผลงานของอาจารย์ ศภษ.ฯ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ศภษ.ฯ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ภาพรวม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≥ 12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30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66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181051" y="4194191"/>
            <a:ext cx="39951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ภาพรวม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ผลลัพธ์สูง</a:t>
            </a:r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กว่า</a:t>
            </a:r>
          </a:p>
          <a:p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เป้าหมา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ยที่กำหนดและ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</a:t>
            </a:r>
          </a:p>
          <a:p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ดี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ขึ้น </a:t>
            </a:r>
          </a:p>
        </p:txBody>
      </p:sp>
      <p:pic>
        <p:nvPicPr>
          <p:cNvPr id="11" name="รูปภาพ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09258"/>
            <a:ext cx="4606200" cy="281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4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4666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7.3.2 </a:t>
            </a: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</a:t>
            </a:r>
            <a:r>
              <a:rPr lang="th-TH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เรียนรู้และผลการ</a:t>
            </a: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พัฒนา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5595" y="908720"/>
            <a:ext cx="8618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(2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ละของจำนวนบุคลากรหลักที่ได้รับการอบรม/พัฒนาตรงตามหน้าที่ ต่อจำนวนบุคลากรหลัก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ทั้งหมด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27354"/>
              </p:ext>
            </p:extLst>
          </p:nvPr>
        </p:nvGraphicFramePr>
        <p:xfrm>
          <a:off x="179512" y="2060848"/>
          <a:ext cx="8546886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8476"/>
                <a:gridCol w="791465"/>
                <a:gridCol w="923686"/>
                <a:gridCol w="924617"/>
                <a:gridCol w="791465"/>
                <a:gridCol w="923686"/>
                <a:gridCol w="660175"/>
                <a:gridCol w="102331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กลุ่มบุคลากรหลัก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ครู รร.ชุมพลฯ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96.80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98.32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รร.ชุมพลฯ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อาจารย์ ฝวก.ฯ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ฝวก.ฯ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อาจารย์ ศภษ.ฯ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88.89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91.67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91.67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คงที่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ศภษ.ฯ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นักวิจัย ศยร.ฯ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ศยร.ฯ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อนุศาสนาจารย์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25.00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คงที่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กอศ.ฯ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ข้าราชการสายประวัติศาสตร์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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กปศ.ฯ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ข้าราชการ กปภ.ฯ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กปภ.ฯ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ภาพรวม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50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95.02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96.71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89.50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3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4666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7.3.2 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เรียนรู้และผลการ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พัฒนา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5595" y="908720"/>
            <a:ext cx="8618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(2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ละของจำนวนบุคลากรหลักที่ได้รับการอบรม/พัฒนาตรงตามหน้าที่ ต่อจำนวนบุคลากรหลัก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ทั้งหมด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55576" y="503624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ภาพรวมผลลัพธ์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สูงกว่าค่าเป้าหม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ายที่กำหนด แต่มี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แนวโน้มลดลง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ส่วนบุคลากร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สายงานประวัติศาสตร์ ยัง</a:t>
            </a:r>
            <a:r>
              <a:rPr lang="th-TH" sz="24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ได้รับการพัฒนาต่ำก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ว่าค่าเ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ป้าหมายที่กำหนด </a:t>
            </a:r>
          </a:p>
        </p:txBody>
      </p:sp>
      <p:pic>
        <p:nvPicPr>
          <p:cNvPr id="10" name="รูปภาพ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67978"/>
            <a:ext cx="6912768" cy="3185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0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6662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</a:t>
            </a:r>
            <a:r>
              <a:rPr lang="th-TH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7.3.3 ความก้าวหน้าและการก้าวขึ้นสู่ตำแหน่งตาม</a:t>
            </a: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แผน</a:t>
            </a:r>
            <a:endParaRPr lang="th-TH" b="1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5595" y="908720"/>
            <a:ext cx="8618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(3) 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ละของจำนวนบุคลากรของ 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.ที่สอบเลื่อนฐานะได้ ต่อจำนวนบุคลากรของ 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.ที่เข้าสอบ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ทั้งหมด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74970"/>
              </p:ext>
            </p:extLst>
          </p:nvPr>
        </p:nvGraphicFramePr>
        <p:xfrm>
          <a:off x="296467" y="1916832"/>
          <a:ext cx="8496942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3991"/>
                <a:gridCol w="990424"/>
                <a:gridCol w="851428"/>
                <a:gridCol w="786325"/>
                <a:gridCol w="917688"/>
                <a:gridCol w="787250"/>
                <a:gridCol w="655888"/>
                <a:gridCol w="753948"/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			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ร้อยละของจำนวนผู้สอบเลื่อนฐานะได้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10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10.45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26.58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25.40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กธก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107504" y="3594310"/>
            <a:ext cx="3977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</a:t>
            </a:r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กำหนด และมี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แนวโน้มลดลง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เล็กน้อย </a:t>
            </a:r>
          </a:p>
        </p:txBody>
      </p:sp>
      <p:pic>
        <p:nvPicPr>
          <p:cNvPr id="10" name="รูปภาพ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43" y="3163351"/>
            <a:ext cx="453650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7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6662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7.3.4 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ความก้าวหน้าและการก้าวขึ้นสู่ตำแหน่งตาม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แผน</a:t>
            </a:r>
            <a:endParaRPr lang="th-TH" b="1" dirty="0" smtClean="0">
              <a:solidFill>
                <a:prstClr val="black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5595" y="908720"/>
            <a:ext cx="8618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(4) จำนวน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บุคลากรที่ได้รับการแต่งตั้งให้ไปร่วมในภาคีเครือข่ายภายนอกทั้งระดับชาติและ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นานาชาติ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26008"/>
              </p:ext>
            </p:extLst>
          </p:nvPr>
        </p:nvGraphicFramePr>
        <p:xfrm>
          <a:off x="296467" y="2196232"/>
          <a:ext cx="8496942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3991"/>
                <a:gridCol w="990424"/>
                <a:gridCol w="851428"/>
                <a:gridCol w="786325"/>
                <a:gridCol w="917688"/>
                <a:gridCol w="787250"/>
                <a:gridCol w="655888"/>
                <a:gridCol w="753948"/>
              </a:tblGrid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th-TH" sz="2000" b="1" dirty="0" smtClean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กิจกรรมกับเครือข่ายภายนอกฯ</a:t>
                      </a:r>
                      <a:endParaRPr lang="en-US" sz="2000" b="1" dirty="0" smtClean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	</a:t>
                      </a: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จำนวนกิจกรรมที่มีบุคลากรเข้าร่วมกิจกรรมกับเครือข่ายภายนอกฯ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≥ 5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3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3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 smtClean="0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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+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 </a:t>
                      </a:r>
                      <a:r>
                        <a:rPr lang="th-TH" sz="2000" b="1" dirty="0" err="1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กธก</a:t>
                      </a:r>
                      <a:r>
                        <a:rPr lang="th-TH" sz="20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.ฯ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107504" y="3594310"/>
            <a:ext cx="3977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ต่ำกว่า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</a:p>
          <a:p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กำหนด และมี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</a:t>
            </a:r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ลดดี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ขึ้น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28" y="3717032"/>
            <a:ext cx="427482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0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87110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7.3.5 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จำนวนบุคลากรที่อาสาสมัครในโครงการที่ตอบสนองนโยบาย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หน่วยงาน</a:t>
            </a:r>
            <a:endParaRPr lang="th-TH" b="1" u="sng" dirty="0" smtClean="0">
              <a:solidFill>
                <a:prstClr val="black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3528" y="692696"/>
            <a:ext cx="8618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(5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ร้อยละของจำนวนบุคลากรที่เข้าร่วมกิจกรรมจิตอาสา ต่อจำนวนบุคลากร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ทั้งหมด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947885"/>
              </p:ext>
            </p:extLst>
          </p:nvPr>
        </p:nvGraphicFramePr>
        <p:xfrm>
          <a:off x="179511" y="1340768"/>
          <a:ext cx="8855056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326"/>
                <a:gridCol w="829125"/>
                <a:gridCol w="968613"/>
                <a:gridCol w="967638"/>
                <a:gridCol w="967638"/>
                <a:gridCol w="830101"/>
                <a:gridCol w="690612"/>
                <a:gridCol w="1112003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ร้อยละของจำนวนบุคลากร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ที่เข้าร่วมกิจกรรมจิตอาสา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 ยศ.ทร.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1.52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13.73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11.96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47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นกร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spc="-4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 รร.ชุมพลฯ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53.30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47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รร.ชุมพลฯ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4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ภาพรวม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20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1.52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13.73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16.39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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47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สี่เหลี่ยมผืนผ้า 10"/>
          <p:cNvSpPr/>
          <p:nvPr/>
        </p:nvSpPr>
        <p:spPr>
          <a:xfrm>
            <a:off x="60974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ต่ำกว่าค่าเป้าหมาย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ที่กำหนดและมี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แนวโน้มลดลง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ทั้งนี้การบันทึก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ข้อมูลยังไม่ครบถ้ว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 เนื่องจากเป็น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ตัวชี้วัดใหม่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ที่กำหนดในปี </a:t>
            </a:r>
            <a:r>
              <a:rPr lang="th-TH" sz="24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.63</a:t>
            </a:r>
          </a:p>
        </p:txBody>
      </p:sp>
      <p:pic>
        <p:nvPicPr>
          <p:cNvPr id="10" name="รูปภาพ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17" y="3053735"/>
            <a:ext cx="4536504" cy="3151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0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54E7F-0446-430B-90C1-778A287F917A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14/07/63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888579" y="404664"/>
            <a:ext cx="7392527" cy="923330"/>
          </a:xfrm>
          <a:prstGeom prst="rect">
            <a:avLst/>
          </a:prstGeom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หมวด </a:t>
            </a:r>
            <a:r>
              <a:rPr kumimoji="0" lang="en-US" sz="54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kumimoji="0" lang="th-TH" sz="54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ผลลัพธ์การดำเนินการ</a:t>
            </a:r>
            <a:endParaRPr kumimoji="0" lang="th-TH" sz="5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617D66D9-D3DF-4838-964D-850CFC766966}"/>
              </a:ext>
            </a:extLst>
          </p:cNvPr>
          <p:cNvSpPr txBox="1"/>
          <p:nvPr/>
        </p:nvSpPr>
        <p:spPr>
          <a:xfrm>
            <a:off x="1724176" y="1905506"/>
            <a:ext cx="1296144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noProof="0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การบรรลุผลลัพธ์ตามตัวชี้วัดด้าน</a:t>
            </a: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</a:t>
            </a:r>
            <a:r>
              <a:rPr kumimoji="0" lang="th-TH" sz="2400" b="1" i="0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kumimoji="0" lang="th-TH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</a:t>
            </a:r>
            <a:endParaRPr kumimoji="0" lang="th-TH" sz="2400" b="1" i="0" u="sng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2E34B27F-7E3C-4DB7-8576-06EEBA0084EA}"/>
              </a:ext>
            </a:extLst>
          </p:cNvPr>
          <p:cNvSpPr txBox="1"/>
          <p:nvPr/>
        </p:nvSpPr>
        <p:spPr>
          <a:xfrm>
            <a:off x="250826" y="1905506"/>
            <a:ext cx="1296837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7.1</a:t>
            </a: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การบรรลุผลลัพธ์ของตัวชี้วัดตาม</a:t>
            </a:r>
            <a:r>
              <a:rPr kumimoji="0" lang="th-T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กิจ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039E839A-67C1-4B8F-90EA-A7FC312C7054}"/>
              </a:ext>
            </a:extLst>
          </p:cNvPr>
          <p:cNvSpPr txBox="1"/>
          <p:nvPr/>
        </p:nvSpPr>
        <p:spPr>
          <a:xfrm>
            <a:off x="3196833" y="1905506"/>
            <a:ext cx="1224136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การบรรลุผลลัพธ์ตามตัวชี้วัดด้านการพัฒนาบุคลากร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BA12461B-E137-4B41-8010-6559ECA15152}"/>
              </a:ext>
            </a:extLst>
          </p:cNvPr>
          <p:cNvSpPr txBox="1"/>
          <p:nvPr/>
        </p:nvSpPr>
        <p:spPr>
          <a:xfrm>
            <a:off x="4572000" y="1905506"/>
            <a:ext cx="1224136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การบรรลุผลลัพธ์ด้านการเป็น</a:t>
            </a:r>
            <a:r>
              <a:rPr lang="th-TH" sz="2400" b="1" u="sng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ต้นแบบ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6229895E-8FBD-4482-970F-4A3B86D4CB6F}"/>
              </a:ext>
            </a:extLst>
          </p:cNvPr>
          <p:cNvSpPr txBox="1"/>
          <p:nvPr/>
        </p:nvSpPr>
        <p:spPr>
          <a:xfrm>
            <a:off x="7491473" y="1905506"/>
            <a:ext cx="1224136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การบรรลุด้านการลดต้นทุน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</a:t>
            </a:r>
            <a:r>
              <a:rPr kumimoji="0" lang="th-TH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</a:t>
            </a: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และการจัดการกระบวนการ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747A5A7B-5DDB-4981-9CBC-B73CFCF83829}"/>
              </a:ext>
            </a:extLst>
          </p:cNvPr>
          <p:cNvSpPr txBox="1"/>
          <p:nvPr/>
        </p:nvSpPr>
        <p:spPr>
          <a:xfrm>
            <a:off x="6072019" y="1905506"/>
            <a:ext cx="1224136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การบรรลุผลลัพธ์ด้าน</a:t>
            </a:r>
            <a:r>
              <a:rPr lang="th-TH" sz="24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r>
              <a:rPr lang="th-TH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 สังคม สาธารณสุข และสิ่งแวดล้อม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680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339752" y="1124744"/>
            <a:ext cx="6483015" cy="2304256"/>
          </a:xfrm>
          <a:ln>
            <a:solidFill>
              <a:srgbClr val="D60093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7.4 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การบรรลุผลลัพธ์ตามตัวชี้วัด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ด้านการเป็นต้นแบบ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(หน่วยเจ้าภาพหลัก : หมวด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1/</a:t>
            </a:r>
            <a:r>
              <a:rPr lang="th-TH" sz="4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กศษ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.ฯ</a:t>
            </a:r>
            <a:endParaRPr lang="fr-CA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93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5371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7.4.1 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จำนวนรางวัล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ที่ได้รับจากภายนอก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5595" y="908720"/>
            <a:ext cx="759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(1)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จำนวนรางวัล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ที่ได้รับการยกย่องจากหน่วยงาน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ภายนอก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27584" y="2879358"/>
            <a:ext cx="399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ไม่บรรลุ</a:t>
            </a:r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b="1" u="sng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30632"/>
              </p:ext>
            </p:extLst>
          </p:nvPr>
        </p:nvGraphicFramePr>
        <p:xfrm>
          <a:off x="345595" y="1453321"/>
          <a:ext cx="8424942" cy="1058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023"/>
                <a:gridCol w="920942"/>
                <a:gridCol w="920942"/>
                <a:gridCol w="920942"/>
                <a:gridCol w="921869"/>
                <a:gridCol w="789113"/>
                <a:gridCol w="529169"/>
                <a:gridCol w="920942"/>
              </a:tblGrid>
              <a:tr h="448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จำนวนรางวัลที่ได้รับการยกย่อง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1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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กศษ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42290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7.4.2 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 </a:t>
            </a:r>
            <a:r>
              <a:rPr lang="en-US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Best </a:t>
            </a:r>
            <a:r>
              <a:rPr lang="en-US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practice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2866" y="816689"/>
            <a:ext cx="8477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(2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ละของจำนวนหน่วยที่จัดทำ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Best practice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ต่อจำนวนหน่วยใน 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ทั้งหมด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1520" y="4106105"/>
            <a:ext cx="3995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ผลลัพธ์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สูงกว่าค่าเป้าหมาย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ที่กำหนด และมีการ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จัดทำครบทุก</a:t>
            </a:r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น่วย</a:t>
            </a:r>
            <a:endParaRPr lang="th-TH" b="1" u="sng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853292"/>
              </p:ext>
            </p:extLst>
          </p:nvPr>
        </p:nvGraphicFramePr>
        <p:xfrm>
          <a:off x="297556" y="1862827"/>
          <a:ext cx="8424942" cy="1363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023"/>
                <a:gridCol w="920942"/>
                <a:gridCol w="920942"/>
                <a:gridCol w="920942"/>
                <a:gridCol w="921869"/>
                <a:gridCol w="789113"/>
                <a:gridCol w="529169"/>
                <a:gridCol w="920942"/>
              </a:tblGrid>
              <a:tr h="448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spc="-4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ร้อยละของจำนวนหน่วยที่จัดทำ </a:t>
                      </a:r>
                      <a:r>
                        <a:rPr lang="en-US" sz="2000" b="1" spc="-4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Best practice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≥ 80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100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+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กศษ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รูปภาพ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82453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0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42290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7.4.2 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 </a:t>
            </a:r>
            <a:r>
              <a:rPr lang="en-US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Best </a:t>
            </a:r>
            <a:r>
              <a:rPr lang="en-US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practice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9512" y="78386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(3)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จำนวนองค์กร/หน่วยงานภายนอกที่เข้าร่วมกิจกรรมหรือศึกษาดูงาน/แลกเปลี่ยนการ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เรียนรู้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9512" y="4103577"/>
            <a:ext cx="3995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ต่ำกว่า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ค่าเป้าหมาย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ที่กำหนด และ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มีแนวโน้มลดลง</a:t>
            </a:r>
            <a:endParaRPr lang="th-TH" b="1" u="sng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61838"/>
              </p:ext>
            </p:extLst>
          </p:nvPr>
        </p:nvGraphicFramePr>
        <p:xfrm>
          <a:off x="305453" y="1847522"/>
          <a:ext cx="8424942" cy="1363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023"/>
                <a:gridCol w="920942"/>
                <a:gridCol w="920942"/>
                <a:gridCol w="920942"/>
                <a:gridCol w="921869"/>
                <a:gridCol w="789113"/>
                <a:gridCol w="529169"/>
                <a:gridCol w="920942"/>
              </a:tblGrid>
              <a:tr h="448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spc="-4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จำนวนองค์กร/หน่วยงานภายนอกที่เข้าร่วมกิจกรรมหรือศึกษาดูงาน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≥ 3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3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3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2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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-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KM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รูปภาพ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477278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61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7853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7.4.3 จำนวน</a:t>
            </a:r>
            <a:r>
              <a:rPr lang="th-TH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รางวัลที่ได้รับจากหน่วยงานระดับกรม/ระดับ</a:t>
            </a: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กระทรวง</a:t>
            </a:r>
            <a:endParaRPr lang="th-TH" b="1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9512" y="78386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องค์กร/หน่วยงานภายนอกที่เข้าร่วมกิจกรรมหรือศึกษาดูงาน/แลกเปลี่ยนการ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เรียนรู้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56483" y="3284984"/>
            <a:ext cx="399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บรรรลุ</a:t>
            </a:r>
            <a:endParaRPr lang="th-TH" b="1" u="sng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61651"/>
              </p:ext>
            </p:extLst>
          </p:nvPr>
        </p:nvGraphicFramePr>
        <p:xfrm>
          <a:off x="305453" y="1847522"/>
          <a:ext cx="8424942" cy="1058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023"/>
                <a:gridCol w="920942"/>
                <a:gridCol w="920942"/>
                <a:gridCol w="920942"/>
                <a:gridCol w="921869"/>
                <a:gridCol w="789113"/>
                <a:gridCol w="529169"/>
                <a:gridCol w="920942"/>
              </a:tblGrid>
              <a:tr h="448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จำนวนผลงานที่ได้รับรางวัล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≥ 1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ไม่มีข้อมูล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ไม่มีข้อมูล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ไม่มีข้อมูล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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KM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1285" y="4149080"/>
            <a:ext cx="58977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7.4.4 การ</a:t>
            </a:r>
            <a:r>
              <a:rPr lang="th-TH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จัดอันดับในระดับ</a:t>
            </a: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นานาชาติ</a:t>
            </a:r>
            <a:r>
              <a:rPr lang="th-TH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ไม่มีตัวชี้วัด</a:t>
            </a:r>
            <a:endParaRPr lang="th-TH" b="1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44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62584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7.4.5 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จำนวนบุคลากร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ที่ได้รับการยกย่องจาก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ภายนอก</a:t>
            </a:r>
            <a:endParaRPr lang="th-TH" b="1" dirty="0" smtClean="0">
              <a:solidFill>
                <a:prstClr val="black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9512" y="78386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(5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จำนวน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บุคลากรที่ได้รับการยกย่องจาก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ภายนอก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73396" y="3602822"/>
            <a:ext cx="399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บรรรลุ</a:t>
            </a:r>
            <a:endParaRPr lang="th-TH" b="1" u="sng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76699"/>
              </p:ext>
            </p:extLst>
          </p:nvPr>
        </p:nvGraphicFramePr>
        <p:xfrm>
          <a:off x="334242" y="1412776"/>
          <a:ext cx="8424942" cy="1058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1023"/>
                <a:gridCol w="920942"/>
                <a:gridCol w="920942"/>
                <a:gridCol w="920942"/>
                <a:gridCol w="921869"/>
                <a:gridCol w="789113"/>
                <a:gridCol w="529169"/>
                <a:gridCol w="920942"/>
              </a:tblGrid>
              <a:tr h="448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รวบรวม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จำนวนบุคลากรที่ได้รับการยกย่อง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≥ 1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ไม่มีข้อมูล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ไม่มีข้อมูล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ไม่มีข้อมูล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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 err="1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กศษ</a:t>
                      </a: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.ฯ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339752" y="1124744"/>
            <a:ext cx="6483015" cy="2952328"/>
          </a:xfrm>
          <a:ln>
            <a:solidFill>
              <a:srgbClr val="D60093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7.5 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การบรรลุผลลัพธ์ตาม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b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ผลกระทบต่อเศรษฐกิจ สังคม สาธารณสุข และ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(หน่วยเจ้าภาพหลัก : หมวด 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4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กศษ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.ฯ</a:t>
            </a:r>
            <a:endParaRPr lang="fr-CA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89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4665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7.5.1 </a:t>
            </a: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</a:t>
            </a:r>
            <a:r>
              <a:rPr lang="th-TH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บรรลุผลของตัววัด</a:t>
            </a: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ร่วม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5595" y="908720"/>
            <a:ext cx="8258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(1)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ละของจำนวนหน่วยงานภายนอกที่ให้ความร่วมมือในการจัดประชุมวิชาการ ต่อจำนวนหน่วยงานที่ประสานขอรับการสนับสนุนทั้งหมด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04565"/>
              </p:ext>
            </p:extLst>
          </p:nvPr>
        </p:nvGraphicFramePr>
        <p:xfrm>
          <a:off x="251520" y="2060848"/>
          <a:ext cx="8136901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316"/>
                <a:gridCol w="889749"/>
                <a:gridCol w="889749"/>
                <a:gridCol w="889749"/>
                <a:gridCol w="890646"/>
                <a:gridCol w="762386"/>
                <a:gridCol w="635920"/>
                <a:gridCol w="76238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การบรรลุของตัววัดร่วม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ร้อยละของจำนวนหน่วยงานภายนอกที่ให้ความร่วมมือในการจัดประชุมวิชาการ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47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ฝวก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323528" y="3861048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สูงกว่าค่าเป้าหมาย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ที่กำหนด และ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ทุกหน่วยงานให้ความร่วมมือ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เป็นอย่างดี </a:t>
            </a:r>
          </a:p>
        </p:txBody>
      </p:sp>
      <p:pic>
        <p:nvPicPr>
          <p:cNvPr id="12" name="รูปภาพ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816424" cy="2880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16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4665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7.5.1 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บรรลุผลของตัววัด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ร่วม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5595" y="908720"/>
            <a:ext cx="8258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(2) 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ละของจำนวนสถานศึกษาภายนอกที่ให้ความร่วมมือในการจัดกิจกรรมแนะแนวการศึกษา ต่อจำนวนสถานศึกษาภายนอกตามแผนที่กำหนด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18729"/>
              </p:ext>
            </p:extLst>
          </p:nvPr>
        </p:nvGraphicFramePr>
        <p:xfrm>
          <a:off x="251520" y="2060848"/>
          <a:ext cx="8568953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4617"/>
                <a:gridCol w="936993"/>
                <a:gridCol w="936993"/>
                <a:gridCol w="936993"/>
                <a:gridCol w="937937"/>
                <a:gridCol w="802867"/>
                <a:gridCol w="669686"/>
                <a:gridCol w="802867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การบรรลุของตัววัดร่วม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จำนวนสถานศึกษาที่ร่วมมือในการจัดกิจกรรมแนะแนวการศึกษา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≥ 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47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กศษ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.ฯ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323528" y="3861048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สูงกว่าค่าเป้าหมาย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ที่กำหนด และ</a:t>
            </a:r>
            <a:r>
              <a:rPr lang="th-TH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ทุกสถานศึกษาให้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ความร่วมมือ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เป็น</a:t>
            </a:r>
          </a:p>
          <a:p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อย่าง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ดี </a:t>
            </a:r>
          </a:p>
        </p:txBody>
      </p:sp>
      <p:pic>
        <p:nvPicPr>
          <p:cNvPr id="11" name="รูปภาพ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21" y="3501008"/>
            <a:ext cx="4489467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8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dirty="0" err="1">
                <a:solidFill>
                  <a:prstClr val="black">
                    <a:tint val="75000"/>
                  </a:prstClr>
                </a:solidFill>
              </a:rPr>
              <a:t>น.อ</a:t>
            </a:r>
            <a:r>
              <a:rPr lang="th-TH" dirty="0">
                <a:solidFill>
                  <a:prstClr val="black">
                    <a:tint val="75000"/>
                  </a:prstClr>
                </a:solidFill>
              </a:rPr>
              <a:t>.หญิง </a:t>
            </a:r>
            <a:r>
              <a:rPr lang="th-TH" dirty="0" err="1">
                <a:solidFill>
                  <a:prstClr val="black">
                    <a:tint val="75000"/>
                  </a:prstClr>
                </a:solidFill>
              </a:rPr>
              <a:t>ชมภู</a:t>
            </a:r>
            <a:r>
              <a:rPr lang="th-TH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h-TH" dirty="0" err="1">
                <a:solidFill>
                  <a:prstClr val="black">
                    <a:tint val="75000"/>
                  </a:prstClr>
                </a:solidFill>
              </a:rPr>
              <a:t>พัฒนพงษ์</a:t>
            </a:r>
            <a:r>
              <a:rPr lang="th-TH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h-TH" dirty="0" err="1">
                <a:solidFill>
                  <a:prstClr val="black">
                    <a:tint val="75000"/>
                  </a:prstClr>
                </a:solidFill>
              </a:rPr>
              <a:t>นปก</a:t>
            </a:r>
            <a:r>
              <a:rPr lang="th-TH" dirty="0">
                <a:solidFill>
                  <a:prstClr val="black">
                    <a:tint val="75000"/>
                  </a:prstClr>
                </a:solidFill>
              </a:rPr>
              <a:t>.ฯ ช่วยราชการ .</a:t>
            </a:r>
            <a:r>
              <a:rPr lang="th-TH" dirty="0" err="1">
                <a:solidFill>
                  <a:prstClr val="black">
                    <a:tint val="75000"/>
                  </a:prstClr>
                </a:solidFill>
              </a:rPr>
              <a:t>ยศ.ทร</a:t>
            </a:r>
            <a:r>
              <a:rPr lang="th-TH" dirty="0">
                <a:solidFill>
                  <a:prstClr val="black">
                    <a:tint val="75000"/>
                  </a:prstClr>
                </a:solidFill>
              </a:rPr>
              <a:t>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81644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</a:t>
            </a:r>
            <a:r>
              <a:rPr lang="th-TH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7.5.2 ตัววัดผลกระทบจากการดำเนินการที่มีต่อด้าน</a:t>
            </a: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เศรษฐกิจ</a:t>
            </a:r>
            <a:r>
              <a:rPr lang="th-TH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ไม่มีตัวชี้วัด</a:t>
            </a:r>
            <a:endParaRPr lang="th-TH" b="1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8345" y="776860"/>
            <a:ext cx="6684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7.5.3 </a:t>
            </a:r>
            <a:r>
              <a:rPr lang="th-TH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ตัววัดผลกระทบจากการดำเนินการที่มีต่อ</a:t>
            </a: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ด้านสังคม</a:t>
            </a:r>
            <a:endParaRPr lang="th-TH" b="1" dirty="0" smtClean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68585" y="1302211"/>
            <a:ext cx="8258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(3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จำนวนกิจกรรมที่ลดผลกระทบต่อด้านสังคม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8823"/>
              </p:ext>
            </p:extLst>
          </p:nvPr>
        </p:nvGraphicFramePr>
        <p:xfrm>
          <a:off x="467544" y="1916832"/>
          <a:ext cx="8487942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8894"/>
                <a:gridCol w="927521"/>
                <a:gridCol w="927521"/>
                <a:gridCol w="795686"/>
                <a:gridCol w="794751"/>
                <a:gridCol w="795686"/>
                <a:gridCol w="661981"/>
                <a:gridCol w="106590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จำนวนกิจกรรมที่ลด</a:t>
                      </a:r>
                      <a:r>
                        <a:rPr lang="th-TH" sz="20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ผลกระทบ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ต่อ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ด้านสังคม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.60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 ยศ.ทร.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47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นกร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 รร.ชุมพลฯ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47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.ชุมพลฯ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spc="-4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ภาพรวม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268585" y="37890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สูงกว่าค่าเป้าหมาย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กำหนด</a:t>
            </a:r>
          </a:p>
          <a:p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แต่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แนวโน้มลดลง </a:t>
            </a:r>
          </a:p>
        </p:txBody>
      </p:sp>
      <p:pic>
        <p:nvPicPr>
          <p:cNvPr id="12" name="รูปภาพ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35" y="3501008"/>
            <a:ext cx="4558753" cy="288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0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51720" y="1268760"/>
            <a:ext cx="6480720" cy="2952328"/>
          </a:xfrm>
          <a:ln>
            <a:solidFill>
              <a:srgbClr val="D60093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7.1 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ผลลัพธ์ด้าน 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การบรรลุผลลัพธ์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b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ตัวชี้วัดตาม</a:t>
            </a:r>
            <a:r>
              <a:rPr lang="th-TH" sz="48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</a:t>
            </a:r>
            <a:b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</a:t>
            </a: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เจ้าภาพหลัก : หมวด </a:t>
            </a:r>
            <a:r>
              <a:rPr lang="en-US" sz="4800" dirty="0">
                <a:latin typeface="TH SarabunPSK" pitchFamily="34" charset="-34"/>
                <a:cs typeface="TH SarabunPSK" pitchFamily="34" charset="-34"/>
              </a:rPr>
              <a:t>P/</a:t>
            </a:r>
            <a:r>
              <a:rPr lang="th-TH" sz="4800" dirty="0" err="1">
                <a:latin typeface="TH SarabunPSK" pitchFamily="34" charset="-34"/>
                <a:cs typeface="TH SarabunPSK" pitchFamily="34" charset="-34"/>
              </a:rPr>
              <a:t>กศษ</a:t>
            </a: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>ฯ)</a:t>
            </a:r>
            <a:endParaRPr lang="fr-CA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8484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dirty="0" err="1">
                <a:solidFill>
                  <a:prstClr val="black">
                    <a:tint val="75000"/>
                  </a:prstClr>
                </a:solidFill>
              </a:rPr>
              <a:t>น.อ</a:t>
            </a:r>
            <a:r>
              <a:rPr lang="th-TH" dirty="0">
                <a:solidFill>
                  <a:prstClr val="black">
                    <a:tint val="75000"/>
                  </a:prstClr>
                </a:solidFill>
              </a:rPr>
              <a:t>.หญิง </a:t>
            </a:r>
            <a:r>
              <a:rPr lang="th-TH" dirty="0" err="1">
                <a:solidFill>
                  <a:prstClr val="black">
                    <a:tint val="75000"/>
                  </a:prstClr>
                </a:solidFill>
              </a:rPr>
              <a:t>ชมภู</a:t>
            </a:r>
            <a:r>
              <a:rPr lang="th-TH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h-TH" dirty="0" err="1">
                <a:solidFill>
                  <a:prstClr val="black">
                    <a:tint val="75000"/>
                  </a:prstClr>
                </a:solidFill>
              </a:rPr>
              <a:t>พัฒนพงษ์</a:t>
            </a:r>
            <a:r>
              <a:rPr lang="th-TH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th-TH" dirty="0" err="1">
                <a:solidFill>
                  <a:prstClr val="black">
                    <a:tint val="75000"/>
                  </a:prstClr>
                </a:solidFill>
              </a:rPr>
              <a:t>นปก</a:t>
            </a:r>
            <a:r>
              <a:rPr lang="th-TH" dirty="0">
                <a:solidFill>
                  <a:prstClr val="black">
                    <a:tint val="75000"/>
                  </a:prstClr>
                </a:solidFill>
              </a:rPr>
              <a:t>.ฯ ช่วยราชการ .</a:t>
            </a:r>
            <a:r>
              <a:rPr lang="th-TH" dirty="0" err="1">
                <a:solidFill>
                  <a:prstClr val="black">
                    <a:tint val="75000"/>
                  </a:prstClr>
                </a:solidFill>
              </a:rPr>
              <a:t>ยศ.ทร</a:t>
            </a:r>
            <a:r>
              <a:rPr lang="th-TH" dirty="0">
                <a:solidFill>
                  <a:prstClr val="black">
                    <a:tint val="75000"/>
                  </a:prstClr>
                </a:solidFill>
              </a:rPr>
              <a:t>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260648"/>
            <a:ext cx="83760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7.5.4 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ตัววัดผลกระทบจากการดำเนินการที่มีต่อ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ด้านสาธารณสุข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ไม่มีตัวชี้วัด</a:t>
            </a:r>
            <a:endParaRPr lang="th-TH" b="1" dirty="0" smtClean="0">
              <a:solidFill>
                <a:prstClr val="black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8345" y="776860"/>
            <a:ext cx="8512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7.5.5 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ตัววัดผลกระทบจากการดำเนินการที่มีต่อ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ด้านสิ่งแวดล้อม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ไม่มีตัวชี้วัด</a:t>
            </a:r>
          </a:p>
        </p:txBody>
      </p:sp>
    </p:spTree>
    <p:extLst>
      <p:ext uri="{BB962C8B-B14F-4D97-AF65-F5344CB8AC3E}">
        <p14:creationId xmlns:p14="http://schemas.microsoft.com/office/powerpoint/2010/main" val="39587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339752" y="1124744"/>
            <a:ext cx="6483015" cy="2952328"/>
          </a:xfrm>
          <a:ln>
            <a:solidFill>
              <a:srgbClr val="D60093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7.6 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การบรรลุผลลัพธ์ตาม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ด้านการลดต้นทุน การสร้างนวัตกรรม และการจัดการ</a:t>
            </a:r>
            <a:r>
              <a:rPr lang="th-TH" sz="4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(หน่วยเจ้าภาพหลัก : หมวด 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4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กปภ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.ฯ</a:t>
            </a:r>
            <a:endParaRPr lang="fr-CA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4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44624"/>
            <a:ext cx="32399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7.6.1 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การลดต้นทุน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90471" y="567844"/>
            <a:ext cx="8258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(1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จำนวน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กระบวนการที่มีการปรับปรุงการทำงาน โดยการลดต้นทุนการทำงาน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69856" y="3862365"/>
            <a:ext cx="4125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สูงกว่าค่าเป้าหมาย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กำหนด มีข้อมูลเฉพาะ </a:t>
            </a:r>
            <a:r>
              <a:rPr lang="th-TH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.62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0471" y="106791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(2)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กระบวนการที่มีการปรับปรุงการทำงาน โดยการใช้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เทคโนโลยีดิจิทัล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38414"/>
              </p:ext>
            </p:extLst>
          </p:nvPr>
        </p:nvGraphicFramePr>
        <p:xfrm>
          <a:off x="269856" y="1628800"/>
          <a:ext cx="8568951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775"/>
                <a:gridCol w="936683"/>
                <a:gridCol w="936683"/>
                <a:gridCol w="936683"/>
                <a:gridCol w="937627"/>
                <a:gridCol w="802601"/>
                <a:gridCol w="538216"/>
                <a:gridCol w="936683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การลดต้นทุน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spc="-4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จำนวนกระบวนการที่มีการปรับปรุงการทำงาน โดยการลดต้นทุนการทำงาน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หมวด 6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spc="-4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จำนวนกระบวนการที่มีการปรับปรุงการทำงาน โดยการ</a:t>
                      </a:r>
                      <a:r>
                        <a:rPr lang="th-TH" sz="1800" b="1" spc="-40" dirty="0" err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เทคโนโลยีดิจิทัล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≥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30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หมวด 6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รูปภาพ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86" y="3429000"/>
            <a:ext cx="4441286" cy="302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2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44624"/>
            <a:ext cx="6458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</a:t>
            </a:r>
            <a:r>
              <a:rPr lang="th-TH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7.6.2 จำนวนนวัตกรรมของการปรับปรุง</a:t>
            </a:r>
            <a:r>
              <a:rPr lang="th-TH" b="1" u="sng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กระบวนการ</a:t>
            </a:r>
            <a:r>
              <a:rPr lang="th-TH" b="1" dirty="0" smtClean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90471" y="567844"/>
            <a:ext cx="8258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(3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จำนวนวัตกรรม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ที่เกิดจากการปรับปรุง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กระบวนการ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41067" y="3212976"/>
            <a:ext cx="4125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สูงกว่าค่าเป้าหมาย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กำหนด มีข้อมูลเฉพาะ </a:t>
            </a:r>
            <a:r>
              <a:rPr lang="th-TH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.62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83122"/>
              </p:ext>
            </p:extLst>
          </p:nvPr>
        </p:nvGraphicFramePr>
        <p:xfrm>
          <a:off x="290471" y="1268760"/>
          <a:ext cx="8568951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775"/>
                <a:gridCol w="936683"/>
                <a:gridCol w="936683"/>
                <a:gridCol w="936683"/>
                <a:gridCol w="937627"/>
                <a:gridCol w="802601"/>
                <a:gridCol w="538216"/>
                <a:gridCol w="936683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นวัตกรรม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1" spc="-4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จำนวนจำนวนนวัตกรรมที่เกิดจากการปรับปรุงกระบวนการ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</a:t>
                      </a: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ไม่มีข้อมูล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หมวด 6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รูปภาพ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97" y="2636912"/>
            <a:ext cx="4256559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8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44624"/>
            <a:ext cx="62199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</a:t>
            </a:r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7.6.3 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ผล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การปรับปรุงจากการ</a:t>
            </a:r>
            <a:r>
              <a:rPr lang="th-TH" b="1" u="sng" dirty="0" err="1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ใช้ดิจิทัล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เทคโนโลยี</a:t>
            </a:r>
            <a:r>
              <a:rPr lang="th-TH" b="1" u="sng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90471" y="567844"/>
            <a:ext cx="8258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(4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หน่วยที่มีการปรับปรุงกระบวนการทำงาน โดยการใช้</a:t>
            </a:r>
            <a:r>
              <a:rPr lang="th-TH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เทคโนโลยีดิจิทัล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มาใช้ให้เกิดประโยชน์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41067" y="3212976"/>
            <a:ext cx="4125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สูงกว่าค่าเป้าหมาย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กำหนด มีข้อมูลเฉพาะ </a:t>
            </a:r>
            <a:r>
              <a:rPr lang="th-TH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.62</a:t>
            </a:r>
            <a:endParaRPr lang="th-TH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81767"/>
              </p:ext>
            </p:extLst>
          </p:nvPr>
        </p:nvGraphicFramePr>
        <p:xfrm>
          <a:off x="290471" y="1484784"/>
          <a:ext cx="8568951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775"/>
                <a:gridCol w="936683"/>
                <a:gridCol w="936683"/>
                <a:gridCol w="936683"/>
                <a:gridCol w="937627"/>
                <a:gridCol w="802601"/>
                <a:gridCol w="538216"/>
                <a:gridCol w="936683"/>
              </a:tblGrid>
              <a:tr h="582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ผลการปรับปรุง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18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18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spc="-40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จำนวนหน่วยที่มีการปรับปรุงกระบวนการทำงาน โดยการใช้</a:t>
                      </a:r>
                      <a:r>
                        <a:rPr lang="th-TH" sz="1800" spc="-40" dirty="0" err="1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เทคโนโลยีดิจิทัล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≥ 5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ไม่มีข้อมูล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ไม่มีข้อมูล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8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/>
                          <a:ea typeface="Times New Roman"/>
                          <a:cs typeface="TH SarabunPSK"/>
                          <a:sym typeface="Wingdings"/>
                        </a:rPr>
                        <a:t>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1800" b="1" dirty="0">
                          <a:effectLst/>
                          <a:latin typeface="TH SarabunPSK"/>
                          <a:ea typeface="Times New Roman"/>
                          <a:cs typeface="Angsana New"/>
                        </a:rPr>
                        <a:t> 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477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1800" b="1" dirty="0">
                          <a:effectLst/>
                          <a:latin typeface="Times New Roman"/>
                          <a:ea typeface="Times New Roman"/>
                          <a:cs typeface="TH SarabunPSK"/>
                        </a:rPr>
                        <a:t>หมวด 6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รูปภาพ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38" y="2996952"/>
            <a:ext cx="4183186" cy="3209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60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3223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สรุปผลวิเคราะห์ในภาพรวมของ</a:t>
            </a:r>
            <a:r>
              <a:rPr lang="th-TH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7ฯ</a:t>
            </a:r>
            <a:endParaRPr lang="fr-CA" sz="4000" b="1" dirty="0">
              <a:solidFill>
                <a:schemeClr val="accent6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C77A2-E116-4837-B5F0-C7FD220134B8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14/07/63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7504" y="2060848"/>
            <a:ext cx="88569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{"/>
            </a:pPr>
            <a:r>
              <a:rPr lang="th-TH" sz="27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th-TH" sz="27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27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.63  </a:t>
            </a:r>
            <a:r>
              <a:rPr lang="th-TH" sz="27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27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.ได้มีการปรับปรุงที่สำคัญและค่าเป้าหมายในหมวด 7ฯ จากคุณภาพการบริหารจัดการภาครัฐ </a:t>
            </a:r>
            <a:r>
              <a:rPr lang="th-TH" sz="27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พ.ศ.2558 เป็นเกณฑ์</a:t>
            </a:r>
            <a:r>
              <a:rPr lang="th-TH" sz="27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ในคู่มือการประเมินสถานะของหน่วยงานภาครัฐในการเป็นระบบราชการ 4.0 โดยมี</a:t>
            </a:r>
            <a:r>
              <a:rPr lang="th-TH" sz="27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การยกระดับคุณภาพของตัวชี้วัดที่สำคัญให้สูงขึ้น </a:t>
            </a:r>
            <a:r>
              <a:rPr lang="th-TH" sz="27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เช่น เปลี่ยนจากตัวชี้วัด “ร้อยละของจำนวนผู้สำเร็จการศึกษา” เป็น </a:t>
            </a:r>
            <a:r>
              <a:rPr lang="th-TH" sz="27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7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ร้อยละของ</a:t>
            </a:r>
            <a:r>
              <a:rPr lang="th-TH" sz="2700" b="1" dirty="0">
                <a:solidFill>
                  <a:srgbClr val="D60093"/>
                </a:solidFill>
                <a:latin typeface="TH SarabunPSK" pitchFamily="34" charset="-34"/>
                <a:cs typeface="TH SarabunPSK" pitchFamily="34" charset="-34"/>
              </a:rPr>
              <a:t>จำนวน</a:t>
            </a:r>
            <a:r>
              <a:rPr lang="th-TH" sz="2700" b="1" u="sng" dirty="0">
                <a:solidFill>
                  <a:srgbClr val="D60093"/>
                </a:solidFill>
                <a:latin typeface="TH SarabunPSK" pitchFamily="34" charset="-34"/>
                <a:cs typeface="TH SarabunPSK" pitchFamily="34" charset="-34"/>
              </a:rPr>
              <a:t>ผู้สำเร็จการศึกษาในระดับดีขึ้นไป</a:t>
            </a:r>
            <a:r>
              <a:rPr lang="th-TH" sz="27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” และ “ค่าเฉลี่ยผลประเมิน</a:t>
            </a:r>
            <a:r>
              <a:rPr lang="th-TH" sz="27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ความพึง</a:t>
            </a:r>
            <a:r>
              <a:rPr lang="th-TH" sz="27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พอใจ” เป็น </a:t>
            </a:r>
            <a:r>
              <a:rPr lang="th-TH" sz="27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7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ร้อยละของจำนวนผู้ตอบแบบประเมิน</a:t>
            </a:r>
            <a:r>
              <a:rPr lang="th-TH" sz="2700" b="1" u="sng" dirty="0">
                <a:latin typeface="TH SarabunPSK" pitchFamily="34" charset="-34"/>
                <a:cs typeface="TH SarabunPSK" pitchFamily="34" charset="-34"/>
              </a:rPr>
              <a:t>ความพึงพอใจในระดับมากขึ้นไป</a:t>
            </a:r>
            <a:r>
              <a:rPr lang="th-TH" sz="27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” เป็นต้น นอกจากนี้ยังได้</a:t>
            </a:r>
            <a:r>
              <a:rPr lang="th-TH" sz="27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เพิ่มตัวชี้วัดที่สะท้อนประสิทธิผลของการบริการตามภารกิจหลัก</a:t>
            </a:r>
            <a:r>
              <a:rPr lang="th-TH" sz="27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th-TH" sz="27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27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คือ “ร้อยละของจำนวนผู้รับบริการได้รับความรู้ (ด้านประวัติศาสตร์) เพิ่มขึ้น</a:t>
            </a:r>
            <a:r>
              <a:rPr lang="th-TH" sz="27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”</a:t>
            </a:r>
          </a:p>
          <a:p>
            <a:endParaRPr lang="th-TH" sz="16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lvl="0" indent="-457200">
              <a:buFont typeface="Wingdings" pitchFamily="2" charset="2"/>
              <a:buChar char="{"/>
            </a:pP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ผลลัพธ์การดำเนินการตามตัวชี้วัดที่สำคัญส่วนใหญ่ มีแนวโน้มดีขึ้น (16/28 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= 57.15 % 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มากกว่าร้อยละ 50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7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99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3223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สรุปผลวิเคราะห์ในภาพรวมของ</a:t>
            </a:r>
            <a:r>
              <a:rPr lang="th-TH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7ฯ</a:t>
            </a:r>
            <a:endParaRPr lang="fr-CA" sz="4000" b="1" dirty="0">
              <a:solidFill>
                <a:schemeClr val="accent6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C77A2-E116-4837-B5F0-C7FD220134B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2204864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{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การประเมินตนเองของหมวด 7ฯ (ข้อมูล ณ 14 ก.ค.63) พบว่า ผลลัพธ์การดำเนินการใน </a:t>
            </a:r>
            <a:r>
              <a:rPr lang="th-TH" sz="32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.62 บรรลุตามค่าเป้าหมายที่กำหนด จำนวน  21 ตัวชี้วัด จากจำนวนตัวชี้วัดทั้งหมด 28 ตัวชี้วัด คิดเป็นร้อยละ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75.00 </a:t>
            </a: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ตรงกับระดับ 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Significance</a:t>
            </a:r>
          </a:p>
        </p:txBody>
      </p:sp>
    </p:spTree>
    <p:extLst>
      <p:ext uri="{BB962C8B-B14F-4D97-AF65-F5344CB8AC3E}">
        <p14:creationId xmlns:p14="http://schemas.microsoft.com/office/powerpoint/2010/main" val="7052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54E7F-0446-430B-90C1-778A287F917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755576" y="1385161"/>
            <a:ext cx="7776864" cy="30243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411760" y="2217643"/>
            <a:ext cx="482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7200" b="1" dirty="0">
                <a:solidFill>
                  <a:srgbClr val="000008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ตอบข้อซักถาม</a:t>
            </a:r>
          </a:p>
        </p:txBody>
      </p:sp>
      <p:pic>
        <p:nvPicPr>
          <p:cNvPr id="15" name="Picture 5" descr="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200650"/>
            <a:ext cx="1870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00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39552" y="136525"/>
            <a:ext cx="8229600" cy="122413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บริการตามพันธกิจ</a:t>
            </a:r>
            <a:r>
              <a:rPr lang="th-TH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หลักของ </a:t>
            </a:r>
            <a:r>
              <a:rPr lang="th-TH" sz="4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fr-CA" sz="4000" b="1" dirty="0">
              <a:solidFill>
                <a:schemeClr val="accent6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C77A2-E116-4837-B5F0-C7FD220134B8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14/07/63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xmlns="" id="{7A0D66A9-97D7-4FC1-9C4C-9D169FDB1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50799"/>
              </p:ext>
            </p:extLst>
          </p:nvPr>
        </p:nvGraphicFramePr>
        <p:xfrm>
          <a:off x="431033" y="2204863"/>
          <a:ext cx="8317431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913">
                  <a:extLst>
                    <a:ext uri="{9D8B030D-6E8A-4147-A177-3AD203B41FA5}">
                      <a16:colId xmlns:a16="http://schemas.microsoft.com/office/drawing/2014/main" xmlns="" val="3414293860"/>
                    </a:ext>
                  </a:extLst>
                </a:gridCol>
                <a:gridCol w="5465243">
                  <a:extLst>
                    <a:ext uri="{9D8B030D-6E8A-4147-A177-3AD203B41FA5}">
                      <a16:colId xmlns:a16="http://schemas.microsoft.com/office/drawing/2014/main" xmlns="" val="3499935933"/>
                    </a:ext>
                  </a:extLst>
                </a:gridCol>
                <a:gridCol w="2302275">
                  <a:extLst>
                    <a:ext uri="{9D8B030D-6E8A-4147-A177-3AD203B41FA5}">
                      <a16:colId xmlns:a16="http://schemas.microsoft.com/office/drawing/2014/main" xmlns="" val="1062061349"/>
                    </a:ext>
                  </a:extLst>
                </a:gridCol>
              </a:tblGrid>
              <a:tr h="24117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การบริการตามพันธกิจ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หลักของ </a:t>
                      </a:r>
                      <a:r>
                        <a:rPr lang="th-TH" sz="24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 </a:t>
                      </a:r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PMQA </a:t>
                      </a:r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4.0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625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การบริการด้านการผลิตกำลังพล</a:t>
                      </a:r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 ตัวชี้วัด</a:t>
                      </a:r>
                      <a:endParaRPr lang="en-US" sz="2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6052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การบริการด้านการพัฒนากำลังพล</a:t>
                      </a:r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 ตัวชี้วัด</a:t>
                      </a:r>
                      <a:endParaRPr kumimoji="0" lang="en-US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012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การบริการด้านการส่งกำลังบำรุงสายเครื่องช่วยการศึกษา</a:t>
                      </a:r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437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การบริการด้านการอนุศาสนาจารย์ </a:t>
                      </a:r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340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การบริการด้านการประวัติศาสตร์ </a:t>
                      </a:r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 ตัวชี้วัด</a:t>
                      </a:r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การบริการด้านการศึกษาวิเคราะห์เกี่ยวกับยุทธศาสตร์และการสงครามทางเรือ </a:t>
                      </a:r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 ตัวชี้วัด</a:t>
                      </a:r>
                      <a:endParaRPr lang="th-TH" sz="2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5460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31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5DCC4-31F5-47EC-95B8-F7763E462F2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14/07/63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95080"/>
              </p:ext>
            </p:extLst>
          </p:nvPr>
        </p:nvGraphicFramePr>
        <p:xfrm>
          <a:off x="387457" y="1594290"/>
          <a:ext cx="8208912" cy="2677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0597"/>
                <a:gridCol w="758417"/>
                <a:gridCol w="1262840"/>
                <a:gridCol w="1137181"/>
                <a:gridCol w="1137181"/>
                <a:gridCol w="757527"/>
                <a:gridCol w="507988"/>
                <a:gridCol w="1137181"/>
              </a:tblGrid>
              <a:tr h="6048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3123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1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ปีการศึกษา </a:t>
                      </a:r>
                      <a:endParaRPr lang="th-TH" sz="2000" b="1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ปีการศึกษา 61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ปีการศึกษา 62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นรจ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ชุมพลฯ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98.72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99.77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.ชุมพลฯ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นจอ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b="1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</a:t>
                      </a:r>
                      <a:r>
                        <a:rPr lang="th-TH" sz="24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จอ.ยศ.ทอ.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71.7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75.57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93.98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4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1885" y="188640"/>
            <a:ext cx="84000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2970213" algn="l"/>
              </a:tabLst>
            </a:pPr>
            <a:r>
              <a:rPr kumimoji="0" lang="th-TH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7.1.1 ตัววัดตามภารกิจหลัก</a:t>
            </a:r>
            <a:r>
              <a:rPr kumimoji="0" lang="th-TH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(หน่วยปฏิบัติ : สถานศึกษา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kumimoji="0" lang="th-TH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ศภษ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kumimoji="0" lang="th-TH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กป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ศ.ฯ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kumimoji="0" lang="th-TH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ศยร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.ฯ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หมวด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  <a:tab pos="2970213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(1) ร้อยละของจำนวนผู้สำเร็จการศึกษาที่มีผลสัมฤทธิ์ทางการเรียนอยู่ในระดับดีขึ้นไป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  <a:tab pos="2970213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ต่อจำนวนผู้สำเร็จการศึกษาทั้งหมด </a:t>
            </a:r>
            <a:r>
              <a:rPr kumimoji="0" lang="th-TH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</a:t>
            </a:r>
            <a:r>
              <a:rPr kumimoji="0" lang="th-TH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หลักสูตรผลิตกำลังพลของ </a:t>
            </a:r>
            <a:r>
              <a:rPr kumimoji="0" lang="th-TH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ทร</a:t>
            </a:r>
            <a:r>
              <a:rPr kumimoji="0" lang="th-TH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</a:t>
            </a:r>
            <a:r>
              <a:rPr kumimoji="0" lang="th-TH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76220" y="458112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>
                <a:latin typeface="TH SarabunPSK" pitchFamily="34" charset="-34"/>
                <a:cs typeface="TH SarabunPSK" pitchFamily="34" charset="-34"/>
              </a:rPr>
              <a:t>สรุป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สูงกว่าเป้าหมาย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ที่กำหนด มี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แนวโน้มลดลงเล็กน้อย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เมื่อนำผลสัมฤทธิ์ทางการเรียนอยู่ในระดับดีขึ้นไปของ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นรจ.รร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.ชุมพลฯ ไปเ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ปรียบเทียบ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กับผลสัมฤทธิ์ทางการเรียนอยู่ในระดับดีขึ้นไปของ </a:t>
            </a:r>
            <a:r>
              <a:rPr lang="th-TH" sz="24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นจอ.ร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ร.จอ.ยศ.ทอ.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ที่มีลักษณะการจัดการศึกษาใกล้เคียงกัน  พบว่า 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ผลสัมฤทธิ์ทางการเรียนอยู่ในระดับดีขึ้นไปของ </a:t>
            </a:r>
            <a:r>
              <a:rPr lang="th-TH" sz="2400" b="1" u="sng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นรจ.รร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.ชุมพลฯ </a:t>
            </a:r>
            <a:r>
              <a:rPr lang="th-TH" sz="24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สูง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กว่า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นจอ.ร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ร.จอ.ยศ.ทอ.</a:t>
            </a:r>
          </a:p>
        </p:txBody>
      </p:sp>
    </p:spTree>
    <p:extLst>
      <p:ext uri="{BB962C8B-B14F-4D97-AF65-F5344CB8AC3E}">
        <p14:creationId xmlns:p14="http://schemas.microsoft.com/office/powerpoint/2010/main" val="20594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5DCC4-31F5-47EC-95B8-F7763E462F2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14/07/63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632848" cy="3654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2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1645" y="188640"/>
            <a:ext cx="87767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7.1.1 ตัววัดตามภารกิจหลัก</a:t>
            </a:r>
            <a:r>
              <a:rPr lang="en-US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(หน่วยปฏิบัติ : สถานศึกษา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ศภษ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กป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ศยร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หมวด 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2)</a:t>
            </a:r>
            <a:endParaRPr lang="en-US" sz="20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 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ละของจำนวนผู้สำเร็จการฝึกอบรมที่มีผลสัมฤทธิ์ทางการเรียนอยู่ในระดับดีขึ้น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ไป</a:t>
            </a:r>
          </a:p>
          <a:p>
            <a:pPr eaLnBrk="0" hangingPunct="0"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ต่อ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จำนวนผู้สำเร็จการฝึกอบรมทั้งหมด </a:t>
            </a:r>
            <a:r>
              <a:rPr lang="th-TH" b="1" i="1" dirty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(หลักสูตรพัฒนากำลังพลของ </a:t>
            </a:r>
            <a:r>
              <a:rPr lang="th-TH" b="1" i="1" dirty="0" err="1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ทร</a:t>
            </a:r>
            <a:r>
              <a:rPr lang="th-TH" b="1" i="1" dirty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</a:t>
            </a:r>
            <a:r>
              <a:rPr lang="th-TH" b="1" i="1" dirty="0" smtClean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endParaRPr lang="en-US" b="1" i="1" dirty="0" smtClean="0">
              <a:solidFill>
                <a:srgbClr val="99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3613"/>
              </p:ext>
            </p:extLst>
          </p:nvPr>
        </p:nvGraphicFramePr>
        <p:xfrm>
          <a:off x="244572" y="1772816"/>
          <a:ext cx="8773541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8881"/>
                <a:gridCol w="808840"/>
                <a:gridCol w="944917"/>
                <a:gridCol w="1084798"/>
                <a:gridCol w="943964"/>
                <a:gridCol w="943964"/>
                <a:gridCol w="674668"/>
                <a:gridCol w="1483509"/>
              </a:tblGrid>
              <a:tr h="2957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เป้าหมาย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ผลลัพธ์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บรรลุ/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ไม่บรรลุ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แนว</a:t>
                      </a:r>
                      <a:endParaRPr lang="en-US" sz="2000" b="1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โน้ม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หน่วย</a:t>
                      </a:r>
                      <a:endParaRPr lang="en-US" sz="20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9571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งป.62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วทร.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98.89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97.22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วทร.ฯ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9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สธ.ทร.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48.78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45.08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50.81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รร.สธ.ทร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9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อส.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98.53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9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นว.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93.33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76.67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93.33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รร.ชต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9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กล.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ไม่เปิด</a:t>
                      </a: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9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ทป.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96.43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66.67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95.74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9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พวช.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54.17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9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พจน.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11.69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5.21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13.32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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รร.พจ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.ฯ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9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นพจ.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27.15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15.91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18.67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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591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หลักสูตร </a:t>
                      </a: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กห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พล</a:t>
                      </a:r>
                      <a:r>
                        <a:rPr lang="th-TH" sz="2000" b="1" dirty="0" err="1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เรือน</a:t>
                      </a:r>
                      <a:endParaRPr lang="en-US" sz="2000" b="1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ต่ำ</a:t>
                      </a: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กว่าชั้นสัญญาบัตร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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รร.ชุมพลฯ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295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ภาพรวม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</a:t>
                      </a:r>
                      <a:r>
                        <a:rPr lang="th-TH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39.51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29.59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36.38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  <a:sym typeface="Wingdings"/>
                        </a:rPr>
                        <a:t>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</a:t>
                      </a:r>
                      <a:endParaRPr lang="en-US" sz="2000" b="1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14400" algn="l"/>
                          <a:tab pos="29705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4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5DCC4-31F5-47EC-95B8-F7763E462F2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พัฒนพงษ์ นปก.ฯ ช่วยราชการ .ยศ.ทร. โทร.53659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6351" y="116632"/>
            <a:ext cx="87767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914400" algn="l"/>
                <a:tab pos="2970213" algn="l"/>
              </a:tabLst>
            </a:pP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ตัวชี้วัดที่ 7.1.1 ตัววัดตามภารกิจหลัก</a:t>
            </a:r>
            <a:r>
              <a:rPr lang="en-US" b="1" u="sng" dirty="0" smtClean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*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(หน่วยปฏิบัติ : สถานศึกษา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ศภษ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กป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ศยร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.ฯ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, 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หมวด 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2)</a:t>
            </a:r>
            <a:endParaRPr lang="en-US" sz="20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 ร้อย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ละของจำนวนผู้สำเร็จการฝึกอบรมที่มีผลสัมฤทธิ์ทางการเรียนอยู่ในระดับดีขึ้น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ไป</a:t>
            </a:r>
          </a:p>
          <a:p>
            <a:pPr eaLnBrk="0" hangingPunct="0">
              <a:tabLst>
                <a:tab pos="914400" algn="l"/>
                <a:tab pos="2970213" algn="l"/>
              </a:tabLst>
            </a:pP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ต่อ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จำนวนผู้สำเร็จการฝึกอบรมทั้งหมด </a:t>
            </a:r>
            <a:r>
              <a:rPr lang="th-TH" b="1" i="1" dirty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(หลักสูตรพัฒนากำลังพลของ </a:t>
            </a:r>
            <a:r>
              <a:rPr lang="th-TH" b="1" i="1" dirty="0" err="1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ทร</a:t>
            </a:r>
            <a:r>
              <a:rPr lang="th-TH" b="1" i="1" dirty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</a:t>
            </a:r>
            <a:r>
              <a:rPr lang="th-TH" b="1" i="1" dirty="0" smtClean="0">
                <a:solidFill>
                  <a:srgbClr val="99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)</a:t>
            </a:r>
            <a:endParaRPr lang="en-US" b="1" i="1" dirty="0" smtClean="0">
              <a:solidFill>
                <a:srgbClr val="99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68545" y="4797152"/>
            <a:ext cx="8630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ในภาพรวม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ผลลัพธ์</a:t>
            </a:r>
            <a:r>
              <a:rPr lang="th-TH" sz="2000" b="1" dirty="0" smtClean="0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มีแนวโน้มดีขึ้นแต่</a:t>
            </a:r>
            <a:r>
              <a:rPr lang="th-TH" sz="2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ยัง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ต่ำกว่าค่าเป้าหมาย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ที่กำหนด เนื่องจากหลักสูตรพัฒนากำลังพล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ทร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มีความหลากหลาย หลายระดับ มีผู้เข้ารับการฝึกอบรมตั้งแต่ชั้นยศ </a:t>
            </a:r>
            <a:r>
              <a:rPr lang="th-TH" sz="20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.พิเศษ ลงมาถึงข้าราชการกลาโหม</a:t>
            </a:r>
            <a:r>
              <a:rPr lang="th-TH" sz="20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พล</a:t>
            </a:r>
            <a:r>
              <a:rPr lang="th-TH" sz="20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เรือน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ต่ำ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กว่า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ชั้น  </a:t>
            </a:r>
          </a:p>
          <a:p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สัญญา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บัตร ผลสัมฤทธิ์ทางการเรียนอยู่ในระดับดีขึ้นไป มีตั้งแต่เต็มร้อยละ 100 ลงไปจนถึงร้อยละ 13 ซึ่ง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แตกต่างกันมาก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โดยเฉพาะ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หลักสูตรของ </a:t>
            </a:r>
            <a:r>
              <a:rPr lang="th-TH" sz="20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รร.พจ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.ฯ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เนื่องจากใช้ระเบียบการวัดประเมินผลการศึกษาที่ใช้มานาน จึงทำให้ผลสัมฤทธิ์ทางการเรียนอยู่ในระดับดีขึ้นไป มีจำนวนค่อนข้างน้อยเมื่อเทียบกับหลักสูตรอื่น ๆ ขณะนี้ </a:t>
            </a:r>
            <a:r>
              <a:rPr lang="th-TH" sz="20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รร.พจ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.ฯ ได้ดำเนินการแก้ไขไปปรับปรุงระเบียบให้มีความทันสมัย</a:t>
            </a: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ยิ่งขึ้น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8694"/>
            <a:ext cx="7344816" cy="2974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0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5073</Words>
  <Application>Microsoft Office PowerPoint</Application>
  <PresentationFormat>นำเสนอทางหน้าจอ (4:3)</PresentationFormat>
  <Paragraphs>1493</Paragraphs>
  <Slides>47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9</vt:i4>
      </vt:variant>
      <vt:variant>
        <vt:lpstr>ชื่อเรื่องภาพนิ่ง</vt:lpstr>
      </vt:variant>
      <vt:variant>
        <vt:i4>47</vt:i4>
      </vt:variant>
    </vt:vector>
  </HeadingPairs>
  <TitlesOfParts>
    <vt:vector size="56" baseType="lpstr"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นำเสนอผลการดำเนินการของ หมวด 7 ผลลัพธ์การดำเนินการ ของ ยศ.ทร.  ตามเกณฑ์ระบบราชการ 4.0 (งป.60-62)</vt:lpstr>
      <vt:lpstr>รายงานประเมินตนเองของ มว.7ฯ ยศ.ทร. ตามเกณฑ์ PMQA 4.0 </vt:lpstr>
      <vt:lpstr>งานนำเสนอ PowerPoint</vt:lpstr>
      <vt:lpstr>7.1 ผลลัพธ์ด้าน  การบรรลุผลลัพธ์ของ ตัวชี้วัดตามพันธกิจ (หน่วยเจ้าภาพหลัก : หมวด P/กศษ.ฯ)</vt:lpstr>
      <vt:lpstr>การบริการตามพันธกิจหลักของ ยศ.ทร.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7.2 ผลลัพธ์ด้าน  การบรรลุผลลัพธ์ตามตัวชี้วัด ด้านผู้รับบริการและประชาชน  (หน่วยเจ้าภาพหลัก : หมวด 3/ฝวก.ฯ)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7.3 การบรรลุผลลัพธ์ตามตัวชี้วัดด้านการพัฒนาบุคลากร (หน่วยเจ้าภาพหลัก : หมวด 5/กธก.ฯ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7.4 การบรรลุผลลัพธ์ตามตัวชี้วัดด้านการเป็นต้นแบบ (หน่วยเจ้าภาพหลัก : หมวด 1/กศษ.ฯ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7.5 การบรรลุผลลัพธ์ตามตัวชี้วัด ด้านผลกระทบต่อเศรษฐกิจ สังคม สาธารณสุข และสิ่งแวดล้อม (หน่วยเจ้าภาพหลัก : หมวด P/กศษ.ฯ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7.6 การบรรลุผลลัพธ์ตามตัวชี้วัด ด้านการลดต้นทุน การสร้างนวัตกรรม และการจัดการกระบวนการ (หน่วยเจ้าภาพหลัก : หมวด 6/กปภ.ฯ</vt:lpstr>
      <vt:lpstr>งานนำเสนอ PowerPoint</vt:lpstr>
      <vt:lpstr>งานนำเสนอ PowerPoint</vt:lpstr>
      <vt:lpstr>งานนำเสนอ PowerPoint</vt:lpstr>
      <vt:lpstr>สรุปผลวิเคราะห์ในภาพรวมของหมวด 7ฯ</vt:lpstr>
      <vt:lpstr>สรุปผลวิเคราะห์ในภาพรวมของหมวด 7ฯ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ocsc</dc:creator>
  <cp:lastModifiedBy>Windows User</cp:lastModifiedBy>
  <cp:revision>221</cp:revision>
  <cp:lastPrinted>2020-07-14T06:34:15Z</cp:lastPrinted>
  <dcterms:created xsi:type="dcterms:W3CDTF">2011-06-07T04:12:05Z</dcterms:created>
  <dcterms:modified xsi:type="dcterms:W3CDTF">2020-07-14T07:05:22Z</dcterms:modified>
</cp:coreProperties>
</file>