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8" r:id="rId1"/>
    <p:sldMasterId id="2147483746" r:id="rId2"/>
    <p:sldMasterId id="2147483765" r:id="rId3"/>
  </p:sldMasterIdLst>
  <p:notesMasterIdLst>
    <p:notesMasterId r:id="rId40"/>
  </p:notesMasterIdLst>
  <p:sldIdLst>
    <p:sldId id="256" r:id="rId4"/>
    <p:sldId id="355" r:id="rId5"/>
    <p:sldId id="343" r:id="rId6"/>
    <p:sldId id="344" r:id="rId7"/>
    <p:sldId id="410" r:id="rId8"/>
    <p:sldId id="346" r:id="rId9"/>
    <p:sldId id="368" r:id="rId10"/>
    <p:sldId id="356" r:id="rId11"/>
    <p:sldId id="413" r:id="rId12"/>
    <p:sldId id="412" r:id="rId13"/>
    <p:sldId id="347" r:id="rId14"/>
    <p:sldId id="348" r:id="rId15"/>
    <p:sldId id="411" r:id="rId16"/>
    <p:sldId id="414" r:id="rId17"/>
    <p:sldId id="362" r:id="rId18"/>
    <p:sldId id="370" r:id="rId19"/>
    <p:sldId id="415" r:id="rId20"/>
    <p:sldId id="372" r:id="rId21"/>
    <p:sldId id="416" r:id="rId22"/>
    <p:sldId id="383" r:id="rId23"/>
    <p:sldId id="387" r:id="rId24"/>
    <p:sldId id="420" r:id="rId25"/>
    <p:sldId id="390" r:id="rId26"/>
    <p:sldId id="396" r:id="rId27"/>
    <p:sldId id="398" r:id="rId28"/>
    <p:sldId id="421" r:id="rId29"/>
    <p:sldId id="395" r:id="rId30"/>
    <p:sldId id="422" r:id="rId31"/>
    <p:sldId id="403" r:id="rId32"/>
    <p:sldId id="406" r:id="rId33"/>
    <p:sldId id="419" r:id="rId34"/>
    <p:sldId id="424" r:id="rId35"/>
    <p:sldId id="417" r:id="rId36"/>
    <p:sldId id="364" r:id="rId37"/>
    <p:sldId id="425" r:id="rId38"/>
    <p:sldId id="366" r:id="rId39"/>
  </p:sldIdLst>
  <p:sldSz cx="9144000" cy="6858000" type="screen4x3"/>
  <p:notesSz cx="7053263" cy="93091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8B"/>
    <a:srgbClr val="FF9966"/>
    <a:srgbClr val="99FFCC"/>
    <a:srgbClr val="0000CC"/>
    <a:srgbClr val="FF33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สไตล์สีอ่อน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สไตล์สีอ่อน 2 - เน้น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สไตล์สีอ่อน 2 - เน้น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สไตล์สีอ่อ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สไตล์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สไตล์สีอ่อ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สไตล์สีปานกลาง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สไตล์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สไตล์สีปานกลาง 3 - เน้น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สไตล์สีเข้ม 1 - เน้น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สไตล์สีเข้ม 1 - เน้น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72776A9-9C64-4A72-A8E8-75CA7C1A8CB7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CD68D1C-7D18-4849-9033-135A56D93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4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8E22311-E9A3-4D5B-9968-359E9EE48F7E}" type="datetime1">
              <a:rPr lang="th-TH" smtClean="0"/>
              <a:t>03/07/61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7284-E779-494A-A183-BD687D25FA2B}" type="datetime1">
              <a:rPr lang="th-TH" smtClean="0"/>
              <a:t>03/07/61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A8D0-4E15-49D4-B268-C088147DECEC}" type="datetime1">
              <a:rPr lang="th-TH" smtClean="0"/>
              <a:t>03/07/61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8096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4300" y="1754184"/>
            <a:ext cx="9029700" cy="4965700"/>
          </a:xfrm>
          <a:custGeom>
            <a:avLst/>
            <a:gdLst/>
            <a:ahLst/>
            <a:cxnLst/>
            <a:rect l="l" t="t" r="r" b="b"/>
            <a:pathLst>
              <a:path w="9029700" h="4965700">
                <a:moveTo>
                  <a:pt x="6989889" y="0"/>
                </a:moveTo>
                <a:lnTo>
                  <a:pt x="0" y="0"/>
                </a:lnTo>
                <a:lnTo>
                  <a:pt x="0" y="4965700"/>
                </a:lnTo>
                <a:lnTo>
                  <a:pt x="6989889" y="4965700"/>
                </a:lnTo>
                <a:lnTo>
                  <a:pt x="9029700" y="2482850"/>
                </a:lnTo>
                <a:lnTo>
                  <a:pt x="6989889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5021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6237" y="2326949"/>
            <a:ext cx="3572967" cy="386173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2747" y="1281442"/>
            <a:ext cx="4082326" cy="471720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043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28674"/>
            <a:ext cx="9144000" cy="5929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000125"/>
            <a:ext cx="9144000" cy="503237"/>
          </a:xfrm>
          <a:custGeom>
            <a:avLst/>
            <a:gdLst/>
            <a:ahLst/>
            <a:cxnLst/>
            <a:rect l="l" t="t" r="r" b="b"/>
            <a:pathLst>
              <a:path w="9144000" h="503237">
                <a:moveTo>
                  <a:pt x="0" y="503237"/>
                </a:moveTo>
                <a:lnTo>
                  <a:pt x="9144000" y="503237"/>
                </a:lnTo>
                <a:lnTo>
                  <a:pt x="9144000" y="0"/>
                </a:lnTo>
                <a:lnTo>
                  <a:pt x="0" y="0"/>
                </a:lnTo>
                <a:lnTo>
                  <a:pt x="0" y="503237"/>
                </a:lnTo>
                <a:close/>
              </a:path>
            </a:pathLst>
          </a:custGeom>
          <a:solidFill>
            <a:srgbClr val="8EB4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3079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6028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7A5E7-6634-4F8F-B459-07E2B662121C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03/07/61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C58C-1FDE-41D0-B609-64387A497CD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6250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C026-DA2E-4B44-917C-71C528140BAD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03/07/61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52C3E-0901-47E8-BEAA-F3BE30DB199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6810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FDB43-A23F-4A28-85E5-E71EE2D56E42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03/07/61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F387-9584-4C5E-8F0A-E1A4F622646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692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66F0C2D-B5D2-4A57-84BB-014F988F93CB}" type="datetime1">
              <a:rPr lang="th-TH" smtClean="0"/>
              <a:t>03/07/61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A62D4-04FE-4BD8-973A-E704931846FF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03/07/61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A8A34-6DB2-4398-9482-E479CEFB27B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6638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43AFC-93B0-4F68-BD12-7739F0547D2D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03/07/61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CD6F2-49A8-4AD2-B0D0-77B31444C83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34979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4622-05B1-4B7F-B532-264832BAF3AA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03/07/61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48AEF-A1FA-430C-A50F-1702B3F180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55148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2296-3A6D-406C-8058-6BFD5BEAAAD6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03/07/61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8055-1BDB-4912-BE6F-6FCE8898E37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1565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D19C0-BFC5-48BE-A0D9-8BF091D16F5D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03/07/61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DB2E-3ED0-4228-B9E3-C6CB51B7EF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121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99A7E-46A9-47D0-895A-6198BBE17B0A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03/07/61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2AD2-4E52-4C07-BAEE-76868D5B6EF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17220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5E544-21DE-409C-9DDD-DAA8A3CB32BF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03/07/61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390C9-C07B-4E8E-A05B-4EDE049CC7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300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D018-8D12-4F6C-A890-CE2FEFBFC78F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03/07/61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59507-97DC-4516-863C-0A7E9F3ECBB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286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BC7933C-3A4A-4705-9FFE-67936169A367}" type="datetime1">
              <a:rPr lang="th-TH" smtClean="0"/>
              <a:t>03/07/61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5B923D2-5150-496B-B6A0-E2D1EFD2E7D6}" type="datetime1">
              <a:rPr lang="th-TH" smtClean="0"/>
              <a:t>03/07/61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4B45517-4A0E-46A9-8E83-5C4589521804}" type="datetime1">
              <a:rPr lang="th-TH" smtClean="0"/>
              <a:t>03/07/61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6EF5-D71B-464F-AC9D-E6204C58D5BE}" type="datetime1">
              <a:rPr lang="th-TH" smtClean="0"/>
              <a:t>03/07/61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989FF0-D35F-4610-8C66-D33962ADE959}" type="datetime1">
              <a:rPr lang="th-TH" smtClean="0"/>
              <a:t>03/07/61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3859360-C827-49FE-829E-7F38C19E2BFB}" type="datetime1">
              <a:rPr lang="th-TH" smtClean="0"/>
              <a:t>03/07/61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8D8982C-280B-4306-BBF3-5121477AD807}" type="datetime1">
              <a:rPr lang="th-TH" smtClean="0"/>
              <a:t>03/07/61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41ECAB9-841B-45AC-A172-632E3D5D40C8}" type="datetime1">
              <a:rPr lang="th-TH" smtClean="0"/>
              <a:t>03/07/61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pull/>
  </p:transition>
  <p:hf hd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0716" y="96116"/>
            <a:ext cx="5902567" cy="69019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101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title style</a:t>
            </a:r>
            <a:endParaRPr lang="th-TH" altLang="th-TH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text styles</a:t>
            </a:r>
          </a:p>
          <a:p>
            <a:pPr lvl="1"/>
            <a:r>
              <a:rPr lang="en-US" altLang="th-TH"/>
              <a:t>Second level</a:t>
            </a:r>
          </a:p>
          <a:p>
            <a:pPr lvl="2"/>
            <a:r>
              <a:rPr lang="en-US" altLang="th-TH"/>
              <a:t>Third level</a:t>
            </a:r>
          </a:p>
          <a:p>
            <a:pPr lvl="3"/>
            <a:r>
              <a:rPr lang="en-US" altLang="th-TH"/>
              <a:t>Fourth level</a:t>
            </a:r>
          </a:p>
          <a:p>
            <a:pPr lvl="4"/>
            <a:r>
              <a:rPr lang="en-US" altLang="th-TH"/>
              <a:t>Fifth level</a:t>
            </a:r>
            <a:endParaRPr lang="th-TH" alt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577268-77F7-4C06-8DAC-9A149E2C7716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03/07/61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Cordia New" pitchFamily="34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523F8B-B56E-453F-ABC2-7D1C92E5E8A9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917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chompoo_phattanapong@yahoo.co.th%20%20&#3650;&#3607;&#3619;.53659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46856" y="1412776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h-TH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908720"/>
            <a:ext cx="9144000" cy="4204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60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ประชุมคณะทำงานย่อย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72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หมวด </a:t>
            </a:r>
            <a:r>
              <a:rPr lang="en-US" sz="72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7 </a:t>
            </a:r>
            <a:r>
              <a:rPr lang="th-TH" sz="72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ผลลัพธ์การดำเนินการ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ครั้งที่ </a:t>
            </a:r>
            <a:r>
              <a:rPr lang="en-US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2/2561  </a:t>
            </a:r>
            <a:r>
              <a:rPr lang="th-TH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ใน</a:t>
            </a:r>
            <a:r>
              <a:rPr lang="en-US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9 </a:t>
            </a:r>
            <a:r>
              <a:rPr lang="th-TH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ก.ค.</a:t>
            </a:r>
            <a:r>
              <a:rPr lang="en-US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61</a:t>
            </a:r>
            <a:endParaRPr lang="th-TH" sz="6000" b="1" dirty="0">
              <a:solidFill>
                <a:schemeClr val="accent5">
                  <a:lumMod val="40000"/>
                  <a:lumOff val="60000"/>
                </a:schemeClr>
              </a:solidFill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6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ณ ห้องประชุม บก.ยศ.</a:t>
            </a:r>
            <a:r>
              <a:rPr lang="th-TH" sz="6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ทร</a:t>
            </a:r>
            <a:r>
              <a:rPr lang="th-TH" sz="6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. ชั้น 2</a:t>
            </a:r>
          </a:p>
        </p:txBody>
      </p:sp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91A2EE89-0677-4DEE-A3FE-40AFDC48E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28183" y="6625754"/>
            <a:ext cx="2471999" cy="365125"/>
          </a:xfrm>
        </p:spPr>
        <p:txBody>
          <a:bodyPr/>
          <a:lstStyle/>
          <a:p>
            <a:fld id="{11238BEC-1F5F-4C5E-8C9F-CDA3562EECBE}" type="datetime1">
              <a:rPr lang="th-TH" smtClean="0"/>
              <a:t>03/07/61</a:t>
            </a:fld>
            <a:endParaRPr lang="th-TH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6BB97195-9B48-4740-89FE-2D171530F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17432"/>
            <a:ext cx="3352703" cy="508322"/>
          </a:xfrm>
        </p:spPr>
        <p:txBody>
          <a:bodyPr/>
          <a:lstStyle/>
          <a:p>
            <a:pPr algn="ctr"/>
            <a:r>
              <a:rPr lang="th-TH" dirty="0"/>
              <a:t>น.อ.หญิง ชมภู  พัฒนพง</a:t>
            </a:r>
            <a:r>
              <a:rPr lang="th-TH" dirty="0" err="1"/>
              <a:t>ษ์</a:t>
            </a:r>
            <a:r>
              <a:rPr lang="th-TH" dirty="0"/>
              <a:t> </a:t>
            </a:r>
            <a:r>
              <a:rPr lang="th-TH" dirty="0" err="1"/>
              <a:t>นป</a:t>
            </a:r>
            <a:r>
              <a:rPr lang="th-TH" dirty="0"/>
              <a:t>ก.ฯ ช่วย สน.เสธ.ยศ.</a:t>
            </a:r>
            <a:r>
              <a:rPr lang="th-TH" dirty="0" err="1"/>
              <a:t>ทร</a:t>
            </a:r>
            <a:r>
              <a:rPr lang="th-TH" dirty="0"/>
              <a:t>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32131638-3133-45D7-939A-005D21096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2247" y="5696889"/>
            <a:ext cx="502920" cy="365125"/>
          </a:xfrm>
        </p:spPr>
        <p:txBody>
          <a:bodyPr/>
          <a:lstStyle/>
          <a:p>
            <a:fld id="{368542CB-13F9-4965-8712-C214A4DE721A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3995320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162031" y="476672"/>
            <a:ext cx="8634144" cy="156966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หมวด </a:t>
            </a:r>
            <a:r>
              <a:rPr kumimoji="0" lang="en-US" sz="32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</a:t>
            </a:r>
            <a:r>
              <a:rPr kumimoji="0" lang="th-TH" sz="32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เป็นหมวดที่สรุปผลการดำเนินงานในภาพรวมของส่วนราชการ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เป็นการประเมินผลการดำเนินการและการปรับปรุงในด้านที่สำคัญทุกด้าน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ของส่วนราชการ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A56727E-39DC-4033-8390-22A62C86CDAE}"/>
              </a:ext>
            </a:extLst>
          </p:cNvPr>
          <p:cNvSpPr txBox="1"/>
          <p:nvPr/>
        </p:nvSpPr>
        <p:spPr>
          <a:xfrm>
            <a:off x="162031" y="2276872"/>
            <a:ext cx="8802457" cy="427809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h-TH" sz="3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หัวข้อที่ใช้ประเมิน </a:t>
            </a:r>
            <a:r>
              <a:rPr kumimoji="0" lang="th-TH" sz="3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th-TH" sz="3400" b="1" i="0" u="sng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ตัวชี้วัด</a:t>
            </a:r>
            <a:r>
              <a:rPr kumimoji="0" lang="th-TH" sz="3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 </a:t>
            </a:r>
            <a:r>
              <a:rPr kumimoji="0" lang="th-TH" sz="3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ครอบคลุมการบริการ/กระบวนการหลัก        ของหน่วย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th-TH" sz="3400" b="1" dirty="0"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ผลดำเนินงาน (ผลลัพธ์) เปรียบเทียบกับ</a:t>
            </a:r>
            <a:r>
              <a:rPr lang="th-TH" sz="34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ค่าเป้าหมาย</a:t>
            </a:r>
            <a:r>
              <a:rPr lang="th-TH" sz="3400" b="1" dirty="0"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ที่กำหนด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h-TH" sz="3400" b="1" dirty="0"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ผลดำเนินงาน (ผลลัพธ์) ย้อนหลัง เพื่อพิจารณา</a:t>
            </a:r>
            <a:r>
              <a:rPr lang="th-TH" sz="3400" b="1" u="sng" dirty="0"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แนวโน้ม/ทิศทาง      ในอนาคต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h-TH" sz="3400" b="1" dirty="0"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ผลดำเนินงาน (ผลลัพธ์) เปรียบเทียบกับ</a:t>
            </a:r>
            <a:r>
              <a:rPr lang="th-TH" sz="3400" b="1" u="sng" dirty="0"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คู่เทียบ</a:t>
            </a:r>
            <a:r>
              <a:rPr lang="th-TH" sz="3400" b="1" dirty="0"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400" b="1" u="sng" dirty="0"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(หน่วยงาน/องค์กร    ชั้นนำภายนอก)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0" lang="th-TH" sz="3400" b="1" i="0" u="sng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ต้องมีข้อมูลสารสนเทศที่น่าเชื่อถือ</a:t>
            </a:r>
            <a:endParaRPr kumimoji="0" lang="th-TH" sz="3400" b="1" i="0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95289514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1CF8-B388-482D-A793-290B88CBA005}" type="datetime1">
              <a:rPr lang="th-TH" smtClean="0"/>
              <a:t>03/07/61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11</a:t>
            </a:fld>
            <a:endParaRPr lang="th-TH"/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8913A3DF-FE22-49E2-9F8F-C5F1408E4340}"/>
              </a:ext>
            </a:extLst>
          </p:cNvPr>
          <p:cNvSpPr/>
          <p:nvPr/>
        </p:nvSpPr>
        <p:spPr>
          <a:xfrm>
            <a:off x="179512" y="350320"/>
            <a:ext cx="8856984" cy="5341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th-TH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หมวด </a:t>
            </a:r>
            <a:r>
              <a:rPr lang="en-US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</a:t>
            </a:r>
            <a:r>
              <a:rPr lang="th-TH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ผลลัพธ์การดำเนินการ  เป็นหมวดที่จะต้องวิเคราะห์และสรุป   ผลการดำเนินงานที่สำคัญในภาพรวมทุกมิติของ ยศ.</a:t>
            </a:r>
            <a:r>
              <a:rPr lang="th-TH" sz="3200" b="1" spc="-1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เพื่อดูทิศทางแนวโน้มในอนาคต ว่าจะไปในทิศทางใด อยู่ในระดับใดเมื่อเปรียบเทียบกับหน่วยงาน/องค์กรที่มีลักษณะงานเหมือนกันหรือคล้ายคลึงกัน  เพื่อให้เกิดการพัฒนาปรับปรุงแก้ไข และยกระดับมาตรฐานคุณภาพการบริหารให้มีประสิทธิภาพ   มากขึ้น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th-TH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ซึ่งข้อมูลที่หมวด 7 จะนำมาวิเคราะห์ได้นั้น จะต้องพิจารณาจากหัวข้อที่กำหนดไว้ในเกณฑ์คุณภาพการบริหารจัดการภาครัฐ (มี 6 ด้าน รวม18 หัวข้อ/คำถาม) โดยในแต่ละหัวข้อ/คำถามนั้น ส่วนใหญ่มาจากหัวข้อ/คำถามของแต่ละหมวด (</a:t>
            </a:r>
            <a:r>
              <a:rPr lang="en-US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P, </a:t>
            </a:r>
            <a:r>
              <a:rPr lang="th-TH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1-6)  และงานที่อยู่ในความรับผิดชอบของบางหน่วยใน ยศ.</a:t>
            </a:r>
            <a:r>
              <a:rPr lang="th-TH" sz="3200" b="1" spc="-1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</a:t>
            </a:r>
            <a:endParaRPr lang="en-US" sz="32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99314880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1CF8-B388-482D-A793-290B88CBA005}" type="datetime1">
              <a:rPr lang="th-TH" smtClean="0"/>
              <a:t>03/07/61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12</a:t>
            </a:fld>
            <a:endParaRPr lang="th-TH"/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162031" y="476672"/>
            <a:ext cx="8634144" cy="156966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หมวด </a:t>
            </a:r>
            <a:r>
              <a:rPr lang="en-US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</a:t>
            </a:r>
            <a:r>
              <a:rPr lang="th-TH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เป็นหมวดที่สรุปผลการดำเนินงานในภาพรวมของส่วนราชการ  </a:t>
            </a:r>
          </a:p>
          <a:p>
            <a:pPr algn="ctr"/>
            <a:r>
              <a:rPr lang="th-TH" sz="3200" b="1" dirty="0">
                <a:solidFill>
                  <a:srgbClr val="FFC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เป็นการประเมินผลการดำเนินการและการปรับปรุงในด้านที่สำคัญทุกด้าน</a:t>
            </a:r>
          </a:p>
          <a:p>
            <a:pPr algn="ctr"/>
            <a:r>
              <a:rPr lang="th-TH" sz="3200" b="1" dirty="0">
                <a:solidFill>
                  <a:srgbClr val="FFC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ของส่วนราชการ</a:t>
            </a:r>
            <a:endParaRPr lang="th-TH" sz="3200" b="1" dirty="0">
              <a:solidFill>
                <a:srgbClr val="FFC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BDC3E98E-01A7-405B-9F46-0B7EBF9AC91E}"/>
              </a:ext>
            </a:extLst>
          </p:cNvPr>
          <p:cNvSpPr txBox="1"/>
          <p:nvPr/>
        </p:nvSpPr>
        <p:spPr>
          <a:xfrm>
            <a:off x="1691680" y="2348880"/>
            <a:ext cx="1296144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ด้าน</a:t>
            </a:r>
          </a:p>
          <a:p>
            <a:pPr algn="ctr"/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การให้ความ</a:t>
            </a:r>
          </a:p>
          <a:p>
            <a:pPr algn="ctr"/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สำคัญผู้รับบริการและผู้มีส่วนได้ส่วนเสีย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(มี 2 หัวข้อ)</a:t>
            </a:r>
          </a:p>
          <a:p>
            <a:pPr algn="ctr"/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A56727E-39DC-4033-8390-22A62C86CDAE}"/>
              </a:ext>
            </a:extLst>
          </p:cNvPr>
          <p:cNvSpPr txBox="1"/>
          <p:nvPr/>
        </p:nvSpPr>
        <p:spPr>
          <a:xfrm>
            <a:off x="250826" y="2348880"/>
            <a:ext cx="1296837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 ด้านประสิทธิผลและการบรรลุพันธกิจ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(มี 2 หัวข้อ)</a:t>
            </a:r>
          </a:p>
          <a:p>
            <a:pPr algn="ctr"/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3131841" y="2348880"/>
            <a:ext cx="1224136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ด้าน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การมุ่งเน้นบุคลากร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(มี 4 หัวข้อ)</a:t>
            </a:r>
          </a:p>
          <a:p>
            <a:pPr algn="ctr"/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3184B43B-410E-497F-849D-104C4183D8DB}"/>
              </a:ext>
            </a:extLst>
          </p:cNvPr>
          <p:cNvSpPr txBox="1"/>
          <p:nvPr/>
        </p:nvSpPr>
        <p:spPr>
          <a:xfrm>
            <a:off x="4577645" y="2348880"/>
            <a:ext cx="1224136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ด้าน</a:t>
            </a:r>
          </a:p>
          <a:p>
            <a:pPr algn="ctr"/>
            <a:r>
              <a:rPr lang="th-TH" sz="2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การนำองค์การและการกำกับดูแลส่วนราชการ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(มี 5 หัวข้อ)</a:t>
            </a:r>
          </a:p>
          <a:p>
            <a:pPr algn="ctr"/>
            <a:endParaRPr lang="th-TH" sz="24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469FB9F3-1CBA-49A2-9E00-10FEA5D4F6DE}"/>
              </a:ext>
            </a:extLst>
          </p:cNvPr>
          <p:cNvSpPr txBox="1"/>
          <p:nvPr/>
        </p:nvSpPr>
        <p:spPr>
          <a:xfrm>
            <a:off x="7572039" y="2348880"/>
            <a:ext cx="1224136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24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ด้าน</a:t>
            </a:r>
          </a:p>
          <a:p>
            <a:pPr algn="ctr"/>
            <a:r>
              <a:rPr lang="th-TH" sz="24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การประสิทธิผลของกระบวนการและการจัดการห่วงโซ่อุปทาน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(มี 3 หัวข้อ)</a:t>
            </a:r>
            <a:endParaRPr lang="th-TH" sz="24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535F0353-78FB-4B46-B644-483EBB1ADB77}"/>
              </a:ext>
            </a:extLst>
          </p:cNvPr>
          <p:cNvSpPr txBox="1"/>
          <p:nvPr/>
        </p:nvSpPr>
        <p:spPr>
          <a:xfrm>
            <a:off x="6131878" y="2348880"/>
            <a:ext cx="1224136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4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ด้านงบประมาณ การเงินและการเติบโต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(มี 2 หัวข้อ)</a:t>
            </a:r>
          </a:p>
          <a:p>
            <a:pPr algn="ctr"/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03901528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162031" y="249329"/>
            <a:ext cx="8634144" cy="707886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ความสัมพันธ์ระหว่างหมวด 7 กับหมวดอื่น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BDC3E98E-01A7-405B-9F46-0B7EBF9AC91E}"/>
              </a:ext>
            </a:extLst>
          </p:cNvPr>
          <p:cNvSpPr txBox="1"/>
          <p:nvPr/>
        </p:nvSpPr>
        <p:spPr>
          <a:xfrm>
            <a:off x="1720280" y="1412776"/>
            <a:ext cx="1296144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การให้ความ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สำคัญผู้รับบริการและผู้มีส่วนได้ส่วนเสีย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algn="ctr"/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.3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A56727E-39DC-4033-8390-22A62C86CDAE}"/>
              </a:ext>
            </a:extLst>
          </p:cNvPr>
          <p:cNvSpPr txBox="1"/>
          <p:nvPr/>
        </p:nvSpPr>
        <p:spPr>
          <a:xfrm>
            <a:off x="279426" y="1412776"/>
            <a:ext cx="1296837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ด้านประสิทธิผลและการบรรลุพันธกิจ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P,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.1, 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.2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3160441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การมุ่งเน้นบุคลากร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4 หัวข้อ)</a:t>
            </a:r>
          </a:p>
          <a:p>
            <a:pPr algn="ctr"/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.5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3184B43B-410E-497F-849D-104C4183D8DB}"/>
              </a:ext>
            </a:extLst>
          </p:cNvPr>
          <p:cNvSpPr txBox="1"/>
          <p:nvPr/>
        </p:nvSpPr>
        <p:spPr>
          <a:xfrm>
            <a:off x="4618083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การนำองค์การและการกำกับดูแลส่วนราชการ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5 หัวข้อ)</a:t>
            </a:r>
          </a:p>
          <a:p>
            <a:pPr algn="ctr"/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P,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.1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469FB9F3-1CBA-49A2-9E00-10FEA5D4F6DE}"/>
              </a:ext>
            </a:extLst>
          </p:cNvPr>
          <p:cNvSpPr txBox="1"/>
          <p:nvPr/>
        </p:nvSpPr>
        <p:spPr>
          <a:xfrm>
            <a:off x="7600639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การประสิทธิผลของกระบวนการและการจัดการห่วงโซ่อุปทาน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3 หัวข้อ)</a:t>
            </a:r>
          </a:p>
          <a:p>
            <a:pPr algn="ctr"/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.6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535F0353-78FB-4B46-B644-483EBB1ADB77}"/>
              </a:ext>
            </a:extLst>
          </p:cNvPr>
          <p:cNvSpPr txBox="1"/>
          <p:nvPr/>
        </p:nvSpPr>
        <p:spPr>
          <a:xfrm>
            <a:off x="6160478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ด้านงบประมาณ การเงินและการเติบโต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algn="ctr"/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กบ.ฯ, กง.ฯ, 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D2A5EF4A-BDC4-4E40-97DE-65F54781246C}"/>
              </a:ext>
            </a:extLst>
          </p:cNvPr>
          <p:cNvSpPr/>
          <p:nvPr/>
        </p:nvSpPr>
        <p:spPr>
          <a:xfrm>
            <a:off x="3196540" y="5577628"/>
            <a:ext cx="2565126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th-TH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ข้อมูลสารสนเทศ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th-TH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.4)</a:t>
            </a:r>
          </a:p>
        </p:txBody>
      </p:sp>
    </p:spTree>
    <p:extLst>
      <p:ext uri="{BB962C8B-B14F-4D97-AF65-F5344CB8AC3E}">
        <p14:creationId xmlns:p14="http://schemas.microsoft.com/office/powerpoint/2010/main" val="3493977054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162031" y="249329"/>
            <a:ext cx="8634144" cy="707886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หมวด </a:t>
            </a:r>
            <a:r>
              <a:rPr kumimoji="0" lang="en-US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 </a:t>
            </a:r>
            <a:r>
              <a:rPr kumimoji="0" lang="th-TH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ผลลัพธ์การดำเนินการ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BDC3E98E-01A7-405B-9F46-0B7EBF9AC91E}"/>
              </a:ext>
            </a:extLst>
          </p:cNvPr>
          <p:cNvSpPr txBox="1"/>
          <p:nvPr/>
        </p:nvSpPr>
        <p:spPr>
          <a:xfrm>
            <a:off x="1720280" y="1412776"/>
            <a:ext cx="1296144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การให้ความ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สำคัญผู้รับบริการและผู้มีส่วนได้ส่วนเสีย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.3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A56727E-39DC-4033-8390-22A62C86CDAE}"/>
              </a:ext>
            </a:extLst>
          </p:cNvPr>
          <p:cNvSpPr txBox="1"/>
          <p:nvPr/>
        </p:nvSpPr>
        <p:spPr>
          <a:xfrm>
            <a:off x="279426" y="1412776"/>
            <a:ext cx="1296837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ด้านประสิทธิผลและการบรรลุพันธกิจ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P,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.1,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.2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3160441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การมุ่งเน้นบุคลากร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4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.5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3184B43B-410E-497F-849D-104C4183D8DB}"/>
              </a:ext>
            </a:extLst>
          </p:cNvPr>
          <p:cNvSpPr txBox="1"/>
          <p:nvPr/>
        </p:nvSpPr>
        <p:spPr>
          <a:xfrm>
            <a:off x="4618083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การนำองค์การและการกำกับดูแลส่วนราชการ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5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P,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.1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469FB9F3-1CBA-49A2-9E00-10FEA5D4F6DE}"/>
              </a:ext>
            </a:extLst>
          </p:cNvPr>
          <p:cNvSpPr txBox="1"/>
          <p:nvPr/>
        </p:nvSpPr>
        <p:spPr>
          <a:xfrm>
            <a:off x="7600639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การประสิทธิผลของกระบวนการและการจัดการห่วงโซ่อุปทาน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3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.6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535F0353-78FB-4B46-B644-483EBB1ADB77}"/>
              </a:ext>
            </a:extLst>
          </p:cNvPr>
          <p:cNvSpPr txBox="1"/>
          <p:nvPr/>
        </p:nvSpPr>
        <p:spPr>
          <a:xfrm>
            <a:off x="6160478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ด้านงบประมาณ การเงินและการเติบโต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กบ.ฯ, กง.ฯ,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D2A5EF4A-BDC4-4E40-97DE-65F54781246C}"/>
              </a:ext>
            </a:extLst>
          </p:cNvPr>
          <p:cNvSpPr/>
          <p:nvPr/>
        </p:nvSpPr>
        <p:spPr>
          <a:xfrm>
            <a:off x="3196540" y="5577628"/>
            <a:ext cx="2565126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ข้อมูลสารสนเทศ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(</a:t>
            </a:r>
            <a:r>
              <a:rPr kumimoji="0" lang="th-TH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.4)</a:t>
            </a:r>
          </a:p>
        </p:txBody>
      </p:sp>
    </p:spTree>
    <p:extLst>
      <p:ext uri="{BB962C8B-B14F-4D97-AF65-F5344CB8AC3E}">
        <p14:creationId xmlns:p14="http://schemas.microsoft.com/office/powerpoint/2010/main" val="686307876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250826" y="260648"/>
            <a:ext cx="8634144" cy="70788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th-TH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 </a:t>
            </a:r>
            <a:r>
              <a:rPr lang="en-US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th-TH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ผลลัพธ์ด้านประสิทธิผลและการบรรลุพันธกิจ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186068" y="1196752"/>
            <a:ext cx="8763659" cy="35394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 ผลลัพธ์ด้านประสิทธิผลส่วนราชการและแผนปฏิบัติการ 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ด้านผลผลิตและการบริการตามพันธกิจหลักของส่วนราชการ </a:t>
            </a:r>
            <a:r>
              <a:rPr lang="th-TH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(หมวด 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P/</a:t>
            </a:r>
            <a:r>
              <a:rPr lang="th-TH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กศษ</a:t>
            </a:r>
            <a:r>
              <a:rPr lang="th-TH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.ฯ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รับผิดชอบ 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ข้อ 1, 9, 11 โดยรวบรวมข้อมูลจากหน่วยที่รับผิดชอบ 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CP</a:t>
            </a:r>
            <a:r>
              <a:rPr lang="th-TH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- ตัววัดหรือตัวชี้วัดที่สำคัญของการดำเนินการตามพันธกิจหลักของส่วนราชการ ให้เปรียบเทียบผลลัพธ์ดังกล่าวกับผลการดำเนินการของ</a:t>
            </a:r>
            <a:r>
              <a:rPr lang="th-TH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คู่แข่ง และ/หรือส่วนราชการ   อื่น ๆ ที่มีการดำเนินงานที่คล้ายคลึงกัน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(*) </a:t>
            </a:r>
            <a:endParaRPr lang="en-US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- ตัววัดหรือตัวชี้วัดที่สำคัญของผลการดำเนินการด้านการบูรณาการกับส่วนราชการที่เกี่ยวข้องกันในการให้บริการ หรือการปฏิบัติงาน (*) </a:t>
            </a:r>
            <a:endParaRPr kumimoji="0" lang="th-TH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64660282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248982" y="85499"/>
            <a:ext cx="8634144" cy="70788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หัวข้อ </a:t>
            </a: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</a:t>
            </a:r>
            <a:r>
              <a:rPr kumimoji="0" lang="th-TH" sz="4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4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ผลลัพธ์ด้านประสิทธิผลและการบรรลุพันธกิจ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120883" y="843716"/>
            <a:ext cx="8890342" cy="31085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ก. ผลลัพธ์ด้านประสิทธิผลส่วนราชการและแผนปฏิบัติการ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kumimoji="0" lang="th-TH" sz="2800" b="1" i="0" u="sng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ด้าน</a:t>
            </a:r>
            <a:r>
              <a:rPr lang="th-TH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ด้านการนำยุทธศาสตร์ไปปฏิบัติ </a:t>
            </a:r>
            <a:r>
              <a:rPr lang="th-TH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(หมวด 2/ศยร.ฯ รับผิดชอบ 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ข้อ 7, 11 โดยรวบรวมข้อมูลจากหน่วยที่รับผิดชอบตัวชี้วัดในแผนปฏิบัติราชการประจำปี ยศ.</a:t>
            </a:r>
            <a:r>
              <a:rPr lang="th-TH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ทร</a:t>
            </a:r>
            <a:r>
              <a:rPr lang="th-TH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  <a:p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-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ตัววัดหรือ</a:t>
            </a:r>
            <a:r>
              <a:rPr lang="th-TH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ตัวชี้วัดที่สำคัญของการบรรลุยุทธศาสตร์และแผนปฏิบัติการ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ของส่วนราชการ 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- ตัววัดหรือตัวชี้วัดที่สำคัญของการเสริมสร้างความแข็งแกร่งของ</a:t>
            </a:r>
            <a:r>
              <a:rPr lang="th-TH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สมรรถนะหลัก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ของส่วนราชการ (*)</a:t>
            </a: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18493104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162031" y="249329"/>
            <a:ext cx="8634144" cy="707886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หมวด </a:t>
            </a:r>
            <a:r>
              <a:rPr kumimoji="0" lang="en-US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 </a:t>
            </a:r>
            <a:r>
              <a:rPr kumimoji="0" lang="th-TH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ผลลัพธ์การดำเนินการ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BDC3E98E-01A7-405B-9F46-0B7EBF9AC91E}"/>
              </a:ext>
            </a:extLst>
          </p:cNvPr>
          <p:cNvSpPr txBox="1"/>
          <p:nvPr/>
        </p:nvSpPr>
        <p:spPr>
          <a:xfrm>
            <a:off x="1720280" y="1412776"/>
            <a:ext cx="1296144" cy="37856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การให้ความ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สำคัญผู้รับบริการและผู้มีส่วนได้ส่วนเสีย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.3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A56727E-39DC-4033-8390-22A62C86CDAE}"/>
              </a:ext>
            </a:extLst>
          </p:cNvPr>
          <p:cNvSpPr txBox="1"/>
          <p:nvPr/>
        </p:nvSpPr>
        <p:spPr>
          <a:xfrm>
            <a:off x="279426" y="1412776"/>
            <a:ext cx="1296837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ด้านประสิทธิผลและการบรรลุพันธกิจ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P,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.1,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.2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3160441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การมุ่งเน้นบุคลากร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4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.5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3184B43B-410E-497F-849D-104C4183D8DB}"/>
              </a:ext>
            </a:extLst>
          </p:cNvPr>
          <p:cNvSpPr txBox="1"/>
          <p:nvPr/>
        </p:nvSpPr>
        <p:spPr>
          <a:xfrm>
            <a:off x="4618083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การนำองค์การและการกำกับดูแลส่วนราชการ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5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P,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.1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469FB9F3-1CBA-49A2-9E00-10FEA5D4F6DE}"/>
              </a:ext>
            </a:extLst>
          </p:cNvPr>
          <p:cNvSpPr txBox="1"/>
          <p:nvPr/>
        </p:nvSpPr>
        <p:spPr>
          <a:xfrm>
            <a:off x="7600639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การประสิทธิผลของกระบวนการและการจัดการห่วงโซ่อุปทาน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3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.6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535F0353-78FB-4B46-B644-483EBB1ADB77}"/>
              </a:ext>
            </a:extLst>
          </p:cNvPr>
          <p:cNvSpPr txBox="1"/>
          <p:nvPr/>
        </p:nvSpPr>
        <p:spPr>
          <a:xfrm>
            <a:off x="6160478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ด้านงบประมาณ การเงินและการเติบโต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กบ.ฯ, กง.ฯ,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D2A5EF4A-BDC4-4E40-97DE-65F54781246C}"/>
              </a:ext>
            </a:extLst>
          </p:cNvPr>
          <p:cNvSpPr/>
          <p:nvPr/>
        </p:nvSpPr>
        <p:spPr>
          <a:xfrm>
            <a:off x="3196540" y="5577628"/>
            <a:ext cx="2565126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ข้อมูลสารสนเทศ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(</a:t>
            </a:r>
            <a:r>
              <a:rPr kumimoji="0" lang="th-TH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.4)</a:t>
            </a:r>
          </a:p>
        </p:txBody>
      </p:sp>
    </p:spTree>
    <p:extLst>
      <p:ext uri="{BB962C8B-B14F-4D97-AF65-F5344CB8AC3E}">
        <p14:creationId xmlns:p14="http://schemas.microsoft.com/office/powerpoint/2010/main" val="1905609517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250826" y="260648"/>
            <a:ext cx="8634144" cy="584775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 ผลลัพธ์ด้าน</a:t>
            </a:r>
            <a:r>
              <a:rPr lang="th-TH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การให้ความสำคัญผู้รับบริการและผู้มีส่วนได้ส่วนเสีย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250826" y="965264"/>
            <a:ext cx="8763659" cy="2246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ความพึงพอใจของผู้รับบริการและผู้มีส่วนได้ส่วนเสีย (หมวด 3/</a:t>
            </a:r>
            <a:r>
              <a:rPr lang="th-TH" b="1" u="sng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ฝว</a:t>
            </a:r>
            <a:r>
              <a:rPr lang="th-TH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ก.ฯ รับผิดชอบ </a:t>
            </a:r>
            <a:r>
              <a:rPr lang="en-US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3,5,8 โดยรวบรวมข้อมูลจากหน่วยที่รับผิดชอบ </a:t>
            </a:r>
            <a:r>
              <a:rPr lang="en-US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CP</a:t>
            </a:r>
            <a:r>
              <a:rPr lang="th-TH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b="1" u="sng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ตัววัดหรือตัวชี้วัดที่สำคัญของด้านความพึงพอใจและไม่พึงพอใจของผู้รับบริการและผู้มีส่วนได้ส่วนเสีย ให้เปรียบเทียบผลลัพธ์ดังกล่าวกับระดับความพึงพอใจของคู่แข่งและ/หรือส่วนราชการอื่นที่มีบริการที่คล้ายคลึงกัน (*)                                                                 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086065AE-DA76-4763-B006-15F9852371BE}"/>
              </a:ext>
            </a:extLst>
          </p:cNvPr>
          <p:cNvSpPr txBox="1"/>
          <p:nvPr/>
        </p:nvSpPr>
        <p:spPr>
          <a:xfrm>
            <a:off x="242069" y="3463527"/>
            <a:ext cx="8763659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(4) </a:t>
            </a:r>
            <a:r>
              <a:rPr lang="th-TH" b="1" u="sng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การให้ความสำคัญกับผู้มีส่วนได้ส่วนเสีย (หมวด 3/</a:t>
            </a:r>
            <a:r>
              <a:rPr lang="th-TH" b="1" u="sng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ฝว</a:t>
            </a:r>
            <a:r>
              <a:rPr lang="th-TH" b="1" u="sng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ก.ฯ รับผิดชอบ)</a:t>
            </a:r>
            <a:endParaRPr lang="en-US" b="1" u="sng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ตัววัดหรือตัวชี้วัดที่สำคัญด้านการให้ความสำคัญและการสร้างความสัมพันธ์กับผู้รับบริการและผู้มีส่วนได้ส่วนเสีย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39339803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162031" y="249329"/>
            <a:ext cx="8634144" cy="707886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หมวด </a:t>
            </a:r>
            <a:r>
              <a:rPr kumimoji="0" lang="en-US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 </a:t>
            </a:r>
            <a:r>
              <a:rPr kumimoji="0" lang="th-TH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ผลลัพธ์การดำเนินการ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BDC3E98E-01A7-405B-9F46-0B7EBF9AC91E}"/>
              </a:ext>
            </a:extLst>
          </p:cNvPr>
          <p:cNvSpPr txBox="1"/>
          <p:nvPr/>
        </p:nvSpPr>
        <p:spPr>
          <a:xfrm>
            <a:off x="1720280" y="1412776"/>
            <a:ext cx="1296144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การให้ความ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สำคัญผู้รับบริการและผู้มีส่วนได้ส่วนเสีย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.3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A56727E-39DC-4033-8390-22A62C86CDAE}"/>
              </a:ext>
            </a:extLst>
          </p:cNvPr>
          <p:cNvSpPr txBox="1"/>
          <p:nvPr/>
        </p:nvSpPr>
        <p:spPr>
          <a:xfrm>
            <a:off x="279426" y="1412776"/>
            <a:ext cx="1296837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ด้านประสิทธิผลและการบรรลุพันธกิจ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P,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.1,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.2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3160441" y="1412776"/>
            <a:ext cx="1224136" cy="378565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การมุ่งเน้นบุคลากร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4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.5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3184B43B-410E-497F-849D-104C4183D8DB}"/>
              </a:ext>
            </a:extLst>
          </p:cNvPr>
          <p:cNvSpPr txBox="1"/>
          <p:nvPr/>
        </p:nvSpPr>
        <p:spPr>
          <a:xfrm>
            <a:off x="4618083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การนำองค์การและการกำกับดูแลส่วนราชการ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5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P,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.1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469FB9F3-1CBA-49A2-9E00-10FEA5D4F6DE}"/>
              </a:ext>
            </a:extLst>
          </p:cNvPr>
          <p:cNvSpPr txBox="1"/>
          <p:nvPr/>
        </p:nvSpPr>
        <p:spPr>
          <a:xfrm>
            <a:off x="7600639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การประสิทธิผลของกระบวนการและการจัดการห่วงโซ่อุปทาน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3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.6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535F0353-78FB-4B46-B644-483EBB1ADB77}"/>
              </a:ext>
            </a:extLst>
          </p:cNvPr>
          <p:cNvSpPr txBox="1"/>
          <p:nvPr/>
        </p:nvSpPr>
        <p:spPr>
          <a:xfrm>
            <a:off x="6160478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ด้านงบประมาณ การเงินและการเติบโต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กบ.ฯ, กง.ฯ,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D2A5EF4A-BDC4-4E40-97DE-65F54781246C}"/>
              </a:ext>
            </a:extLst>
          </p:cNvPr>
          <p:cNvSpPr/>
          <p:nvPr/>
        </p:nvSpPr>
        <p:spPr>
          <a:xfrm>
            <a:off x="3196540" y="5577628"/>
            <a:ext cx="2565126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ข้อมูลสารสนเทศ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(</a:t>
            </a:r>
            <a:r>
              <a:rPr kumimoji="0" lang="th-TH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.4)</a:t>
            </a:r>
          </a:p>
        </p:txBody>
      </p:sp>
    </p:spTree>
    <p:extLst>
      <p:ext uri="{BB962C8B-B14F-4D97-AF65-F5344CB8AC3E}">
        <p14:creationId xmlns:p14="http://schemas.microsoft.com/office/powerpoint/2010/main" val="1346663259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182880"/>
            <a:ext cx="8458200" cy="66751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549" y="5268397"/>
            <a:ext cx="0" cy="1453351"/>
          </a:xfrm>
          <a:custGeom>
            <a:avLst/>
            <a:gdLst/>
            <a:ahLst/>
            <a:cxnLst/>
            <a:rect l="l" t="t" r="r" b="b"/>
            <a:pathLst>
              <a:path h="1453351">
                <a:moveTo>
                  <a:pt x="0" y="1453351"/>
                </a:moveTo>
                <a:lnTo>
                  <a:pt x="0" y="0"/>
                </a:lnTo>
              </a:path>
            </a:pathLst>
          </a:custGeom>
          <a:ln w="45549">
            <a:solidFill>
              <a:srgbClr val="A8A8A8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144" y="5835986"/>
            <a:ext cx="781050" cy="7188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650" b="0" i="0" u="none" strike="noStrike" kern="1200" cap="none" spc="430" normalizeH="0" baseline="0" noProof="0" dirty="0">
                <a:ln>
                  <a:noFill/>
                </a:ln>
                <a:solidFill>
                  <a:srgbClr val="9C9C9A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---</a:t>
            </a:r>
            <a:endParaRPr kumimoji="0" sz="46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1539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230466" y="151528"/>
            <a:ext cx="8634144" cy="584775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 ผลลัพธ์ด้าน</a:t>
            </a:r>
            <a:r>
              <a:rPr lang="th-TH" sz="32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การมุ่งเน้นบุคลากร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250826" y="976047"/>
            <a:ext cx="8763659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b="1" u="sng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ขีดความสามารถและอัตรากำลังบุคลากร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(หมวด 5/</a:t>
            </a:r>
            <a:r>
              <a:rPr lang="th-TH" b="1" dirty="0" err="1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กธ</a:t>
            </a:r>
            <a:r>
              <a:rPr lang="th-TH" b="1" dirty="0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ก.ฯ รับผิดชอบ)</a:t>
            </a:r>
            <a:endParaRPr lang="en-US" b="1" dirty="0">
              <a:solidFill>
                <a:srgbClr val="FF33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- ตัววัดหรือตัวชี้วัดที่สำคัญด้านขีดความสามารถและอัตรากำลังบุคลากร รวมถึงกำลังคนของส่วนราชการ และทักษะที่เหมาะสมของบุคลากร </a:t>
            </a:r>
            <a:endParaRPr lang="en-US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743A086E-6ABF-44A6-B95E-C8B091729593}"/>
              </a:ext>
            </a:extLst>
          </p:cNvPr>
          <p:cNvSpPr txBox="1"/>
          <p:nvPr/>
        </p:nvSpPr>
        <p:spPr>
          <a:xfrm>
            <a:off x="250826" y="2708851"/>
            <a:ext cx="8739196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lang="en-US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b="1" u="sng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บรรยากาศการทำงาน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(หมวด 5/</a:t>
            </a:r>
            <a:r>
              <a:rPr lang="th-TH" b="1" dirty="0" err="1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กธ</a:t>
            </a:r>
            <a:r>
              <a:rPr lang="th-TH" b="1" dirty="0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ก.ฯ รับผิดชอบ </a:t>
            </a:r>
            <a:r>
              <a:rPr lang="en-US" b="1" dirty="0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b="1" dirty="0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5, 6 โดยรวบรรวมข้อมูลจากหน่วยที่เกี่ยวข้อง)</a:t>
            </a:r>
            <a:endParaRPr lang="en-US" b="1" dirty="0">
              <a:solidFill>
                <a:srgbClr val="FF33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ตัววัดหรือตัวชี้วัดที่สำคัญด้าน</a:t>
            </a:r>
            <a:r>
              <a:rPr lang="th-TH" b="1" u="sng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บรรยากาศการทำงาน รวมถึงสุขภาพ ความปลอดภัย สวัสดิภาพ 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การบริการ</a:t>
            </a:r>
            <a:r>
              <a:rPr lang="th-TH" dirty="0"/>
              <a:t>และสิทธิประโยชน์สำหรับบุคลากร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83842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230466" y="151528"/>
            <a:ext cx="8634144" cy="584775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หัวข้อ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ผลลัพธ์ด้านการมุ่งเน้นบุคลากร</a:t>
            </a: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230466" y="908720"/>
            <a:ext cx="8739196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(7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b="1" u="sng" dirty="0" err="1">
                <a:solidFill>
                  <a:srgbClr val="0000CC"/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การทำ</a:t>
            </a:r>
            <a:r>
              <a:rPr lang="th-TH" b="1" u="sng" dirty="0">
                <a:solidFill>
                  <a:srgbClr val="0000CC"/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ให้บุคลากรมีความผูกพัน</a:t>
            </a:r>
            <a:r>
              <a:rPr lang="th-TH" b="1" dirty="0">
                <a:solidFill>
                  <a:srgbClr val="0000CC"/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(หมวด 5/</a:t>
            </a:r>
            <a:r>
              <a:rPr lang="th-TH" b="1" dirty="0" err="1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กธ</a:t>
            </a:r>
            <a:r>
              <a:rPr lang="th-TH" b="1" dirty="0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ก.ฯ รับผิดชอบ </a:t>
            </a:r>
            <a:r>
              <a:rPr lang="en-US" b="1" dirty="0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b="1" dirty="0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10)</a:t>
            </a:r>
          </a:p>
          <a:p>
            <a:pPr algn="thaiDist">
              <a:tabLst>
                <a:tab pos="180340" algn="l"/>
                <a:tab pos="540385" algn="l"/>
              </a:tabLst>
            </a:pP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dirty="0">
                <a:solidFill>
                  <a:srgbClr val="211D1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      </a:t>
            </a:r>
            <a:r>
              <a:rPr lang="th-TH" b="1" dirty="0">
                <a:solidFill>
                  <a:srgbClr val="211D1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ตัววัดหรือตัวชี้วัดที่สำคัญด้าน</a:t>
            </a:r>
            <a:r>
              <a:rPr lang="th-TH" b="1" dirty="0" err="1">
                <a:solidFill>
                  <a:srgbClr val="211D1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การทำ</a:t>
            </a:r>
            <a:r>
              <a:rPr lang="th-TH" b="1" dirty="0">
                <a:solidFill>
                  <a:srgbClr val="211D1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ให้</a:t>
            </a:r>
            <a:r>
              <a:rPr lang="th-TH" b="1" u="sng" dirty="0">
                <a:solidFill>
                  <a:srgbClr val="211D1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บุคลากรมีความผูกพัน</a:t>
            </a:r>
            <a:r>
              <a:rPr lang="th-TH" b="1" dirty="0">
                <a:solidFill>
                  <a:srgbClr val="211D1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กับส่วนราชการและทำให้ส่วนราชการ</a:t>
            </a:r>
            <a:r>
              <a:rPr lang="th-TH" b="1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ประสบความสำเร็จ </a:t>
            </a:r>
            <a:endParaRPr lang="en-US" sz="20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thaiDist">
              <a:tabLst>
                <a:tab pos="180340" algn="l"/>
                <a:tab pos="540385" algn="l"/>
              </a:tabLst>
            </a:pPr>
            <a:r>
              <a:rPr lang="th-TH" b="1" dirty="0">
                <a:solidFill>
                  <a:srgbClr val="211D1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       - ตัววัดหรือตัวชี้วัดที่สำคัญด้าน</a:t>
            </a:r>
            <a:r>
              <a:rPr lang="th-TH" b="1" u="sng" dirty="0">
                <a:solidFill>
                  <a:srgbClr val="211D1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ความพึงพอใจของบุคลากร</a:t>
            </a:r>
            <a:r>
              <a:rPr lang="th-TH" b="1" dirty="0"/>
              <a:t>บ</a:t>
            </a:r>
            <a:r>
              <a:rPr lang="th-TH" dirty="0"/>
              <a:t>บุคลากร </a:t>
            </a:r>
            <a:endParaRPr lang="en-US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2D291007-9D14-4D6E-AEEB-64337E86A1D1}"/>
              </a:ext>
            </a:extLst>
          </p:cNvPr>
          <p:cNvSpPr txBox="1"/>
          <p:nvPr/>
        </p:nvSpPr>
        <p:spPr>
          <a:xfrm>
            <a:off x="114725" y="3429000"/>
            <a:ext cx="8914550" cy="9172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ts val="1205"/>
              </a:lnSpc>
              <a:spcAft>
                <a:spcPts val="0"/>
              </a:spcAft>
              <a:tabLst>
                <a:tab pos="180340" algn="l"/>
                <a:tab pos="540385" algn="l"/>
              </a:tabLst>
            </a:pPr>
            <a:r>
              <a:rPr kumimoji="0" lang="th-TH" sz="2800" b="1" i="0" u="sng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  <a:p>
            <a:pPr>
              <a:lnSpc>
                <a:spcPts val="1205"/>
              </a:lnSpc>
              <a:spcAft>
                <a:spcPts val="0"/>
              </a:spcAft>
              <a:tabLst>
                <a:tab pos="180340" algn="l"/>
                <a:tab pos="540385" algn="l"/>
              </a:tabLst>
            </a:pPr>
            <a:r>
              <a:rPr kumimoji="0" lang="th-TH" sz="2800" b="1" i="0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kumimoji="0" lang="th-TH" sz="2800" b="1" i="0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 </a:t>
            </a:r>
            <a:r>
              <a:rPr lang="th-TH" b="1" u="sng" dirty="0">
                <a:solidFill>
                  <a:srgbClr val="0000CC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การพัฒนาบุคลากรและการพัฒนาผู้นำของส</a:t>
            </a:r>
            <a:r>
              <a:rPr lang="th-TH" u="sng" dirty="0">
                <a:solidFill>
                  <a:srgbClr val="0000CC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่</a:t>
            </a:r>
            <a:r>
              <a:rPr lang="th-TH" b="1" u="sng" dirty="0">
                <a:solidFill>
                  <a:srgbClr val="0000CC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วนราชการ</a:t>
            </a:r>
          </a:p>
          <a:p>
            <a:pPr>
              <a:lnSpc>
                <a:spcPts val="1205"/>
              </a:lnSpc>
              <a:spcAft>
                <a:spcPts val="0"/>
              </a:spcAft>
              <a:tabLst>
                <a:tab pos="180340" algn="l"/>
                <a:tab pos="540385" algn="l"/>
              </a:tabLst>
            </a:pPr>
            <a:endParaRPr lang="th-TH" b="1" u="sng" dirty="0">
              <a:solidFill>
                <a:srgbClr val="0000CC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ts val="1205"/>
              </a:lnSpc>
              <a:spcAft>
                <a:spcPts val="0"/>
              </a:spcAft>
              <a:tabLst>
                <a:tab pos="180340" algn="l"/>
                <a:tab pos="540385" algn="l"/>
              </a:tabLst>
            </a:pPr>
            <a:endParaRPr lang="th-TH" b="1" u="sng" dirty="0">
              <a:solidFill>
                <a:srgbClr val="0000CC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ts val="1205"/>
              </a:lnSpc>
              <a:spcAft>
                <a:spcPts val="0"/>
              </a:spcAft>
              <a:tabLst>
                <a:tab pos="180340" algn="l"/>
                <a:tab pos="540385" algn="l"/>
              </a:tabLst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(หมวด 5/</a:t>
            </a:r>
            <a:r>
              <a:rPr kumimoji="0" lang="th-TH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กธ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ก.ฯ รับผิดชอบ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ข้อ 12,13 โดยรวบรวมข้อมูลจากหน่วยที่เกี่ยวข้อง)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6665473"/>
      </p:ext>
    </p:extLst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162031" y="249329"/>
            <a:ext cx="8634144" cy="707886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หมวด </a:t>
            </a:r>
            <a:r>
              <a:rPr kumimoji="0" lang="en-US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 </a:t>
            </a:r>
            <a:r>
              <a:rPr kumimoji="0" lang="th-TH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ผลลัพธ์การดำเนินการ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BDC3E98E-01A7-405B-9F46-0B7EBF9AC91E}"/>
              </a:ext>
            </a:extLst>
          </p:cNvPr>
          <p:cNvSpPr txBox="1"/>
          <p:nvPr/>
        </p:nvSpPr>
        <p:spPr>
          <a:xfrm>
            <a:off x="1720280" y="1412776"/>
            <a:ext cx="1296144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การให้ความ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สำคัญผู้รับบริการและผู้มีส่วนได้ส่วนเสีย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.3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A56727E-39DC-4033-8390-22A62C86CDAE}"/>
              </a:ext>
            </a:extLst>
          </p:cNvPr>
          <p:cNvSpPr txBox="1"/>
          <p:nvPr/>
        </p:nvSpPr>
        <p:spPr>
          <a:xfrm>
            <a:off x="279426" y="1412776"/>
            <a:ext cx="1296837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ด้านประสิทธิผลและการบรรลุพันธกิจ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P,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.1,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.2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3160441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การมุ่งเน้นบุคลากร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4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.5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3184B43B-410E-497F-849D-104C4183D8DB}"/>
              </a:ext>
            </a:extLst>
          </p:cNvPr>
          <p:cNvSpPr txBox="1"/>
          <p:nvPr/>
        </p:nvSpPr>
        <p:spPr>
          <a:xfrm>
            <a:off x="4618083" y="1412776"/>
            <a:ext cx="1224136" cy="3785652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การนำองค์การและการกำกับดูแลส่วนราชการ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5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P,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.1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469FB9F3-1CBA-49A2-9E00-10FEA5D4F6DE}"/>
              </a:ext>
            </a:extLst>
          </p:cNvPr>
          <p:cNvSpPr txBox="1"/>
          <p:nvPr/>
        </p:nvSpPr>
        <p:spPr>
          <a:xfrm>
            <a:off x="7600639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การประสิทธิผลของกระบวนการและการจัดการห่วงโซ่อุปทาน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3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.6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535F0353-78FB-4B46-B644-483EBB1ADB77}"/>
              </a:ext>
            </a:extLst>
          </p:cNvPr>
          <p:cNvSpPr txBox="1"/>
          <p:nvPr/>
        </p:nvSpPr>
        <p:spPr>
          <a:xfrm>
            <a:off x="6160478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ด้านงบประมาณ การเงินและการเติบโต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กบ.ฯ, กง.ฯ,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D2A5EF4A-BDC4-4E40-97DE-65F54781246C}"/>
              </a:ext>
            </a:extLst>
          </p:cNvPr>
          <p:cNvSpPr/>
          <p:nvPr/>
        </p:nvSpPr>
        <p:spPr>
          <a:xfrm>
            <a:off x="3196540" y="5577628"/>
            <a:ext cx="2565126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ข้อมูลสารสนเทศ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(</a:t>
            </a:r>
            <a:r>
              <a:rPr kumimoji="0" lang="th-TH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.4)</a:t>
            </a:r>
          </a:p>
        </p:txBody>
      </p:sp>
    </p:spTree>
    <p:extLst>
      <p:ext uri="{BB962C8B-B14F-4D97-AF65-F5344CB8AC3E}">
        <p14:creationId xmlns:p14="http://schemas.microsoft.com/office/powerpoint/2010/main" val="2657310437"/>
      </p:ext>
    </p:extLst>
  </p:cSld>
  <p:clrMapOvr>
    <a:masterClrMapping/>
  </p:clrMapOvr>
  <p:transition spd="med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230466" y="151528"/>
            <a:ext cx="8634144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หัวข้อ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ผลลัพธ์ด้าน</a:t>
            </a:r>
            <a:r>
              <a:rPr lang="th-TH" sz="3200" b="1" u="sng" dirty="0">
                <a:solidFill>
                  <a:srgbClr val="211D1E"/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การนำองค์การและการกำกับดูแล</a:t>
            </a:r>
            <a:r>
              <a:rPr lang="th-TH" sz="3200" b="1" dirty="0">
                <a:solidFill>
                  <a:srgbClr val="211D1E"/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201812" y="836712"/>
            <a:ext cx="8763659" cy="31085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 ผลลัพธ์ด้านการนำองค์การ การกำกับดูแลองค์การ และความรับผิดชอบต่อสังคม 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b="1" u="sng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การนำองค์การ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(หมวด 1/</a:t>
            </a:r>
            <a:r>
              <a:rPr lang="th-TH" b="1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กศษ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.ฯ รับผิดชอบ </a:t>
            </a:r>
            <a:r>
              <a:rPr lang="en-US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1,4 โดยรวบรวมข้อมูลจากหน่วยที่เกี่ยวข้อง)</a:t>
            </a:r>
            <a:endParaRPr lang="en-US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- ตัววัดหรือตัวชี้วัดที่สำคัญของ</a:t>
            </a:r>
            <a:r>
              <a:rPr lang="th-TH" b="1" u="sng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การสื่อสารของผู้บริหาร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ของส่วนราชการ และการสร้างความผูกพันกับบุคลากรและผู้รับบริการและผู้มีส่วนได้ส่วนเสีย เพื่อ</a:t>
            </a:r>
            <a:r>
              <a:rPr lang="th-TH" b="1" u="sng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ถ่ายทอดวิสัยทัศน์และค่านิยมสู่การปฏิบัติ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การกระตุ้นให้เกิดการสื่อสารในลักษณะสองทิศทาง และ</a:t>
            </a:r>
            <a:r>
              <a:rPr lang="th-TH" b="1" dirty="0" err="1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ให้เกิดการปฏิบัติการอย่างจริงจัง </a:t>
            </a:r>
            <a:endParaRPr lang="en-US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16DDC16A-6E54-4488-945C-92C580D8F7A1}"/>
              </a:ext>
            </a:extLst>
          </p:cNvPr>
          <p:cNvSpPr txBox="1"/>
          <p:nvPr/>
        </p:nvSpPr>
        <p:spPr>
          <a:xfrm>
            <a:off x="230466" y="4205406"/>
            <a:ext cx="8763659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 </a:t>
            </a:r>
            <a:r>
              <a:rPr kumimoji="0" lang="th-TH" b="1" i="0" u="sng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การกำกับดูแลองค์การ 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(หมวด 1/</a:t>
            </a:r>
            <a:r>
              <a:rPr kumimoji="0" lang="th-TH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กศษ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.ฯ รับผิดชอบ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ข้อ 6 โดยรวบรวมข้อมูลจากหน่วย/คณะกรรมการที่เกี่ยวข้อง)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ตัววัดหรือตัวชี้วัดที่สำคัญด้านการ</a:t>
            </a:r>
            <a:r>
              <a:rPr lang="th-TH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กำกับดูแลส่วนราชการและความรับผิดชอบ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ด้านการเงินทั้งภายในและภายนอก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91206219"/>
      </p:ext>
    </p:extLst>
  </p:cSld>
  <p:clrMapOvr>
    <a:masterClrMapping/>
  </p:clrMapOvr>
  <p:transition spd="med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230466" y="151528"/>
            <a:ext cx="8634144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หัวข้อ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ผลลัพธ์ด้าน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H SarabunPSK" panose="020B0500040200020003" pitchFamily="34" charset="-34"/>
              </a:rPr>
              <a:t>การนำองค์การและการกำกับดูแล</a:t>
            </a: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201812" y="836712"/>
            <a:ext cx="8763659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/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(11) </a:t>
            </a:r>
            <a:r>
              <a:rPr lang="th-TH" b="1" u="sng" dirty="0">
                <a:solidFill>
                  <a:srgbClr val="0000CC"/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กฎหมายและกฎระเบียบข้อบังคับ 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(หมวด 1/</a:t>
            </a:r>
            <a:r>
              <a:rPr kumimoji="0" lang="th-TH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กศษ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.ฯ รับผิดชอบ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ข้อ 5 โดบรวบรวมข้อมูลจากหน่วยที่เกี่ยวข้อง)</a:t>
            </a:r>
          </a:p>
          <a:p>
            <a:r>
              <a:rPr lang="th-TH" dirty="0"/>
              <a:t>-       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ตัววัดหรือตัวชี้วัดที่สำคัญด้านการ</a:t>
            </a:r>
            <a:r>
              <a:rPr lang="th-TH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ปฏิบัติตามหรือปฏิบัติได้เหนือกว่าข้อกำหนดด้านกฎระเบียบ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ข้อบังคับและกฎหมาย 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9FAC2202-734C-4AAB-A5D8-402CECC6399F}"/>
              </a:ext>
            </a:extLst>
          </p:cNvPr>
          <p:cNvSpPr txBox="1"/>
          <p:nvPr/>
        </p:nvSpPr>
        <p:spPr>
          <a:xfrm>
            <a:off x="230466" y="2796606"/>
            <a:ext cx="8763659" cy="35394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/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(12) </a:t>
            </a:r>
            <a:r>
              <a:rPr lang="th-TH" b="1" u="sng" dirty="0">
                <a:solidFill>
                  <a:srgbClr val="002060"/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การประพฤติปฏิบัติตามหลักนิติธรรม ความโปร</a:t>
            </a:r>
            <a:r>
              <a:rPr lang="th-TH" u="sng" dirty="0">
                <a:solidFill>
                  <a:srgbClr val="002060"/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่</a:t>
            </a:r>
            <a:r>
              <a:rPr lang="th-TH" b="1" u="sng" dirty="0">
                <a:solidFill>
                  <a:srgbClr val="002060"/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งใส และจริยธรรม 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(หมวด 1/</a:t>
            </a:r>
            <a:r>
              <a:rPr kumimoji="0" lang="th-TH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กศษ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.ฯ รับผิดชอบ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ข้อ 8,9 โดยรวบรวมข้อมูล/คณะกรรมการที่เกี่ยวข้อง)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- ตัววัดหรือตัวชี้วัดที่สำคัญของการ</a:t>
            </a:r>
            <a:r>
              <a:rPr lang="th-TH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ประพฤติปฏิบัติตามหลักนิติธรรม ความโปร่งใส และมีจริยธรรม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- ตัววัดหรือตัวชี้วัดที่สำคัญของ</a:t>
            </a:r>
            <a:r>
              <a:rPr lang="th-TH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ความเชื่อมั่น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ของผู้มีส่วนได้ส่วนเสียที่มีต่อผู้บริหารของส่วนราชการและ</a:t>
            </a:r>
            <a:r>
              <a:rPr lang="th-TH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ต่อระบบการกำกับดูแลส่วนราชการ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- ตัววัดหรือตัวชี้วัดที่สำคัญของพฤติกรรมที่ละเมิดการประพฤติปฏิบัติอย่างมีจริยธรรม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7173165"/>
      </p:ext>
    </p:extLst>
  </p:cSld>
  <p:clrMapOvr>
    <a:masterClrMapping/>
  </p:clrMapOvr>
  <p:transition spd="med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230466" y="151528"/>
            <a:ext cx="8634144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หัวข้อ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ผลลัพธ์ด้าน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H SarabunPSK" panose="020B0500040200020003" pitchFamily="34" charset="-34"/>
              </a:rPr>
              <a:t>การนำองค์การและการกำกับดูแล</a:t>
            </a: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201812" y="836712"/>
            <a:ext cx="8763659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/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(13) </a:t>
            </a:r>
            <a:r>
              <a:rPr lang="th-TH" b="1" u="sng" dirty="0">
                <a:solidFill>
                  <a:srgbClr val="0000CC"/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สังคมและชุมชน </a:t>
            </a:r>
            <a:r>
              <a:rPr kumimoji="0" lang="th-TH" b="1" i="0" u="sng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(หมวด 1/</a:t>
            </a:r>
            <a:r>
              <a:rPr kumimoji="0" lang="th-TH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กศษ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.ฯ รับผิดชอบ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ข้อ 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10,11 โดยรวบรวมข้อมูลจากหน่วย/นกร./</a:t>
            </a:r>
            <a:r>
              <a:rPr lang="th-TH" b="1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ฝว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ก.ฯ/สถานศึกษา/คณะกรรมการที่เกี่ยวข้อง)</a:t>
            </a:r>
            <a:endParaRPr kumimoji="0" lang="th-TH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- ตัววัดหรือตัวชี้วัดที่สำคัญด้าน</a:t>
            </a:r>
            <a:r>
              <a:rPr lang="th-TH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ความรับผิดชอบต่อสังคม และการสนับสนุนชุมชน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ที่สำคัญ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49513048"/>
      </p:ext>
    </p:extLst>
  </p:cSld>
  <p:clrMapOvr>
    <a:masterClrMapping/>
  </p:clrMapOvr>
  <p:transition spd="med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162031" y="249329"/>
            <a:ext cx="8634144" cy="707886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หมวด </a:t>
            </a:r>
            <a:r>
              <a:rPr kumimoji="0" lang="en-US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 </a:t>
            </a:r>
            <a:r>
              <a:rPr kumimoji="0" lang="th-TH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ผลลัพธ์การดำเนินการ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BDC3E98E-01A7-405B-9F46-0B7EBF9AC91E}"/>
              </a:ext>
            </a:extLst>
          </p:cNvPr>
          <p:cNvSpPr txBox="1"/>
          <p:nvPr/>
        </p:nvSpPr>
        <p:spPr>
          <a:xfrm>
            <a:off x="1720280" y="1412776"/>
            <a:ext cx="1296144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การให้ความ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สำคัญผู้รับบริการและผู้มีส่วนได้ส่วนเสีย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.3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A56727E-39DC-4033-8390-22A62C86CDAE}"/>
              </a:ext>
            </a:extLst>
          </p:cNvPr>
          <p:cNvSpPr txBox="1"/>
          <p:nvPr/>
        </p:nvSpPr>
        <p:spPr>
          <a:xfrm>
            <a:off x="279426" y="1412776"/>
            <a:ext cx="1296837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ด้านประสิทธิผลและการบรรลุพันธกิจ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P,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.1,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.2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3160441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การมุ่งเน้นบุคลากร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4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.5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3184B43B-410E-497F-849D-104C4183D8DB}"/>
              </a:ext>
            </a:extLst>
          </p:cNvPr>
          <p:cNvSpPr txBox="1"/>
          <p:nvPr/>
        </p:nvSpPr>
        <p:spPr>
          <a:xfrm>
            <a:off x="4618083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การนำองค์การและการกำกับดูแลส่วนราชการ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5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P,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.1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469FB9F3-1CBA-49A2-9E00-10FEA5D4F6DE}"/>
              </a:ext>
            </a:extLst>
          </p:cNvPr>
          <p:cNvSpPr txBox="1"/>
          <p:nvPr/>
        </p:nvSpPr>
        <p:spPr>
          <a:xfrm>
            <a:off x="7600639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การประสิทธิผลของกระบวนการและการจัดการห่วงโซ่อุปทาน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3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.6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535F0353-78FB-4B46-B644-483EBB1ADB77}"/>
              </a:ext>
            </a:extLst>
          </p:cNvPr>
          <p:cNvSpPr txBox="1"/>
          <p:nvPr/>
        </p:nvSpPr>
        <p:spPr>
          <a:xfrm>
            <a:off x="6160478" y="1412776"/>
            <a:ext cx="1224136" cy="3785652"/>
          </a:xfrm>
          <a:prstGeom prst="rect">
            <a:avLst/>
          </a:prstGeom>
          <a:solidFill>
            <a:srgbClr val="FF9966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ด้านงบประมาณ การเงินและการเติบโต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กบ.ฯ, กง.ฯ,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D2A5EF4A-BDC4-4E40-97DE-65F54781246C}"/>
              </a:ext>
            </a:extLst>
          </p:cNvPr>
          <p:cNvSpPr/>
          <p:nvPr/>
        </p:nvSpPr>
        <p:spPr>
          <a:xfrm>
            <a:off x="3196540" y="5577628"/>
            <a:ext cx="2565126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ข้อมูลสารสนเทศ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(</a:t>
            </a:r>
            <a:r>
              <a:rPr kumimoji="0" lang="th-TH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.4)</a:t>
            </a:r>
          </a:p>
        </p:txBody>
      </p:sp>
    </p:spTree>
    <p:extLst>
      <p:ext uri="{BB962C8B-B14F-4D97-AF65-F5344CB8AC3E}">
        <p14:creationId xmlns:p14="http://schemas.microsoft.com/office/powerpoint/2010/main" val="413817451"/>
      </p:ext>
    </p:extLst>
  </p:cSld>
  <p:clrMapOvr>
    <a:masterClrMapping/>
  </p:clrMapOvr>
  <p:transition spd="med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230466" y="151528"/>
            <a:ext cx="8634144" cy="58477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หัวข้อ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ผลลัพธ์ด้าน</a:t>
            </a:r>
            <a:r>
              <a:rPr lang="th-TH" sz="3200" b="1" u="sng" dirty="0">
                <a:ea typeface="Calibri" panose="020F0502020204030204" pitchFamily="34" charset="0"/>
                <a:cs typeface="TH SarabunPSK" panose="020B0500040200020003" pitchFamily="34" charset="-34"/>
              </a:rPr>
              <a:t>งบประมาณ การเงิน และการเติบโต</a:t>
            </a:r>
            <a:r>
              <a:rPr lang="th-TH" sz="3200" b="1" dirty="0"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201812" y="836712"/>
            <a:ext cx="8763659" cy="31085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 ผลลัพธ์ด้านงบประมาณ การเงิน และการเติบโต 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14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ผลการดำเนินการด้านงบประมาณ และการเงิน 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กศษ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.ฯ รับผิดชอบ โดยรวบรวมข้อมูลจาก กบ.ฯ/กง.ฯ/คณะกรรมการที่เกี่ยวข้อง) </a:t>
            </a:r>
            <a:endParaRPr lang="en-US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- ตัววัดหรือตัวชี้วัดที่สำคัญของผลการดำเนินการ</a:t>
            </a:r>
            <a:r>
              <a:rPr lang="th-TH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ด้านงบประมาณ และการเงิน รวมถึงตัววัดโดยรวม ด้านการบริหารงบประมาณ 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- ตัววัดหรือตัวชี้วัดที่สำคัญของ</a:t>
            </a:r>
            <a:r>
              <a:rPr lang="th-TH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ผลตอบแทนจากโอกาสเชิงยุทธศาสตร์ และผลการดำเนินการด้านกองทุน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(*) 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7945DCC7-D1A0-4443-A8F3-10B56D203495}"/>
              </a:ext>
            </a:extLst>
          </p:cNvPr>
          <p:cNvSpPr txBox="1"/>
          <p:nvPr/>
        </p:nvSpPr>
        <p:spPr>
          <a:xfrm>
            <a:off x="201812" y="4023732"/>
            <a:ext cx="8763659" cy="25545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ก. ผลลัพธ์ด้านงบประมาณ การเงิน และการเติบโต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15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 </a:t>
            </a:r>
            <a:r>
              <a:rPr kumimoji="0" lang="th-TH" sz="2800" b="1" i="0" u="sng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การเติบโต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(หมวด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/</a:t>
            </a:r>
            <a:r>
              <a:rPr kumimoji="0" lang="th-TH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กศษ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.ฯ รับผิดชอบ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ข้อ 9-11 โดยรวบรวมข้อมูลจากหน่วยที่เกี่ยวข้อง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dirty="0"/>
              <a:t>-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ตัววัดหรือตัวชี้วัดที่สำคัญของผลการดำเนินการด้าน</a:t>
            </a:r>
            <a:r>
              <a:rPr lang="th-TH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การเติบโตของส่วนราชการ และการสร้างขีดความสามารถในการแข่งขัน           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8849127"/>
      </p:ext>
    </p:extLst>
  </p:cSld>
  <p:clrMapOvr>
    <a:masterClrMapping/>
  </p:clrMapOvr>
  <p:transition spd="med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162031" y="249329"/>
            <a:ext cx="8634144" cy="707886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หมวด </a:t>
            </a:r>
            <a:r>
              <a:rPr kumimoji="0" lang="en-US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 </a:t>
            </a:r>
            <a:r>
              <a:rPr kumimoji="0" lang="th-TH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ผลลัพธ์การดำเนินการ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BDC3E98E-01A7-405B-9F46-0B7EBF9AC91E}"/>
              </a:ext>
            </a:extLst>
          </p:cNvPr>
          <p:cNvSpPr txBox="1"/>
          <p:nvPr/>
        </p:nvSpPr>
        <p:spPr>
          <a:xfrm>
            <a:off x="1720280" y="1412776"/>
            <a:ext cx="1296144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การให้ความ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สำคัญผู้รับบริการและผู้มีส่วนได้ส่วนเสีย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.3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A56727E-39DC-4033-8390-22A62C86CDAE}"/>
              </a:ext>
            </a:extLst>
          </p:cNvPr>
          <p:cNvSpPr txBox="1"/>
          <p:nvPr/>
        </p:nvSpPr>
        <p:spPr>
          <a:xfrm>
            <a:off x="279426" y="1412776"/>
            <a:ext cx="1296837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ด้านประสิทธิผลและการบรรลุพันธกิจ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P,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.1,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.2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3160441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การมุ่งเน้นบุคลากร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4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.5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3184B43B-410E-497F-849D-104C4183D8DB}"/>
              </a:ext>
            </a:extLst>
          </p:cNvPr>
          <p:cNvSpPr txBox="1"/>
          <p:nvPr/>
        </p:nvSpPr>
        <p:spPr>
          <a:xfrm>
            <a:off x="4618083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การนำองค์การและการกำกับดูแลส่วนราชการ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5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P,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.1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469FB9F3-1CBA-49A2-9E00-10FEA5D4F6DE}"/>
              </a:ext>
            </a:extLst>
          </p:cNvPr>
          <p:cNvSpPr txBox="1"/>
          <p:nvPr/>
        </p:nvSpPr>
        <p:spPr>
          <a:xfrm>
            <a:off x="7600639" y="1412776"/>
            <a:ext cx="1224136" cy="37856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การประสิทธิผลของกระบวนการและการจัดการห่วงโซ่อุปทาน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3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.6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535F0353-78FB-4B46-B644-483EBB1ADB77}"/>
              </a:ext>
            </a:extLst>
          </p:cNvPr>
          <p:cNvSpPr txBox="1"/>
          <p:nvPr/>
        </p:nvSpPr>
        <p:spPr>
          <a:xfrm>
            <a:off x="6160478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ด้านงบประมาณ การเงินและการเติบโต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: 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กบ.ฯ, กง.ฯ, </a:t>
            </a:r>
            <a:r>
              <a:rPr kumimoji="0" lang="th-TH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D2A5EF4A-BDC4-4E40-97DE-65F54781246C}"/>
              </a:ext>
            </a:extLst>
          </p:cNvPr>
          <p:cNvSpPr/>
          <p:nvPr/>
        </p:nvSpPr>
        <p:spPr>
          <a:xfrm>
            <a:off x="3196540" y="5577628"/>
            <a:ext cx="2565126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ข้อมูลสารสนเทศ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(</a:t>
            </a:r>
            <a:r>
              <a:rPr kumimoji="0" lang="th-TH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มว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.4)</a:t>
            </a:r>
          </a:p>
        </p:txBody>
      </p:sp>
    </p:spTree>
    <p:extLst>
      <p:ext uri="{BB962C8B-B14F-4D97-AF65-F5344CB8AC3E}">
        <p14:creationId xmlns:p14="http://schemas.microsoft.com/office/powerpoint/2010/main" val="1882819402"/>
      </p:ext>
    </p:extLst>
  </p:cSld>
  <p:clrMapOvr>
    <a:masterClrMapping/>
  </p:clrMapOvr>
  <p:transition spd="med">
    <p:pull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0" y="151528"/>
            <a:ext cx="9144000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หัวข้อ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3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ผลลัพธ์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ด้าน</a:t>
            </a:r>
            <a:r>
              <a:rPr lang="th-TH" sz="3200" b="1" u="sng" dirty="0">
                <a:ea typeface="Calibri" panose="020F0502020204030204" pitchFamily="34" charset="0"/>
                <a:cs typeface="TH SarabunPSK" panose="020B0500040200020003" pitchFamily="34" charset="-34"/>
              </a:rPr>
              <a:t>ประสิทธิผลของกระบวนการและการจัดการห</a:t>
            </a:r>
            <a:r>
              <a:rPr lang="th-TH" sz="3200" u="sng" dirty="0">
                <a:ea typeface="Calibri" panose="020F0502020204030204" pitchFamily="34" charset="0"/>
                <a:cs typeface="TH SarabunPSK" panose="020B0500040200020003" pitchFamily="34" charset="-34"/>
              </a:rPr>
              <a:t>่</a:t>
            </a:r>
            <a:r>
              <a:rPr lang="th-TH" sz="3200" b="1" u="sng" dirty="0">
                <a:ea typeface="Calibri" panose="020F0502020204030204" pitchFamily="34" charset="0"/>
                <a:cs typeface="TH SarabunPSK" panose="020B0500040200020003" pitchFamily="34" charset="-34"/>
              </a:rPr>
              <a:t>วงโซ</a:t>
            </a:r>
            <a:r>
              <a:rPr lang="th-TH" sz="3200" u="sng" dirty="0">
                <a:ea typeface="Calibri" panose="020F0502020204030204" pitchFamily="34" charset="0"/>
                <a:cs typeface="TH SarabunPSK" panose="020B0500040200020003" pitchFamily="34" charset="-34"/>
              </a:rPr>
              <a:t>่</a:t>
            </a:r>
            <a:r>
              <a:rPr lang="th-TH" sz="3200" b="1" u="sng" dirty="0">
                <a:ea typeface="Calibri" panose="020F0502020204030204" pitchFamily="34" charset="0"/>
                <a:cs typeface="TH SarabunPSK" panose="020B0500040200020003" pitchFamily="34" charset="-34"/>
              </a:rPr>
              <a:t>อุปทาน</a:t>
            </a:r>
            <a:r>
              <a:rPr lang="th-TH" sz="3200" b="1" dirty="0">
                <a:solidFill>
                  <a:srgbClr val="211D1E"/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190169" y="814265"/>
            <a:ext cx="8763659" cy="31085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 ผลลัพธ์ด้านประสิทธิผลของกระบวนการปฏิบัติการ 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16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b="1" u="sng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ประสิทธิผลและประสิทธิภาพของกระบวนการ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(หมวด 6/</a:t>
            </a:r>
            <a:r>
              <a:rPr lang="th-TH" b="1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กป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ภ.ฯ รับผิดชอบ </a:t>
            </a:r>
            <a:r>
              <a:rPr lang="en-US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</a:p>
          <a:p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3,4,5,10 โดยรวบรวมข้อมูลจากหน่วยที่รับผิดชอบ </a:t>
            </a:r>
            <a:r>
              <a:rPr lang="en-US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CP,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SP, KM)</a:t>
            </a:r>
          </a:p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ตัววัดหรือตัวชี้วัดที่สำคัญของผลการดำเนินการด้านการปฏิบัติการของ</a:t>
            </a:r>
            <a:r>
              <a:rPr lang="th-TH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กระบวนการทำงานและกระบวนการสนับสนุนที่สำคัญ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รวมทั้งคุณภาพ รอบเวลา </a:t>
            </a:r>
            <a:r>
              <a:rPr lang="th-TH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การปรับปรุง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การลดต้นทุน และตัววัดอื่น ๆ ที่เหมาะสมด้านประสิทธิผล ประสิทธิภาพ และนวัตกรรมของกระบวนการ 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9AE0FD67-B420-4552-9E3F-AEB2EB42C57B}"/>
              </a:ext>
            </a:extLst>
          </p:cNvPr>
          <p:cNvSpPr txBox="1"/>
          <p:nvPr/>
        </p:nvSpPr>
        <p:spPr>
          <a:xfrm>
            <a:off x="173319" y="4149080"/>
            <a:ext cx="8763659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17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b="1" u="sng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การเตรียมพร้อมต่อภาวะฉุกเฉิน 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(หมวด 6/</a:t>
            </a:r>
            <a:r>
              <a:rPr lang="th-TH" b="1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กป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ภ.ฯ รับผิดชอบ </a:t>
            </a:r>
            <a:r>
              <a:rPr lang="en-US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8,9 โดยรวบรวมข้อมูลจากหน่วย/คณะกรรมการที่เกี่ยวข้อง) 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- ตัววัดหรือตัวชี้วัดที่สำคัญของประสิทธิผลของส่วนราชการในด้าน</a:t>
            </a:r>
            <a:r>
              <a:rPr lang="th-TH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ความปลอดภัย และการเตรียมพร้อมต่อภัยพิบัติ</a:t>
            </a:r>
            <a:r>
              <a:rPr lang="th-TH" u="sng" dirty="0"/>
              <a:t>และ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946874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7504" y="1412776"/>
            <a:ext cx="8928992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h-TH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814254" y="0"/>
            <a:ext cx="7487816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6000" b="1" u="sng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ระเบียบวาระการประชุม</a:t>
            </a:r>
            <a:endParaRPr lang="th-TH" sz="6000" b="1" u="sng" dirty="0">
              <a:solidFill>
                <a:schemeClr val="accent1">
                  <a:lumMod val="60000"/>
                  <a:lumOff val="40000"/>
                </a:schemeClr>
              </a:solidFill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7281D249-BB91-4F98-BC37-3CA1FD1B0CFD}"/>
              </a:ext>
            </a:extLst>
          </p:cNvPr>
          <p:cNvSpPr/>
          <p:nvPr/>
        </p:nvSpPr>
        <p:spPr>
          <a:xfrm>
            <a:off x="237682" y="1200246"/>
            <a:ext cx="8640960" cy="5074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900430" algn="l"/>
                <a:tab pos="1260475" algn="l"/>
                <a:tab pos="1350645" algn="l"/>
                <a:tab pos="1710690" algn="l"/>
              </a:tabLst>
            </a:pPr>
            <a:r>
              <a:rPr lang="th-TH" sz="3800" b="1" u="sng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ระเบียบวาระที่ </a:t>
            </a:r>
            <a:r>
              <a:rPr lang="en-US" sz="3800" b="1" u="sng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</a:t>
            </a:r>
            <a:r>
              <a:rPr lang="th-TH" sz="38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เรื่องที่ประธานแจ้งให้ที่ประชุมทราบ</a:t>
            </a:r>
            <a:endParaRPr lang="en-US" sz="38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900430" algn="l"/>
                <a:tab pos="1260475" algn="l"/>
                <a:tab pos="1350645" algn="l"/>
                <a:tab pos="1710690" algn="l"/>
              </a:tabLst>
            </a:pPr>
            <a:r>
              <a:rPr lang="th-TH" sz="3800" b="1" u="sng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ระเบียบวาระที่ </a:t>
            </a:r>
            <a:r>
              <a:rPr lang="en-US" sz="3800" b="1" u="sng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</a:t>
            </a:r>
            <a:r>
              <a:rPr lang="th-TH" sz="3800" b="1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ฝ่ายเลขานุการฯ </a:t>
            </a:r>
            <a:r>
              <a:rPr lang="th-TH" sz="3800" b="1" spc="-20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ชี้แจงวิธีการกำหนดตัวชี้วัดที่สำคัญ/ค่าเป้าหมาย นำเสนอตัวอย่างตัวชี้วัด/ค่าเป้าหมาย และการรายงานผลลัพธ์ตามตัวชี้วัด</a:t>
            </a:r>
            <a:endParaRPr lang="th-TH" sz="3800" b="1" spc="-20" dirty="0">
              <a:solidFill>
                <a:schemeClr val="accent1">
                  <a:lumMod val="40000"/>
                  <a:lumOff val="60000"/>
                </a:schemeClr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900430" algn="l"/>
                <a:tab pos="1260475" algn="l"/>
                <a:tab pos="1350645" algn="l"/>
                <a:tab pos="1710690" algn="l"/>
              </a:tabLst>
            </a:pPr>
            <a:r>
              <a:rPr lang="th-TH" sz="3800" b="1" u="sng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ระเบียบวาระที่ 3</a:t>
            </a:r>
            <a:r>
              <a:rPr lang="th-TH" sz="38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หมวด </a:t>
            </a:r>
            <a:r>
              <a:rPr lang="en-US" sz="38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 </a:t>
            </a:r>
            <a:r>
              <a:rPr lang="th-TH" sz="38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หมวด 1 - หมวด 6 นำเสนอตัวชี้วัดและค่าเป้าหมายในหัวข้อที่ตนรับผิดชอบ หน่วยต่าง ๆ  พิจารณาตัวชี้วัดและค่าเป้าหมายในส่วนภาระงานที่ตนรับผิดชอบ   </a:t>
            </a:r>
            <a:endParaRPr lang="en-US" sz="38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900430" algn="l"/>
                <a:tab pos="1260475" algn="l"/>
                <a:tab pos="1350645" algn="l"/>
                <a:tab pos="1710690" algn="l"/>
              </a:tabLst>
            </a:pPr>
            <a:r>
              <a:rPr lang="th-TH" sz="3800" b="1" u="sng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ระเบียบวาระที่ </a:t>
            </a:r>
            <a:r>
              <a:rPr lang="en-US" sz="3800" b="1" u="sng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</a:t>
            </a:r>
            <a:r>
              <a:rPr lang="th-TH" sz="3800" b="1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เรื่องอื่น ๆ </a:t>
            </a:r>
            <a:endParaRPr lang="en-US" sz="3800" b="1" dirty="0">
              <a:solidFill>
                <a:schemeClr val="accent1">
                  <a:lumMod val="40000"/>
                  <a:lumOff val="60000"/>
                </a:schemeClr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266A4EB-7044-4900-810E-440A0B289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8C08-903F-4804-9773-17B18357278D}" type="datetime1">
              <a:rPr lang="th-TH" smtClean="0"/>
              <a:t>03/07/61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1AC6C12-8AB1-40E9-8BE5-09280E82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6012655"/>
            <a:ext cx="5791200" cy="365125"/>
          </a:xfrm>
        </p:spPr>
        <p:txBody>
          <a:bodyPr/>
          <a:lstStyle/>
          <a:p>
            <a:r>
              <a:rPr lang="th-TH" dirty="0"/>
              <a:t>น.อ.หญิง ชมภู  พัฒนพง</a:t>
            </a:r>
            <a:r>
              <a:rPr lang="th-TH" dirty="0" err="1"/>
              <a:t>ษ์</a:t>
            </a:r>
            <a:r>
              <a:rPr lang="th-TH" dirty="0"/>
              <a:t> </a:t>
            </a:r>
            <a:r>
              <a:rPr lang="th-TH" dirty="0" err="1"/>
              <a:t>นป</a:t>
            </a:r>
            <a:r>
              <a:rPr lang="th-TH" dirty="0"/>
              <a:t>ก.ฯ ช่วย สน.เสธ.ยศ.</a:t>
            </a:r>
            <a:r>
              <a:rPr lang="th-TH" dirty="0" err="1"/>
              <a:t>ทร</a:t>
            </a:r>
            <a:r>
              <a:rPr lang="th-TH" dirty="0"/>
              <a:t>. โทร. 53659</a:t>
            </a: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E0E6197-8ABB-4C06-9877-B17A180DA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8292002"/>
      </p:ext>
    </p:extLst>
  </p:cSld>
  <p:clrMapOvr>
    <a:masterClrMapping/>
  </p:clrMapOvr>
  <p:transition spd="med">
    <p:pul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0" y="151528"/>
            <a:ext cx="9144000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หัวข้อ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3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ผลลัพธ์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ด้าน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H SarabunPSK" panose="020B0500040200020003" pitchFamily="34" charset="-34"/>
              </a:rPr>
              <a:t>ประสิทธิผลของกระบวนการและการจัดการห</a:t>
            </a:r>
            <a:r>
              <a:rPr kumimoji="0" lang="th-TH" sz="32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H SarabunPSK" panose="020B0500040200020003" pitchFamily="34" charset="-34"/>
              </a:rPr>
              <a:t>่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H SarabunPSK" panose="020B0500040200020003" pitchFamily="34" charset="-34"/>
              </a:rPr>
              <a:t>วงโซ</a:t>
            </a:r>
            <a:r>
              <a:rPr kumimoji="0" lang="th-TH" sz="32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H SarabunPSK" panose="020B0500040200020003" pitchFamily="34" charset="-34"/>
              </a:rPr>
              <a:t>่</a:t>
            </a:r>
            <a:r>
              <a:rPr kumimoji="0" lang="th-TH" sz="3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H SarabunPSK" panose="020B0500040200020003" pitchFamily="34" charset="-34"/>
              </a:rPr>
              <a:t>อุปทาน</a:t>
            </a: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Century Gothic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DA0C1604-6425-4CD0-A56B-59359D258687}"/>
              </a:ext>
            </a:extLst>
          </p:cNvPr>
          <p:cNvSpPr txBox="1"/>
          <p:nvPr/>
        </p:nvSpPr>
        <p:spPr>
          <a:xfrm>
            <a:off x="190170" y="1173454"/>
            <a:ext cx="8763659" cy="2246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ข. ผลลัพธ์ด้านการจัดการห่วงโซ่อุปทาน 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(</a:t>
            </a:r>
            <a:r>
              <a:rPr lang="en-US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18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b="1" u="sng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การจัดการห่วงโซ่อุปทาน 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(หมวด 6/</a:t>
            </a:r>
            <a:r>
              <a:rPr lang="th-TH" b="1" dirty="0" err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กป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ภ.ฯ รับผิดชอบ </a:t>
            </a:r>
            <a:r>
              <a:rPr lang="en-US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ข้อ 7 โดยรวบรวมข้อมูลจากหน่วยที่รับผิดชอบ </a:t>
            </a:r>
            <a:r>
              <a:rPr lang="en-US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CP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en-US" b="1" u="sng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ตัววัดหรือตัวชี้วัดที่สำคัญของผลการดำเนินการด้าน</a:t>
            </a:r>
            <a:r>
              <a:rPr lang="th-TH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ห่วงโซ่อุปทาน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ของส่วนราชการ รวมทั้งการสนับสนุนผลการดำเนินการของส่วนราชการ   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8679736"/>
      </p:ext>
    </p:extLst>
  </p:cSld>
  <p:clrMapOvr>
    <a:masterClrMapping/>
  </p:clrMapOvr>
  <p:transition spd="med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46856" y="1412776"/>
            <a:ext cx="8589640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h-TH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407354" y="914543"/>
            <a:ext cx="8229600" cy="3689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5400" b="1" u="sng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ระเบียบวาระที่ </a:t>
            </a:r>
            <a:r>
              <a:rPr lang="en-US" sz="5400" b="1" u="sng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3</a:t>
            </a:r>
            <a:r>
              <a:rPr lang="th-TH" sz="54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</a:t>
            </a:r>
          </a:p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 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1 - หมวด 6 นำเสนอตัวชี้วัด</a:t>
            </a:r>
          </a:p>
          <a:p>
            <a:pPr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และค่าเป้าหมายในหัวข้อที่ตนรับผิดชอบ  </a:t>
            </a:r>
          </a:p>
          <a:p>
            <a:pPr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หน่วยต่าง ๆ พิจารณาตัวชี้วัดและค่าเป้าหมาย</a:t>
            </a:r>
          </a:p>
          <a:p>
            <a:pPr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ในส่วนภาระงานที่ตนรับผิดชอบ 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310AB6C-ED7D-4094-AEF6-1E29A7CA3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D9C5-F178-40E0-8613-160AF7A42478}" type="datetime1">
              <a:rPr lang="th-TH" smtClean="0"/>
              <a:t>03/07/61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96BD76B1-93D8-4E41-B268-6EE31F94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A79DDCD0-E553-41EC-8E63-1E131658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31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3263723"/>
      </p:ext>
    </p:extLst>
  </p:cSld>
  <p:clrMapOvr>
    <a:masterClrMapping/>
  </p:clrMapOvr>
  <p:transition spd="med">
    <p:pull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AD46FDC9-17D7-4EDD-8CED-8232A7CE241B}"/>
              </a:ext>
            </a:extLst>
          </p:cNvPr>
          <p:cNvSpPr txBox="1"/>
          <p:nvPr/>
        </p:nvSpPr>
        <p:spPr>
          <a:xfrm>
            <a:off x="828668" y="2348880"/>
            <a:ext cx="7486664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พิจารณาตัวชี้วัดและค่าเป้าหมาย</a:t>
            </a:r>
          </a:p>
        </p:txBody>
      </p:sp>
    </p:spTree>
    <p:extLst>
      <p:ext uri="{BB962C8B-B14F-4D97-AF65-F5344CB8AC3E}">
        <p14:creationId xmlns:p14="http://schemas.microsoft.com/office/powerpoint/2010/main" val="648606924"/>
      </p:ext>
    </p:extLst>
  </p:cSld>
  <p:clrMapOvr>
    <a:masterClrMapping/>
  </p:clrMapOvr>
  <p:transition spd="med"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46856" y="1412776"/>
            <a:ext cx="8589640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j-ea"/>
              <a:cs typeface="DilleniaUPC" panose="02020603050405020304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107" y="1700808"/>
            <a:ext cx="8229600" cy="2298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ระเบียบวาระที่ </a:t>
            </a:r>
            <a:r>
              <a:rPr kumimoji="0" lang="en-US" sz="5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4</a:t>
            </a: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เรื่องอื่น ๆ</a:t>
            </a:r>
          </a:p>
        </p:txBody>
      </p:sp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310AB6C-ED7D-4094-AEF6-1E29A7CA3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0D9C5-F178-40E0-8613-160AF7A42478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96BD76B1-93D8-4E41-B268-6EE31F94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A79DDCD0-E553-41EC-8E63-1E131658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3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th-TH" sz="13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3818247"/>
      </p:ext>
    </p:extLst>
  </p:cSld>
  <p:clrMapOvr>
    <a:masterClrMapping/>
  </p:clrMapOvr>
  <p:transition spd="med">
    <p:pull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AD46FDC9-17D7-4EDD-8CED-8232A7CE241B}"/>
              </a:ext>
            </a:extLst>
          </p:cNvPr>
          <p:cNvSpPr txBox="1"/>
          <p:nvPr/>
        </p:nvSpPr>
        <p:spPr>
          <a:xfrm>
            <a:off x="973924" y="98345"/>
            <a:ext cx="7486664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ขั้นตอนการรายงานผลการดำเนินงาน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652EEDC8-2AE8-48FC-9587-57FB9491AB36}"/>
              </a:ext>
            </a:extLst>
          </p:cNvPr>
          <p:cNvSpPr txBox="1"/>
          <p:nvPr/>
        </p:nvSpPr>
        <p:spPr>
          <a:xfrm>
            <a:off x="215516" y="1165538"/>
            <a:ext cx="8712968" cy="50167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หน่วยที่เกี่ยวข้อง รายงานและสรุปผลการดำเนินงานตามตัวชี้วัดในหัวข้อที่ตนเกี่ยวข้อง ใช้ข้อมูลย้อนหลัง 3 ปี และข้อมูลปีปัจจุบัน รวม 4 ปี (หรือเท่า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ที่มี) ตามตารางในแบบฟอร์มที่หมวด 7 กำหนดต่อไป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แต่ละหมวด รวบรวมผลดำเนินงานตามตัวชี้วัดในหัวข้อที่ตนรับผิดชอบ จากหน่วยที่เกี่ยวข้อง และประเมินตนเอง เปรียบเทียบกับค่าเป้าหมาย และ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คู่เทียบ (ถ้ามี) เสนอรายงานให้หัวหน้าคณะทำงานย่อยลงนาม แล้วส่งให้เลขานุการหมวด 7 พร้อมเอกสารอ้างอิง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หมวด 7 วิเคราะห์ข้อมูลทุกด้าน ทุกตัวชี้วัด รายงานสรุปผลและนำเสนอผลในรูปของกราฟ เพื่อดูสถิติ แนวโน้ม และการเปรียบเทียบ รายงานผลเสนอ จก.ยศ.</a:t>
            </a:r>
            <a:r>
              <a:rPr lang="th-TH" sz="32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ทร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และเผยแพร่ให้แต่ละหน่วยนำไปใช้เป็นข้อมูลในการพัฒนาต่อไป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1377946040"/>
      </p:ext>
    </p:extLst>
  </p:cSld>
  <p:clrMapOvr>
    <a:masterClrMapping/>
  </p:clrMapOvr>
  <p:transition spd="med">
    <p:pul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478047" y="1556792"/>
            <a:ext cx="8058080" cy="175432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แบบฟอร์ม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การรายงานผลลัพธ์การดำเนินงาน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17702557"/>
      </p:ext>
    </p:extLst>
  </p:cSld>
  <p:clrMapOvr>
    <a:masterClrMapping/>
  </p:clrMapOvr>
  <p:transition spd="med">
    <p:pull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107504" y="620688"/>
            <a:ext cx="8892480" cy="39703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ติดต่อขอข้อมูลทางเมลชื่อ </a:t>
            </a:r>
            <a:r>
              <a:rPr lang="en-US" sz="3600" b="1" dirty="0" err="1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chompoo_phattanapong@yahoo</a:t>
            </a:r>
            <a:r>
              <a:rPr lang="th-TH" sz="36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.</a:t>
            </a:r>
            <a:r>
              <a:rPr lang="en-US" sz="36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co</a:t>
            </a:r>
            <a:r>
              <a:rPr lang="th-TH" sz="36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.</a:t>
            </a:r>
            <a:r>
              <a:rPr lang="en-US" sz="3600" b="1" dirty="0" err="1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th</a:t>
            </a:r>
            <a:endParaRPr lang="en-US" sz="36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  <a:hlinkClick r:id="rId2"/>
            </a:endParaRPr>
          </a:p>
          <a:p>
            <a:r>
              <a:rPr lang="th-TH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โทร.53659</a:t>
            </a:r>
            <a:r>
              <a:rPr lang="th-TH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089-0354807 ห้องนายทหารปฏิบัติการ อาคาร บก.ยศ.</a:t>
            </a:r>
            <a:r>
              <a:rPr lang="th-TH" sz="3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ทร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.ชั้น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น.ท.จิตรกร นรบัตร หน.แผน กบ.ยศ.</a:t>
            </a:r>
            <a:r>
              <a:rPr lang="th-TH" sz="3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ทร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โทร.53623 หรือ 083 2962823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64546094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46856" y="1412776"/>
            <a:ext cx="8589640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h-TH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-197296" y="1612769"/>
            <a:ext cx="8928992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5400" b="1" u="sng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ระเบียบวาระที่ </a:t>
            </a:r>
            <a:r>
              <a:rPr lang="en-US" sz="5400" b="1" u="sng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1</a:t>
            </a:r>
            <a:r>
              <a:rPr lang="th-TH" sz="54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6600"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เรื่องที่ประธานแจ้งให้ที่ประชุมทราบ</a:t>
            </a:r>
            <a:endParaRPr lang="th-TH" sz="6600" b="1" u="sng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958BDA6-272C-4BA1-B2BA-BD01249B2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893A-30B6-4F41-8C76-500C7ED3784F}" type="datetime1">
              <a:rPr lang="th-TH" smtClean="0"/>
              <a:t>03/07/61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5CA0634-B7ED-4E04-9E33-65213BC3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B903F47-ED25-4062-BE6B-0524B540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5966474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8913A3DF-FE22-49E2-9F8F-C5F1408E4340}"/>
              </a:ext>
            </a:extLst>
          </p:cNvPr>
          <p:cNvSpPr/>
          <p:nvPr/>
        </p:nvSpPr>
        <p:spPr>
          <a:xfrm>
            <a:off x="143508" y="548680"/>
            <a:ext cx="8856984" cy="604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0385" algn="l"/>
              </a:tabLst>
              <a:defRPr/>
            </a:pPr>
            <a:r>
              <a:rPr kumimoji="0" lang="th-TH" sz="33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kumimoji="0" lang="th-TH" sz="3300" b="1" i="0" u="sng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วัตถุประสงค์ของการประชุม</a:t>
            </a:r>
            <a:r>
              <a:rPr kumimoji="0" lang="th-TH" sz="3300" b="1" i="0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</a:t>
            </a:r>
            <a:r>
              <a:rPr kumimoji="0" lang="th-TH" sz="33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เพื่อให้ทุกฝ่ายร่วมกันพิจารณาตัวชี้วัดและค่าเป้าหมายที่สำคัญในภาพรวมของ ยศ.</a:t>
            </a:r>
            <a:r>
              <a:rPr kumimoji="0" lang="th-TH" sz="3300" b="1" i="0" u="none" strike="noStrike" kern="1200" cap="none" spc="-1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kumimoji="0" lang="th-TH" sz="33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 ที่หมวด 7 จะได้นำมาเป็นหัวข้อในการวิเคราะห์และสรุปผลการดำเนินงานที่สำคัญในภาพรวมของ ยศ.</a:t>
            </a:r>
            <a:r>
              <a:rPr kumimoji="0" lang="th-TH" sz="3300" b="1" i="0" u="none" strike="noStrike" kern="1200" cap="none" spc="-1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kumimoji="0" lang="th-TH" sz="33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เพื่อให้เกิดการพัฒนาและวางระบบการดำเนินงานของ ยศ.</a:t>
            </a:r>
            <a:r>
              <a:rPr kumimoji="0" lang="th-TH" sz="3300" b="1" i="0" u="none" strike="noStrike" kern="1200" cap="none" spc="-1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kumimoji="0" lang="th-TH" sz="33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ต่อไป</a:t>
            </a:r>
          </a:p>
          <a:p>
            <a:pPr lvl="0">
              <a:lnSpc>
                <a:spcPct val="107000"/>
              </a:lnSpc>
              <a:tabLst>
                <a:tab pos="540385" algn="l"/>
              </a:tabLst>
            </a:pPr>
            <a:r>
              <a:rPr lang="th-TH" sz="3300" b="1" spc="-1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ที่ผ่านมา ยังไม่เคยมีการกำหนดตัวชี้วัดที่สำคัญของระบบงานของ ยศ.</a:t>
            </a:r>
            <a:r>
              <a:rPr lang="th-TH" sz="3300" b="1" spc="-10" dirty="0" err="1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300" b="1" spc="-1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.มาก่อน เมื่อ สปช.</a:t>
            </a:r>
            <a:r>
              <a:rPr lang="th-TH" sz="3300" b="1" spc="-10" dirty="0" err="1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300" b="1" spc="-1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มาตรวจ </a:t>
            </a:r>
            <a:r>
              <a:rPr lang="en-US" sz="3300" b="1" spc="-1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PMQA </a:t>
            </a:r>
            <a:r>
              <a:rPr lang="th-TH" sz="3300" b="1" spc="-1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เมื่อ 24 พ.ค.61 นั้น ฝ่ายเลขานุการหมวด 7 ได้กำหนดตัวชี้วัดและค่าเป้าหมายที่สำคัญในภาพรวมของ ยศ.</a:t>
            </a:r>
            <a:r>
              <a:rPr lang="th-TH" sz="3300" b="1" spc="-10" dirty="0" err="1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300" b="1" spc="-1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ให้เบื้องต้นไปพลางก่อน เพื่อใช้ประกอบรับการตรวจจาก สปช.</a:t>
            </a:r>
            <a:r>
              <a:rPr lang="th-TH" sz="3300" b="1" spc="-10" dirty="0" err="1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300" b="1" spc="-1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0385" algn="l"/>
              </a:tabLst>
              <a:defRPr/>
            </a:pPr>
            <a:r>
              <a:rPr kumimoji="0" lang="th-TH" sz="33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ในโอกาสนี้ ให้หมวดที่รับผิดชอบและหน่วยที่เกี่ยวข้องกับข้อคำถามในเกณฑ์ </a:t>
            </a:r>
            <a:r>
              <a:rPr kumimoji="0" lang="en-US" sz="33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PMQA</a:t>
            </a:r>
            <a:r>
              <a:rPr kumimoji="0" lang="th-TH" sz="33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นำเสนอตัวชี้วัดและค่าเป้าหมาย และร่วมกันพิจารณาให้ความเห็นชอบ แล้วจะเสนอขออนุมัติต่อไป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3176222576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46856" y="1412776"/>
            <a:ext cx="8589640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j-ea"/>
              <a:cs typeface="DilleniaUPC" panose="02020603050405020304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977857"/>
            <a:ext cx="8712968" cy="361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ระเบียบวาระที่ </a:t>
            </a:r>
            <a:r>
              <a:rPr kumimoji="0" lang="en-US" sz="5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2</a:t>
            </a: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ชี้แจงหัวข้อการรายงานผลลัพธ์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การกำหนดตัวชี้วัด/ค่าเป้าหมาย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th-TH" sz="5400" b="1" spc="-2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นำเสนอตัวอย่างตัวชี้วัด/ค่าเป้าหมาย</a:t>
            </a:r>
            <a:endParaRPr kumimoji="0" lang="th-TH" sz="54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</p:txBody>
      </p:sp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2FB1F933-5859-4D07-8C5E-07FDE592F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7BBA-B857-420C-98BF-AA6BB0A1D5AD}" type="datetime1">
              <a:rPr lang="th-TH" smtClean="0"/>
              <a:t>03/07/61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2F75850D-D8CD-48D5-B2EB-7BB81F72A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99F230E-1DF4-4C4C-9C91-02149C66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4989704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51" t="77708" r="61488" b="15897"/>
          <a:stretch>
            <a:fillRect/>
          </a:stretch>
        </p:blipFill>
        <p:spPr bwMode="auto">
          <a:xfrm>
            <a:off x="0" y="6149975"/>
            <a:ext cx="771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52849"/>
            <a:ext cx="8778875" cy="549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6" descr="PMQA_FINAL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7588" y="0"/>
            <a:ext cx="479425" cy="981075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7763" dir="2700000" algn="ctr" rotWithShape="0">
              <a:srgbClr val="9966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white">
          <a:xfrm>
            <a:off x="41275" y="138711"/>
            <a:ext cx="8569326" cy="49859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วงจรคุณภาพการบริหารจัดการภาครัฐ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2B8055-1BDB-4912-BE6F-6FCE8898E37B}" type="slidenum">
              <a:rPr kumimoji="0" lang="th-TH" sz="11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h-TH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 descr="PMQA_FINAL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4575" y="0"/>
            <a:ext cx="479425" cy="981075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7763" dir="2700000" algn="ctr" rotWithShape="0">
              <a:srgbClr val="9966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375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625" y="41389"/>
            <a:ext cx="5174169" cy="6391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  <a:tabLst>
                <a:tab pos="3122930" algn="l"/>
              </a:tabLst>
            </a:pPr>
            <a:r>
              <a:rPr sz="4000" b="1" spc="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r>
              <a:rPr sz="4000" b="1" spc="-1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า</a:t>
            </a:r>
            <a:r>
              <a:rPr sz="4000" b="1" spc="-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</a:t>
            </a:r>
            <a:r>
              <a:rPr sz="4000" b="1" spc="-1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</a:t>
            </a:r>
            <a:r>
              <a:rPr sz="4000" b="1" spc="-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</a:t>
            </a:r>
            <a:r>
              <a:rPr sz="4000" b="1" spc="-1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</a:t>
            </a:r>
            <a:r>
              <a:rPr sz="4000" b="1" spc="-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</a:t>
            </a:r>
            <a:r>
              <a:rPr lang="th-TH" sz="4000" b="1" spc="-5" dirty="0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ิ</a:t>
            </a:r>
            <a:r>
              <a:rPr sz="4000" b="1" spc="-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</a:t>
            </a:r>
            <a:r>
              <a:rPr sz="4000" b="1" spc="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</a:t>
            </a:r>
            <a:r>
              <a:rPr sz="4000" b="1" spc="-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r>
              <a:rPr sz="4000" b="1" spc="-1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th-TH" sz="4000" b="1" spc="-190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์ก</a:t>
            </a:r>
            <a:r>
              <a:rPr sz="4000" b="1" spc="-1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</a:t>
            </a:r>
            <a:r>
              <a:rPr sz="4000" b="1" spc="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</a:t>
            </a:r>
            <a:r>
              <a:rPr sz="4000" b="1" spc="-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</a:t>
            </a:r>
            <a:r>
              <a:rPr sz="4000" b="1" spc="-1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</a:t>
            </a:r>
            <a:r>
              <a:rPr sz="4000" b="1" spc="-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</a:t>
            </a:r>
            <a:r>
              <a:rPr sz="4000" b="1" spc="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วด</a:t>
            </a:r>
            <a:r>
              <a:rPr sz="4000" b="1" spc="-10" dirty="0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sz="4000" b="1" spc="0" dirty="0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endParaRPr sz="4000" dirty="0">
              <a:solidFill>
                <a:schemeClr val="accent6">
                  <a:lumMod val="20000"/>
                  <a:lumOff val="8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83147" y="4707695"/>
            <a:ext cx="4209288" cy="16733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2915" y="4292066"/>
            <a:ext cx="3755136" cy="23456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92217" y="783274"/>
            <a:ext cx="4051783" cy="16733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lang="th-TH" dirty="0"/>
          </a:p>
        </p:txBody>
      </p:sp>
      <p:sp>
        <p:nvSpPr>
          <p:cNvPr id="10" name="object 10"/>
          <p:cNvSpPr/>
          <p:nvPr/>
        </p:nvSpPr>
        <p:spPr>
          <a:xfrm>
            <a:off x="416991" y="939545"/>
            <a:ext cx="3691128" cy="16733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6837" y="1129024"/>
            <a:ext cx="3373239" cy="10524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ระดับของผลการดำเนินงานในปัจจุบันเทียบกับเป้าหมาย</a:t>
            </a:r>
            <a:endParaRPr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38688" y="2594197"/>
            <a:ext cx="878840" cy="553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89560" marR="12700" indent="-277495">
              <a:lnSpc>
                <a:spcPts val="2170"/>
              </a:lnSpc>
            </a:pP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Le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67744" y="1587028"/>
            <a:ext cx="4447032" cy="21031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4860032" y="2699219"/>
            <a:ext cx="1176655" cy="3105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nd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67744" y="3701473"/>
            <a:ext cx="4450067" cy="21031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32611" y="3192800"/>
            <a:ext cx="734568" cy="3261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08455" y="3795789"/>
            <a:ext cx="734568" cy="3261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497316" y="6445948"/>
            <a:ext cx="109220" cy="191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8A8A8A"/>
                </a:solidFill>
                <a:latin typeface="Tahoma"/>
                <a:cs typeface="Tahoma"/>
              </a:rPr>
              <a:t>9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99792" y="4121925"/>
            <a:ext cx="1491615" cy="767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eg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ti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endParaRPr sz="2000" dirty="0">
              <a:latin typeface="Tahoma"/>
              <a:cs typeface="Tahoma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sz="1100" dirty="0"/>
          </a:p>
          <a:p>
            <a:pPr marL="31115" algn="ctr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70117" y="4099859"/>
            <a:ext cx="1543685" cy="9243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pa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ri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son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24221" y="4627141"/>
            <a:ext cx="379730" cy="3105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- 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40994" y="4962481"/>
            <a:ext cx="2663825" cy="13392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ผลการดำเนินงานเทียบกับข้อมูลเชิงเปรียบเทียบ ค่าเทียบเคียงหรือองค์การชั้นนำ</a:t>
            </a:r>
          </a:p>
          <a:p>
            <a:pPr marL="187960" marR="12700" indent="-175260">
              <a:lnSpc>
                <a:spcPct val="97200"/>
              </a:lnSpc>
              <a:tabLst>
                <a:tab pos="882650" algn="l"/>
                <a:tab pos="1096010" algn="l"/>
                <a:tab pos="1431290" algn="l"/>
                <a:tab pos="1934210" algn="l"/>
                <a:tab pos="2382520" algn="l"/>
                <a:tab pos="2490470" algn="l"/>
              </a:tabLst>
            </a:pPr>
            <a:r>
              <a:rPr sz="2400" b="1" spc="-505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3064" y="4516183"/>
            <a:ext cx="3314839" cy="20033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ความครอบคลุมทั่วถึง                 ของตัวชี้วัดต่าง ๆ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ผลลัพธ์และตัวชี้วัดที่เชื่อถือ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ผลลัพธ์ที่สอดคล้องกลมกลืนทุกกระบวนการและหน่วยงาน</a:t>
            </a:r>
          </a:p>
          <a:p>
            <a:pPr marL="12700">
              <a:lnSpc>
                <a:spcPct val="100000"/>
              </a:lnSpc>
            </a:pPr>
            <a:endParaRPr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object 14">
            <a:extLst>
              <a:ext uri="{FF2B5EF4-FFF2-40B4-BE49-F238E27FC236}">
                <a16:creationId xmlns:a16="http://schemas.microsoft.com/office/drawing/2014/main" id="{E96ED1D4-73BD-4617-A61B-37232FDBE5DA}"/>
              </a:ext>
            </a:extLst>
          </p:cNvPr>
          <p:cNvSpPr txBox="1"/>
          <p:nvPr/>
        </p:nvSpPr>
        <p:spPr>
          <a:xfrm>
            <a:off x="3055956" y="2699219"/>
            <a:ext cx="1176655" cy="3105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2000" b="1" spc="-5" dirty="0">
                <a:solidFill>
                  <a:srgbClr val="FFFFFF"/>
                </a:solidFill>
                <a:latin typeface="Tahoma"/>
                <a:cs typeface="Tahoma"/>
              </a:rPr>
              <a:t>Level-Le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34" name="สี่เหลี่ยมผืนผ้า 33">
            <a:extLst>
              <a:ext uri="{FF2B5EF4-FFF2-40B4-BE49-F238E27FC236}">
                <a16:creationId xmlns:a16="http://schemas.microsoft.com/office/drawing/2014/main" id="{90BD55E9-D092-435C-8866-47911AE2BF9A}"/>
              </a:ext>
            </a:extLst>
          </p:cNvPr>
          <p:cNvSpPr/>
          <p:nvPr/>
        </p:nvSpPr>
        <p:spPr>
          <a:xfrm>
            <a:off x="5535244" y="91244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อัตราของการปรับปรุงผลดำเนินการ            หรือผลที่ดีอย่างต่อเนื่อง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ความครอบคลุมของผลดำเนินการ</a:t>
            </a:r>
          </a:p>
        </p:txBody>
      </p:sp>
    </p:spTree>
    <p:extLst>
      <p:ext uri="{BB962C8B-B14F-4D97-AF65-F5344CB8AC3E}">
        <p14:creationId xmlns:p14="http://schemas.microsoft.com/office/powerpoint/2010/main" val="2527683389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70F9D097-5E39-4A09-8A9C-B0786CA16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E975D6-E402-408B-9188-1A769C04F996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03/07/61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22A4B3E8-4F21-48D1-BA7C-0418EE3F2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A7E812A-8E90-4FFC-90B5-20B8327FD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246D1A8A-4D44-481E-AD2A-5857EB14C3A5}"/>
              </a:ext>
            </a:extLst>
          </p:cNvPr>
          <p:cNvSpPr txBox="1"/>
          <p:nvPr/>
        </p:nvSpPr>
        <p:spPr>
          <a:xfrm>
            <a:off x="1800200" y="0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การดำเนินงานของหมวด </a:t>
            </a: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</a:t>
            </a:r>
            <a:r>
              <a:rPr kumimoji="0" lang="th-TH" sz="40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2E734FF4-141E-4A88-82E0-9ECC740BBB1D}"/>
              </a:ext>
            </a:extLst>
          </p:cNvPr>
          <p:cNvSpPr txBox="1"/>
          <p:nvPr/>
        </p:nvSpPr>
        <p:spPr>
          <a:xfrm>
            <a:off x="0" y="707886"/>
            <a:ext cx="892899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	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 รายงานผลลัพธ์ที่ครอบคลุมข้อกำหนดที่สำคัญของต่อความสำเร็จของ ยศ.</a:t>
            </a:r>
            <a:r>
              <a:rPr kumimoji="0" lang="th-TH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ทร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ที่กำหนดไว้ในลักษณะสำคัญขององค์การ (หมวด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 หมวด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การนำองค์การ หมวด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การวางแผนเชิงยุทธศาสตร์ หมวด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การให้ความสำคัญกับผู้รับบริการและผู้มีส่วนได้ส่วนเสีย หมวด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การมุ่งเน้นบุคลากร และหมวด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การมุ่งเน้นการปฏิบัติการ 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00349E">
                  <a:lumMod val="20000"/>
                  <a:lumOff val="80000"/>
                </a:srgbClr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	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 แสดง</a:t>
            </a:r>
            <a:r>
              <a:rPr kumimoji="0" lang="th-TH" sz="2500" b="1" i="0" u="sng" strike="noStrike" kern="1200" cap="none" spc="0" normalizeH="0" baseline="0" noProof="0" dirty="0">
                <a:ln>
                  <a:noFill/>
                </a:ln>
                <a:solidFill>
                  <a:srgbClr val="FFFD8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ระดับผลลัพธ์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FFFD8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(โดยใช้มาตรวัดที่สื่อความหมายได้ชัดเจน) </a:t>
            </a:r>
            <a:r>
              <a:rPr kumimoji="0" lang="th-TH" sz="2500" b="1" i="0" u="sng" strike="noStrike" kern="1200" cap="none" spc="0" normalizeH="0" baseline="0" noProof="0" dirty="0">
                <a:ln>
                  <a:noFill/>
                </a:ln>
                <a:solidFill>
                  <a:srgbClr val="FFFD8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แนวโน้มผลลัพธ์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FFFD8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(เพื่อแสดงทิศทางของผลลัพธ์อัตราการเปลี่ยนแปลง และขอบเขตของการถ่ายทอดเพื่อนำไปปฏิบัติโดยทั่วไปแล้วควรมี</a:t>
            </a:r>
            <a:r>
              <a:rPr kumimoji="0" lang="th-TH" sz="2500" b="1" i="0" u="sng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ข้อมูลย้อนหลังอย่างน้อย </a:t>
            </a:r>
            <a:r>
              <a:rPr kumimoji="0" lang="en-US" sz="2500" b="1" i="0" u="sng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2500" b="1" i="0" u="sng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ช่วงเวลา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เพื่อให้เห็นแนวโน้มชัดเจน ทั้งนี้ควรแสดงผลการดำเนินการที่ผ่านมาในอดีตและปัจจุบัน โดยไม่ใช้ผลการดำเนินการที่คาดการณ์ในอนาคต ช่วงเวลาที่ใช้สำหรับข้อมูลแนวโน้มควรเหมาะสมกับตัววัดแต่ละตัวที่ได้รายงานไว้สำหรับผลลัพธ์บางตัว อาจจะต้องแสดงแนวโน้มนานถึง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ปี หรือกว่านั้น สำหรับผลลัพธ์ที่มีความสำคัญควรรายงานข้อมูลใหม่ด้วยแม้ว่า จะยังไม่สามารถแสดงแนวโน้มหรือการเปรียบเทียบได้อย่างชัดเจน ควรอธิบายสาเหตุของแนวโน้มที่แสดงการเปลี่ยนแปลงที่สำคัญทั้งที่ดีและไม่ดี) </a:t>
            </a:r>
            <a:r>
              <a:rPr kumimoji="0" lang="th-TH" sz="2500" b="1" i="0" u="sng" strike="noStrike" kern="1200" cap="none" spc="0" normalizeH="0" baseline="0" noProof="0" dirty="0">
                <a:ln>
                  <a:noFill/>
                </a:ln>
                <a:solidFill>
                  <a:srgbClr val="FFFD8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การเปรียบเทียบผลลัพธ์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FFFD8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(เพื่อแสดงว่าผลลัพธ์ของส่วนราชการเป็นอย่างไรเมื่อเทียบกับผลลัพธ์ของส่วนราชการอื่นที่เหมาะสม)  และ</a:t>
            </a:r>
            <a:r>
              <a:rPr kumimoji="0" lang="th-TH" sz="2500" b="1" i="0" u="sng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การแสดงให้เห็นว่ามี</a:t>
            </a:r>
            <a:r>
              <a:rPr kumimoji="0" lang="th-TH" sz="2500" b="1" i="0" u="sng" strike="noStrike" kern="1200" cap="none" spc="0" normalizeH="0" baseline="0" noProof="0" dirty="0">
                <a:ln>
                  <a:noFill/>
                </a:ln>
                <a:solidFill>
                  <a:srgbClr val="FFFD8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การบูรณาการผลลัพธ์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FFFD8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(โดยรายงานผลลัพธ์ที่สำคัญทั้งหมดพร้อมการจำแนกอย่างเหมาะสม ตัวอย่าง เช่น ตามกลุ่มของผู้เรียนหรือกลุ่มผู้รับบริการอื่นที่สำคัญ บุคลากร กระบวนการ และกลุ่มหลักสูตรและบริการ)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00349E">
                  <a:lumMod val="20000"/>
                  <a:lumOff val="80000"/>
                </a:srgbClr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85002754"/>
      </p:ext>
    </p:extLst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2811</TotalTime>
  <Words>3382</Words>
  <Application>Microsoft Office PowerPoint</Application>
  <PresentationFormat>นำเสนอทางหน้าจอ (4:3)</PresentationFormat>
  <Paragraphs>488</Paragraphs>
  <Slides>36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12</vt:i4>
      </vt:variant>
      <vt:variant>
        <vt:lpstr>ธีม</vt:lpstr>
      </vt:variant>
      <vt:variant>
        <vt:i4>3</vt:i4>
      </vt:variant>
      <vt:variant>
        <vt:lpstr>ชื่อเรื่องสไลด์</vt:lpstr>
      </vt:variant>
      <vt:variant>
        <vt:i4>36</vt:i4>
      </vt:variant>
    </vt:vector>
  </HeadingPairs>
  <TitlesOfParts>
    <vt:vector size="51" baseType="lpstr">
      <vt:lpstr>Angsana New</vt:lpstr>
      <vt:lpstr>Arial</vt:lpstr>
      <vt:lpstr>Calibri</vt:lpstr>
      <vt:lpstr>Century Gothic</vt:lpstr>
      <vt:lpstr>Cordia New</vt:lpstr>
      <vt:lpstr>DilleniaUPC</vt:lpstr>
      <vt:lpstr>Tahoma</vt:lpstr>
      <vt:lpstr>TH SarabunPSK</vt:lpstr>
      <vt:lpstr>Times New Roman</vt:lpstr>
      <vt:lpstr>Verdana</vt:lpstr>
      <vt:lpstr>Wingdings</vt:lpstr>
      <vt:lpstr>Wingdings 2</vt:lpstr>
      <vt:lpstr>Verve</vt:lpstr>
      <vt:lpstr>Office Theme</vt:lpstr>
      <vt:lpstr>1_Office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Ffo_Pithangkoon</dc:creator>
  <cp:lastModifiedBy>doqa177</cp:lastModifiedBy>
  <cp:revision>286</cp:revision>
  <cp:lastPrinted>2018-04-23T06:45:16Z</cp:lastPrinted>
  <dcterms:created xsi:type="dcterms:W3CDTF">2017-01-05T06:43:29Z</dcterms:created>
  <dcterms:modified xsi:type="dcterms:W3CDTF">2018-07-03T02:54:27Z</dcterms:modified>
</cp:coreProperties>
</file>