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  <p:sldMasterId id="2147483746" r:id="rId2"/>
    <p:sldMasterId id="2147483765" r:id="rId3"/>
  </p:sldMasterIdLst>
  <p:notesMasterIdLst>
    <p:notesMasterId r:id="rId29"/>
  </p:notesMasterIdLst>
  <p:sldIdLst>
    <p:sldId id="256" r:id="rId4"/>
    <p:sldId id="355" r:id="rId5"/>
    <p:sldId id="343" r:id="rId6"/>
    <p:sldId id="344" r:id="rId7"/>
    <p:sldId id="410" r:id="rId8"/>
    <p:sldId id="346" r:id="rId9"/>
    <p:sldId id="425" r:id="rId10"/>
    <p:sldId id="426" r:id="rId11"/>
    <p:sldId id="368" r:id="rId12"/>
    <p:sldId id="356" r:id="rId13"/>
    <p:sldId id="413" r:id="rId14"/>
    <p:sldId id="412" r:id="rId15"/>
    <p:sldId id="347" r:id="rId16"/>
    <p:sldId id="348" r:id="rId17"/>
    <p:sldId id="411" r:id="rId18"/>
    <p:sldId id="419" r:id="rId19"/>
    <p:sldId id="424" r:id="rId20"/>
    <p:sldId id="417" r:id="rId21"/>
    <p:sldId id="366" r:id="rId22"/>
    <p:sldId id="364" r:id="rId23"/>
    <p:sldId id="427" r:id="rId24"/>
    <p:sldId id="428" r:id="rId25"/>
    <p:sldId id="429" r:id="rId26"/>
    <p:sldId id="430" r:id="rId27"/>
    <p:sldId id="431" r:id="rId28"/>
  </p:sldIdLst>
  <p:sldSz cx="9144000" cy="6858000" type="screen4x3"/>
  <p:notesSz cx="7053263" cy="9309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FD8B"/>
    <a:srgbClr val="FF9966"/>
    <a:srgbClr val="99FF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สไตล์สีอ่อ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สไตล์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สไตล์สีอ่อน 2 - เน้น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สไตล์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สไตล์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สไตล์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สไตล์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สไตล์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สไตล์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72776A9-9C64-4A72-A8E8-75CA7C1A8CB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CD68D1C-7D18-4849-9033-135A56D93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4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E22311-E9A3-4D5B-9968-359E9EE48F7E}" type="datetime1">
              <a:rPr lang="th-TH" smtClean="0"/>
              <a:t>11/03/62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7284-E779-494A-A183-BD687D25FA2B}" type="datetime1">
              <a:rPr lang="th-TH" smtClean="0"/>
              <a:t>11/03/62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A8D0-4E15-49D4-B268-C088147DECEC}" type="datetime1">
              <a:rPr lang="th-TH" smtClean="0"/>
              <a:t>11/03/62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8096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300" y="1754184"/>
            <a:ext cx="9029700" cy="4965700"/>
          </a:xfrm>
          <a:custGeom>
            <a:avLst/>
            <a:gdLst/>
            <a:ahLst/>
            <a:cxnLst/>
            <a:rect l="l" t="t" r="r" b="b"/>
            <a:pathLst>
              <a:path w="9029700" h="4965700">
                <a:moveTo>
                  <a:pt x="6989889" y="0"/>
                </a:moveTo>
                <a:lnTo>
                  <a:pt x="0" y="0"/>
                </a:lnTo>
                <a:lnTo>
                  <a:pt x="0" y="4965700"/>
                </a:lnTo>
                <a:lnTo>
                  <a:pt x="6989889" y="4965700"/>
                </a:lnTo>
                <a:lnTo>
                  <a:pt x="9029700" y="2482850"/>
                </a:lnTo>
                <a:lnTo>
                  <a:pt x="6989889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021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6237" y="2326949"/>
            <a:ext cx="3572967" cy="38617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2747" y="1281442"/>
            <a:ext cx="4082326" cy="471720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043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28674"/>
            <a:ext cx="9144000" cy="5929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00125"/>
            <a:ext cx="9144000" cy="503237"/>
          </a:xfrm>
          <a:custGeom>
            <a:avLst/>
            <a:gdLst/>
            <a:ahLst/>
            <a:cxnLst/>
            <a:rect l="l" t="t" r="r" b="b"/>
            <a:pathLst>
              <a:path w="9144000" h="503237">
                <a:moveTo>
                  <a:pt x="0" y="503237"/>
                </a:moveTo>
                <a:lnTo>
                  <a:pt x="9144000" y="503237"/>
                </a:lnTo>
                <a:lnTo>
                  <a:pt x="9144000" y="0"/>
                </a:lnTo>
                <a:lnTo>
                  <a:pt x="0" y="0"/>
                </a:lnTo>
                <a:lnTo>
                  <a:pt x="0" y="503237"/>
                </a:lnTo>
                <a:close/>
              </a:path>
            </a:pathLst>
          </a:custGeom>
          <a:solidFill>
            <a:srgbClr val="8EB4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307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6028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A5E7-6634-4F8F-B459-07E2B662121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C58C-1FDE-41D0-B609-64387A497CD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6250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C026-DA2E-4B44-917C-71C528140BA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2C3E-0901-47E8-BEAA-F3BE30DB199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6810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DB43-A23F-4A28-85E5-E71EE2D56E42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F387-9584-4C5E-8F0A-E1A4F622646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92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6F0C2D-B5D2-4A57-84BB-014F988F93CB}" type="datetime1">
              <a:rPr lang="th-TH" smtClean="0"/>
              <a:t>11/03/62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62D4-04FE-4BD8-973A-E704931846F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8A34-6DB2-4398-9482-E479CEFB27B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638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3AFC-93B0-4F68-BD12-7739F0547D2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CD6F2-49A8-4AD2-B0D0-77B31444C83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497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4622-05B1-4B7F-B532-264832BAF3AA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8AEF-A1FA-430C-A50F-1702B3F180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5514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2296-3A6D-406C-8058-6BFD5BEAAAD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8055-1BDB-4912-BE6F-6FCE8898E37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1565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D19C0-BFC5-48BE-A0D9-8BF091D16F5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DB2E-3ED0-4228-B9E3-C6CB51B7EF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21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9A7E-46A9-47D0-895A-6198BBE17B0A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22AD2-4E52-4C07-BAEE-76868D5B6E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1722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E544-21DE-409C-9DDD-DAA8A3CB32B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90C9-C07B-4E8E-A05B-4EDE049CC7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300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D018-8D12-4F6C-A890-CE2FEFBFC78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9507-97DC-4516-863C-0A7E9F3ECBB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28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BC7933C-3A4A-4705-9FFE-67936169A367}" type="datetime1">
              <a:rPr lang="th-TH" smtClean="0"/>
              <a:t>11/03/62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B923D2-5150-496B-B6A0-E2D1EFD2E7D6}" type="datetime1">
              <a:rPr lang="th-TH" smtClean="0"/>
              <a:t>11/03/62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B45517-4A0E-46A9-8E83-5C4589521804}" type="datetime1">
              <a:rPr lang="th-TH" smtClean="0"/>
              <a:t>11/03/62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6EF5-D71B-464F-AC9D-E6204C58D5BE}" type="datetime1">
              <a:rPr lang="th-TH" smtClean="0"/>
              <a:t>11/03/62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989FF0-D35F-4610-8C66-D33962ADE959}" type="datetime1">
              <a:rPr lang="th-TH" smtClean="0"/>
              <a:t>11/03/62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859360-C827-49FE-829E-7F38C19E2BFB}" type="datetime1">
              <a:rPr lang="th-TH" smtClean="0"/>
              <a:t>11/03/62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D8982C-280B-4306-BBF3-5121477AD807}" type="datetime1">
              <a:rPr lang="th-TH" smtClean="0"/>
              <a:t>11/03/62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1ECAB9-841B-45AC-A172-632E3D5D40C8}" type="datetime1">
              <a:rPr lang="th-TH" smtClean="0"/>
              <a:t>11/03/62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8542CB-13F9-4965-8712-C214A4DE721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/>
  </p:transition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716" y="96116"/>
            <a:ext cx="5902567" cy="6901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101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577268-77F7-4C06-8DAC-9A149E2C771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11/03/62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523F8B-B56E-453F-ABC2-7D1C92E5E8A9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1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hompoo_phattanapong@yahoo.co.th%20%20&#3650;&#3607;&#3619;.53659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08720"/>
            <a:ext cx="9144000" cy="420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ประชุมคณะทำงานย่อย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72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หมวด </a:t>
            </a:r>
            <a:r>
              <a:rPr lang="en-US" sz="72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7 </a:t>
            </a:r>
            <a:r>
              <a:rPr lang="th-TH" sz="72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ผลลัพธ์การดำเนินการ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ครั้งที่ 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1/2562  </a:t>
            </a:r>
            <a:r>
              <a:rPr lang="th-TH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ใน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6 </a:t>
            </a:r>
            <a:r>
              <a:rPr lang="th-TH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มี.ค.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62</a:t>
            </a:r>
            <a:endParaRPr lang="th-TH" sz="6000" b="1" dirty="0">
              <a:solidFill>
                <a:schemeClr val="accent5">
                  <a:lumMod val="40000"/>
                  <a:lumOff val="60000"/>
                </a:schemeClr>
              </a:solidFill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ณ ห้องประชุม บก.ยศ.</a:t>
            </a:r>
            <a:r>
              <a:rPr lang="th-TH" sz="6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ทร</a:t>
            </a:r>
            <a:r>
              <a:rPr lang="th-TH" sz="6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. ชั้น 2</a:t>
            </a: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1A2EE89-0677-4DEE-A3FE-40AFDC48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28183" y="6625754"/>
            <a:ext cx="2471999" cy="365125"/>
          </a:xfrm>
        </p:spPr>
        <p:txBody>
          <a:bodyPr/>
          <a:lstStyle/>
          <a:p>
            <a:fld id="{11238BEC-1F5F-4C5E-8C9F-CDA3562EECBE}" type="datetime1">
              <a:rPr lang="th-TH" smtClean="0"/>
              <a:t>11/03/62</a:t>
            </a:fld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BB97195-9B48-4740-89FE-2D171530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17432"/>
            <a:ext cx="3352703" cy="508322"/>
          </a:xfrm>
        </p:spPr>
        <p:txBody>
          <a:bodyPr/>
          <a:lstStyle/>
          <a:p>
            <a:pPr algn="ctr"/>
            <a:r>
              <a:rPr lang="th-TH" dirty="0"/>
              <a:t>น.อ.หญิง ชมภู  พัฒนพง</a:t>
            </a:r>
            <a:r>
              <a:rPr lang="th-TH" dirty="0" err="1"/>
              <a:t>ษ์</a:t>
            </a:r>
            <a:r>
              <a:rPr lang="th-TH" dirty="0"/>
              <a:t> </a:t>
            </a:r>
            <a:r>
              <a:rPr lang="th-TH" dirty="0" err="1"/>
              <a:t>นป</a:t>
            </a:r>
            <a:r>
              <a:rPr lang="th-TH" dirty="0"/>
              <a:t>ก.ฯ ช่วย สน.เสธ.ยศ.</a:t>
            </a:r>
            <a:r>
              <a:rPr lang="th-TH" dirty="0" err="1"/>
              <a:t>ทร</a:t>
            </a:r>
            <a:r>
              <a:rPr lang="th-TH" dirty="0"/>
              <a:t>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2131638-3133-45D7-939A-005D2109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2247" y="5696889"/>
            <a:ext cx="502920" cy="365125"/>
          </a:xfrm>
        </p:spPr>
        <p:txBody>
          <a:bodyPr/>
          <a:lstStyle/>
          <a:p>
            <a:fld id="{368542CB-13F9-4965-8712-C214A4DE721A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995320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625" y="41389"/>
            <a:ext cx="5174169" cy="6391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3122930" algn="l"/>
              </a:tabLst>
            </a:pPr>
            <a:r>
              <a:rPr sz="4000" b="1" spc="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า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r>
              <a:rPr lang="th-TH" sz="4000" b="1" spc="-5" dirty="0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ิ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r>
              <a:rPr sz="4000" b="1" spc="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th-TH" sz="4000" b="1" spc="-190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์ก</a:t>
            </a:r>
            <a:r>
              <a:rPr sz="4000" b="1" spc="-1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sz="4000" b="1" spc="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r>
              <a:rPr sz="4000" b="1" spc="-1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</a:t>
            </a:r>
            <a:r>
              <a:rPr sz="4000" b="1" spc="-5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</a:t>
            </a:r>
            <a:r>
              <a:rPr sz="4000" b="1" spc="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วด</a:t>
            </a:r>
            <a:r>
              <a:rPr sz="4000" b="1" spc="-10" dirty="0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sz="4000" b="1" spc="0" dirty="0">
                <a:solidFill>
                  <a:schemeClr val="accent6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sz="4000" dirty="0">
              <a:solidFill>
                <a:schemeClr val="accent6">
                  <a:lumMod val="20000"/>
                  <a:lumOff val="8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83147" y="4707695"/>
            <a:ext cx="4209288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915" y="4292066"/>
            <a:ext cx="3755136" cy="23456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92217" y="783274"/>
            <a:ext cx="4051783" cy="1673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lang="th-TH" dirty="0"/>
          </a:p>
        </p:txBody>
      </p:sp>
      <p:sp>
        <p:nvSpPr>
          <p:cNvPr id="10" name="object 10"/>
          <p:cNvSpPr/>
          <p:nvPr/>
        </p:nvSpPr>
        <p:spPr>
          <a:xfrm>
            <a:off x="416991" y="939545"/>
            <a:ext cx="3691128" cy="16733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837" y="1129024"/>
            <a:ext cx="3373239" cy="10524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ระดับของผลการดำเนินงานในปัจจุบันเทียบกับเป้าหมาย</a:t>
            </a:r>
            <a:endParaRPr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38688" y="2594197"/>
            <a:ext cx="878840" cy="553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9560" marR="12700" indent="-277495">
              <a:lnSpc>
                <a:spcPts val="2170"/>
              </a:lnSpc>
            </a:pP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- </a:t>
            </a:r>
            <a:r>
              <a:rPr sz="2000" b="1" spc="5" dirty="0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67744" y="1587028"/>
            <a:ext cx="4447032" cy="21031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860032" y="2699219"/>
            <a:ext cx="1176655" cy="310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nd</a:t>
            </a:r>
            <a:r>
              <a:rPr sz="20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67744" y="3701473"/>
            <a:ext cx="4450067" cy="21031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32611" y="3192800"/>
            <a:ext cx="734568" cy="3261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08455" y="3795789"/>
            <a:ext cx="734568" cy="3261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497316" y="6445948"/>
            <a:ext cx="109220" cy="191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A8A8A"/>
                </a:solidFill>
                <a:latin typeface="Tahoma"/>
                <a:cs typeface="Tahoma"/>
              </a:rPr>
              <a:t>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9792" y="4121925"/>
            <a:ext cx="1491615" cy="767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eg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endParaRPr sz="2000" dirty="0">
              <a:latin typeface="Tahoma"/>
              <a:cs typeface="Tahoma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 dirty="0"/>
          </a:p>
          <a:p>
            <a:pPr marL="31115" algn="ctr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70117" y="4099859"/>
            <a:ext cx="1543685" cy="9243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b="1" spc="-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pa</a:t>
            </a:r>
            <a:r>
              <a:rPr sz="2000" b="1" spc="-10" dirty="0">
                <a:solidFill>
                  <a:srgbClr val="FFFFFF"/>
                </a:solidFill>
                <a:latin typeface="Tahoma"/>
                <a:cs typeface="Tahoma"/>
              </a:rPr>
              <a:t>ri</a:t>
            </a:r>
            <a:r>
              <a:rPr sz="2000" b="1" spc="0" dirty="0">
                <a:solidFill>
                  <a:srgbClr val="FFFFFF"/>
                </a:solidFill>
                <a:latin typeface="Tahoma"/>
                <a:cs typeface="Tahoma"/>
              </a:rPr>
              <a:t>son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24221" y="4627141"/>
            <a:ext cx="379730" cy="310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Tahoma"/>
                <a:cs typeface="Tahoma"/>
              </a:rPr>
              <a:t>- C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40994" y="4962481"/>
            <a:ext cx="2663825" cy="1339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ผลการดำเนินงานเทียบกับข้อมูลเชิงเปรียบเทียบ ค่าเทียบเคียงหรือองค์การชั้นนำ</a:t>
            </a:r>
          </a:p>
          <a:p>
            <a:pPr marL="187960" marR="12700" indent="-175260">
              <a:lnSpc>
                <a:spcPct val="97200"/>
              </a:lnSpc>
              <a:tabLst>
                <a:tab pos="882650" algn="l"/>
                <a:tab pos="1096010" algn="l"/>
                <a:tab pos="1431290" algn="l"/>
                <a:tab pos="1934210" algn="l"/>
                <a:tab pos="2382520" algn="l"/>
                <a:tab pos="2490470" algn="l"/>
              </a:tabLst>
            </a:pPr>
            <a:r>
              <a:rPr sz="2400" b="1" spc="-505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3064" y="4516183"/>
            <a:ext cx="3314839" cy="20033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ความครอบคลุมทั่วถึง                 ของตัวชี้วัดต่าง ๆ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ผลลัพธ์และตัวชี้วัดที่เชื่อถือ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ผลลัพธ์ที่สอดคล้องกลมกลืนทุกกระบวนการและหน่วยงาน</a:t>
            </a:r>
          </a:p>
          <a:p>
            <a:pPr marL="12700">
              <a:lnSpc>
                <a:spcPct val="100000"/>
              </a:lnSpc>
            </a:pPr>
            <a:endParaRPr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object 14">
            <a:extLst>
              <a:ext uri="{FF2B5EF4-FFF2-40B4-BE49-F238E27FC236}">
                <a16:creationId xmlns:a16="http://schemas.microsoft.com/office/drawing/2014/main" id="{E96ED1D4-73BD-4617-A61B-37232FDBE5DA}"/>
              </a:ext>
            </a:extLst>
          </p:cNvPr>
          <p:cNvSpPr txBox="1"/>
          <p:nvPr/>
        </p:nvSpPr>
        <p:spPr>
          <a:xfrm>
            <a:off x="3055956" y="2699219"/>
            <a:ext cx="1176655" cy="310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spc="-5" dirty="0">
                <a:solidFill>
                  <a:srgbClr val="FFFFFF"/>
                </a:solidFill>
                <a:latin typeface="Tahoma"/>
                <a:cs typeface="Tahoma"/>
              </a:rPr>
              <a:t>Level-Le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4" name="สี่เหลี่ยมผืนผ้า 33">
            <a:extLst>
              <a:ext uri="{FF2B5EF4-FFF2-40B4-BE49-F238E27FC236}">
                <a16:creationId xmlns:a16="http://schemas.microsoft.com/office/drawing/2014/main" id="{90BD55E9-D092-435C-8866-47911AE2BF9A}"/>
              </a:ext>
            </a:extLst>
          </p:cNvPr>
          <p:cNvSpPr/>
          <p:nvPr/>
        </p:nvSpPr>
        <p:spPr>
          <a:xfrm>
            <a:off x="5535244" y="9124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อัตราของการปรับปรุงผลดำเนินการ            หรือผลที่ดีอย่างต่อเนื่อง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ความครอบคลุมของผลดำเนินการ</a:t>
            </a:r>
          </a:p>
        </p:txBody>
      </p:sp>
    </p:spTree>
    <p:extLst>
      <p:ext uri="{BB962C8B-B14F-4D97-AF65-F5344CB8AC3E}">
        <p14:creationId xmlns:p14="http://schemas.microsoft.com/office/powerpoint/2010/main" val="252768338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0F9D097-5E39-4A09-8A9C-B0786CA1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E975D6-E402-408B-9188-1A769C04F996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2A4B3E8-4F21-48D1-BA7C-0418EE3F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A7E812A-8E90-4FFC-90B5-20B8327F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246D1A8A-4D44-481E-AD2A-5857EB14C3A5}"/>
              </a:ext>
            </a:extLst>
          </p:cNvPr>
          <p:cNvSpPr txBox="1"/>
          <p:nvPr/>
        </p:nvSpPr>
        <p:spPr>
          <a:xfrm>
            <a:off x="1800200" y="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การดำเนินงานของหมวด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r>
              <a:rPr kumimoji="0" lang="th-TH" sz="40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E734FF4-141E-4A88-82E0-9ECC740BBB1D}"/>
              </a:ext>
            </a:extLst>
          </p:cNvPr>
          <p:cNvSpPr txBox="1"/>
          <p:nvPr/>
        </p:nvSpPr>
        <p:spPr>
          <a:xfrm>
            <a:off x="0" y="707886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รายงานผลลัพธ์ที่ครอบคลุมข้อกำหนดที่สำคัญของต่อความสำเร็จของ ยศ.</a:t>
            </a:r>
            <a:r>
              <a:rPr kumimoji="0" lang="th-TH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ทร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ที่กำหนดไว้ในลักษณะสำคัญขององค์การ (หมวด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P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การนำองค์การ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การวางแผนเชิงยุทธศาสตร์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การให้ความสำคัญกับผู้รับบริการและผู้มีส่วนได้ส่วนเสีย 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การมุ่งเน้นบุคลากร และหมวด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การมุ่งเน้นการปฏิบัติการ 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349E">
                  <a:lumMod val="20000"/>
                  <a:lumOff val="80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	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แสดง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ระดับผลลัพธ์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(โดยใช้มาตรวัดที่สื่อความหมายได้ชัดเจน) 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แนวโน้มผลลัพธ์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(เพื่อแสดงทิศทางของผลลัพธ์อัตราการเปลี่ยนแปลง และขอบเขตของการถ่ายทอดเพื่อนำไปปฏิบัติโดยทั่วไปแล้วควรมี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ข้อมูลย้อนหลังอย่างน้อย </a:t>
            </a:r>
            <a:r>
              <a:rPr kumimoji="0" lang="en-US" sz="2500" b="1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ช่วงเวลา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เพื่อให้เห็นแนวโน้มชัดเจน ทั้งนี้ควรแสดงผลการดำเนินการที่ผ่านมาในอดีตและปัจจุบัน โดยไม่ใช้ผลการดำเนินการที่คาดการณ์ในอนาคต ช่วงเวลาที่ใช้สำหรับข้อมูลแนวโน้มควรเหมาะสมกับตัววัดแต่ละตัวที่ได้รายงานไว้สำหรับผลลัพธ์บางตัว อาจจะต้องแสดงแนวโน้มนานถึง 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ปี หรือกว่านั้น สำหรับผลลัพธ์ที่มีความสำคัญควรรายงานข้อมูลใหม่ด้วยแม้ว่า จะยังไม่สามารถแสดงแนวโน้มหรือการเปรียบเทียบได้อย่างชัดเจน ควรอธิบายสาเหตุของแนวโน้มที่แสดงการเปลี่ยนแปลงที่สำคัญทั้งที่ดีและไม่ดี) 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การเปรียบเทียบผลลัพธ์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(เพื่อแสดงว่าผลลัพธ์ของส่วนราชการเป็นอย่างไรเมื่อเทียบกับผลลัพธ์ของส่วนราชการอื่นที่เหมาะสม)  และ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การแสดงให้เห็นว่ามี</a:t>
            </a:r>
            <a:r>
              <a:rPr kumimoji="0" lang="th-TH" sz="2500" b="1" i="0" u="sng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การบูรณาการผลลัพธ์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FFFD8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2500" b="1" i="0" u="none" strike="noStrike" kern="1200" cap="none" spc="0" normalizeH="0" baseline="0" noProof="0" dirty="0">
                <a:ln>
                  <a:noFill/>
                </a:ln>
                <a:solidFill>
                  <a:srgbClr val="00349E">
                    <a:lumMod val="20000"/>
                    <a:lumOff val="80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(โดยรายงานผลลัพธ์ที่สำคัญทั้งหมดพร้อมการจำแนกอย่างเหมาะสม ตัวอย่าง เช่น ตามกลุ่มของผู้เรียนหรือกลุ่มผู้รับบริการอื่นที่สำคัญ บุคลากร กระบวนการ และกลุ่มหลักสูตรและบริการ)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349E">
                  <a:lumMod val="20000"/>
                  <a:lumOff val="80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5002754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476672"/>
            <a:ext cx="8634144" cy="156966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kumimoji="0" lang="en-US" sz="32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kumimoji="0" lang="th-TH" sz="32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เป็นหมวดที่สรุปผลการดำเนินงานในภาพรวมของส่วนราชการ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เป็นการประเมินผลการดำเนินการและการปรับปรุงในด้านที่สำคัญทุกด้าน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ของส่วนราชการ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162031" y="2276872"/>
            <a:ext cx="8802457" cy="42780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หัวข้อที่ใช้ประเมิน </a:t>
            </a: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34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ตัวชี้วัด</a:t>
            </a: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 </a:t>
            </a:r>
            <a:r>
              <a:rPr kumimoji="0" lang="th-TH" sz="3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ครอบคลุมการบริการ/กระบวนการหลัก        ของหน่วย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ผลดำเนินงาน (ผลลัพธ์) เปรียบเทียบกับ</a:t>
            </a:r>
            <a:r>
              <a:rPr lang="th-TH" sz="34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ค่าเป้าหมาย</a:t>
            </a: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ที่กำหนด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ผลดำเนินงาน (ผลลัพธ์) ย้อนหลัง เพื่อพิจารณา</a:t>
            </a:r>
            <a:r>
              <a:rPr lang="th-TH" sz="3400" b="1" u="sng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แนวโน้ม/ทิศทาง      ในอนาคต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ผลดำเนินงาน (ผลลัพธ์) เปรียบเทียบกับ</a:t>
            </a:r>
            <a:r>
              <a:rPr lang="th-TH" sz="3400" b="1" u="sng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คู่เทียบ</a:t>
            </a:r>
            <a:r>
              <a:rPr lang="th-TH" sz="3400" b="1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400" b="1" u="sng" dirty="0"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(หน่วยงาน/องค์กร    ชั้นนำภายนอก)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0" lang="th-TH" sz="34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ต้องมีข้อมูลสารสนเทศที่น่าเชื่อถือ</a:t>
            </a:r>
            <a:endParaRPr kumimoji="0" lang="th-TH" sz="3400" b="1" i="0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5289514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1CF8-B388-482D-A793-290B88CBA005}" type="datetime1">
              <a:rPr lang="th-TH" smtClean="0"/>
              <a:t>11/03/62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8913A3DF-FE22-49E2-9F8F-C5F1408E4340}"/>
              </a:ext>
            </a:extLst>
          </p:cNvPr>
          <p:cNvSpPr/>
          <p:nvPr/>
        </p:nvSpPr>
        <p:spPr>
          <a:xfrm>
            <a:off x="179512" y="350320"/>
            <a:ext cx="8856984" cy="5868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หมวด </a:t>
            </a:r>
            <a:r>
              <a:rPr lang="en-US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ผลลัพธ์การดำเนินการ  เป็นหมวดที่จะต้องวิเคราะห์และสรุป   ผลการดำเนินงานที่สำคัญในภาพรวมทุกมิติของ ยศ.</a:t>
            </a:r>
            <a:r>
              <a:rPr lang="th-TH" sz="3200" b="1" spc="-1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เพื่อดูทิศทางแนวโน้มในอนาคต ว่าจะไปในทิศทางใด อยู่ในระดับใดเมื่อเปรียบเทียบกับหน่วยงาน/องค์กรที่มีลักษณะงานเหมือนกันหรือคล้ายคลึงกัน  เพื่อให้เกิดการพัฒนาปรับปรุงแก้ไข และยกระดับมาตรฐานคุณภาพการบริหารให้มีประสิทธิภาพ   มากขึ้น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ซึ่งข้อมูลที่หมวด 7 จะนำมาวิเคราะห์ได้นั้น จะต้องพิจารณาจากหัวข้อที่กำหนดไว้ใน</a:t>
            </a:r>
            <a:r>
              <a:rPr lang="th-TH" sz="3200" b="1" u="sng" spc="-1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เกณฑ์คุณภาพการบริหารจัดการภาครัฐ  พ.ศ.2558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(มี 6 ด้าน รวม18 หัวข้อ/คำถาม) โดยในแต่ละหัวข้อ/คำถามนั้น ส่วนใหญ่มาจากหัวข้อ/คำถามของแต่ละหมวด (</a:t>
            </a:r>
            <a:r>
              <a:rPr lang="en-US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P, 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1-6)  และงานที่อยู่ในความรับผิดชอบของบางหน่วยใน ยศ.</a:t>
            </a:r>
            <a:r>
              <a:rPr lang="th-TH" sz="3200" b="1" spc="-1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1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endParaRPr lang="en-US" sz="3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9314880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1CF8-B388-482D-A793-290B88CBA005}" type="datetime1">
              <a:rPr lang="th-TH" smtClean="0"/>
              <a:t>11/03/62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14</a:t>
            </a:fld>
            <a:endParaRPr lang="th-TH"/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476672"/>
            <a:ext cx="8634144" cy="156966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</a:t>
            </a:r>
            <a:r>
              <a:rPr lang="en-US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เป็นหมวดที่สรุปผลการดำเนินงานในภาพรวมของส่วนราชการ  </a:t>
            </a:r>
          </a:p>
          <a:p>
            <a:pPr algn="ctr"/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เป็นการประเมินผลการดำเนินการและการปรับปรุงในด้านที่สำคัญทุกด้าน</a:t>
            </a:r>
          </a:p>
          <a:p>
            <a:pPr algn="ctr"/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ของส่วนราชการ</a:t>
            </a:r>
            <a:endParaRPr lang="th-TH" sz="3200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691680" y="2348880"/>
            <a:ext cx="1296144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การให้ความ</a:t>
            </a:r>
          </a:p>
          <a:p>
            <a:pPr algn="ctr"/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50826" y="2348880"/>
            <a:ext cx="1296837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31841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4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577645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5 หัวข้อ)</a:t>
            </a:r>
          </a:p>
          <a:p>
            <a:pPr algn="ctr"/>
            <a:endParaRPr lang="th-TH" sz="2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572039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</a:t>
            </a:r>
          </a:p>
          <a:p>
            <a:pPr algn="ctr"/>
            <a:r>
              <a:rPr lang="th-TH" sz="24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3 หัวข้อ)</a:t>
            </a:r>
            <a:endParaRPr lang="th-TH" sz="24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31878" y="2348880"/>
            <a:ext cx="1224136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endParaRPr lang="th-TH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4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3901528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162031" y="249329"/>
            <a:ext cx="8634144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ความสัมพันธ์ระหว่างหมวด 7 กับหมวดอื่น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DC3E98E-01A7-405B-9F46-0B7EBF9AC91E}"/>
              </a:ext>
            </a:extLst>
          </p:cNvPr>
          <p:cNvSpPr txBox="1"/>
          <p:nvPr/>
        </p:nvSpPr>
        <p:spPr>
          <a:xfrm>
            <a:off x="1720280" y="1412776"/>
            <a:ext cx="1296144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การให้ความ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สำคัญผู้รับบริการและผู้มีส่วนได้ส่วนเสีย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.3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A56727E-39DC-4033-8390-22A62C86CDAE}"/>
              </a:ext>
            </a:extLst>
          </p:cNvPr>
          <p:cNvSpPr txBox="1"/>
          <p:nvPr/>
        </p:nvSpPr>
        <p:spPr>
          <a:xfrm>
            <a:off x="279426" y="1412776"/>
            <a:ext cx="1296837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388C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ด้านประสิทธิผลและการบรรลุพันธกิจ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P,</a:t>
            </a:r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.1,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.2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FF388C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F155EDA9-B156-44A4-9B5A-7041259ACBF4}"/>
              </a:ext>
            </a:extLst>
          </p:cNvPr>
          <p:cNvSpPr txBox="1"/>
          <p:nvPr/>
        </p:nvSpPr>
        <p:spPr>
          <a:xfrm>
            <a:off x="3160441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การมุ่งเน้นบุคลากร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4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.5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184B43B-410E-497F-849D-104C4183D8DB}"/>
              </a:ext>
            </a:extLst>
          </p:cNvPr>
          <p:cNvSpPr txBox="1"/>
          <p:nvPr/>
        </p:nvSpPr>
        <p:spPr>
          <a:xfrm>
            <a:off x="4618083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การนำองค์การและการกำกับดูแลส่วนราชการ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5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P,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.1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69FB9F3-1CBA-49A2-9E00-10FEA5D4F6DE}"/>
              </a:ext>
            </a:extLst>
          </p:cNvPr>
          <p:cNvSpPr txBox="1"/>
          <p:nvPr/>
        </p:nvSpPr>
        <p:spPr>
          <a:xfrm>
            <a:off x="7600639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การประสิทธิผลของกระบวนการและการจัดการห่วงโซ่อุปทาน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3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.6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35F0353-78FB-4B46-B644-483EBB1ADB77}"/>
              </a:ext>
            </a:extLst>
          </p:cNvPr>
          <p:cNvSpPr txBox="1"/>
          <p:nvPr/>
        </p:nvSpPr>
        <p:spPr>
          <a:xfrm>
            <a:off x="6160478" y="1412776"/>
            <a:ext cx="1224136" cy="378565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ด้านงบประมาณ การเงินและการเติบโต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(มี 2 หัวข้อ)</a:t>
            </a:r>
          </a:p>
          <a:p>
            <a:pPr algn="ctr"/>
            <a:r>
              <a:rPr 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กบ.ฯ, กง.ฯ, </a:t>
            </a:r>
            <a:r>
              <a:rPr lang="th-TH" sz="24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D2A5EF4A-BDC4-4E40-97DE-65F54781246C}"/>
              </a:ext>
            </a:extLst>
          </p:cNvPr>
          <p:cNvSpPr/>
          <p:nvPr/>
        </p:nvSpPr>
        <p:spPr>
          <a:xfrm>
            <a:off x="3196540" y="5577628"/>
            <a:ext cx="2565126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th-TH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ข้อมูลสารสนเทศ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.4)</a:t>
            </a:r>
          </a:p>
        </p:txBody>
      </p:sp>
    </p:spTree>
    <p:extLst>
      <p:ext uri="{BB962C8B-B14F-4D97-AF65-F5344CB8AC3E}">
        <p14:creationId xmlns:p14="http://schemas.microsoft.com/office/powerpoint/2010/main" val="3493977054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403659" y="1339644"/>
            <a:ext cx="8229600" cy="233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3</a:t>
            </a:r>
            <a:r>
              <a:rPr lang="th-TH" sz="54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ทบทวน/พิจารณาตัวชี้วัดที่สำคัญของ ยศ.</a:t>
            </a:r>
            <a:r>
              <a:rPr lang="th-TH" sz="44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44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ที่จะใช้แสดงผลลัพธ์การดำเนินการใน </a:t>
            </a:r>
            <a:r>
              <a:rPr lang="th-TH" sz="44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44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.62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310AB6C-ED7D-4094-AEF6-1E29A7CA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D9C5-F178-40E0-8613-160AF7A42478}" type="datetime1">
              <a:rPr lang="th-TH" smtClean="0"/>
              <a:t>11/03/62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6BD76B1-93D8-4E41-B268-6EE31F94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79DDCD0-E553-41EC-8E63-1E131658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3263723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318356" y="1484784"/>
            <a:ext cx="8507288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ทบทวน/พิจารณาตัวชี้วัดและ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ค่าเป้าหมาย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สำหรับการรายงาน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แสดงผลลัพธ์การดำเนินการใน </a:t>
            </a:r>
            <a:r>
              <a:rPr kumimoji="0" lang="th-TH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งป</a:t>
            </a: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.62</a:t>
            </a:r>
          </a:p>
        </p:txBody>
      </p:sp>
    </p:spTree>
    <p:extLst>
      <p:ext uri="{BB962C8B-B14F-4D97-AF65-F5344CB8AC3E}">
        <p14:creationId xmlns:p14="http://schemas.microsoft.com/office/powerpoint/2010/main" val="648606924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j-ea"/>
              <a:cs typeface="DilleniaUPC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107" y="1700808"/>
            <a:ext cx="8229600" cy="2298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4</a:t>
            </a: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เรื่องอื่น ๆ</a:t>
            </a: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310AB6C-ED7D-4094-AEF6-1E29A7CA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0D9C5-F178-40E0-8613-160AF7A42478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6BD76B1-93D8-4E41-B268-6EE31F94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A79DDCD0-E553-41EC-8E63-1E131658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3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h-TH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3818247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D4C465-8A95-4F44-A0E4-220B5AF6042A}"/>
              </a:ext>
            </a:extLst>
          </p:cNvPr>
          <p:cNvSpPr/>
          <p:nvPr/>
        </p:nvSpPr>
        <p:spPr>
          <a:xfrm>
            <a:off x="291480" y="620688"/>
            <a:ext cx="8726760" cy="2862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ส่งรายงานและหลักฐานที่ยังไม่สมบูรณ์ (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.58-61) และข้อมูล 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.62 (ไตรมาสที่ 1 และ 2) เป็นเอกสารตามลำดับชั้น และไฟล์ส่งทางเมลชื่อ </a:t>
            </a:r>
            <a:r>
              <a:rPr lang="en-US" sz="3600" b="1" dirty="0" err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chompoo_phattanapong@yahoo</a:t>
            </a:r>
            <a:r>
              <a:rPr lang="th-TH" sz="36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.</a:t>
            </a:r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co</a:t>
            </a:r>
            <a:r>
              <a:rPr lang="th-TH" sz="36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.</a:t>
            </a:r>
            <a:r>
              <a:rPr lang="en-US" sz="3600" b="1" dirty="0" err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th</a:t>
            </a:r>
            <a:endParaRPr lang="en-US" sz="36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  <a:hlinkClick r:id="rId2"/>
            </a:endParaRPr>
          </a:p>
          <a:p>
            <a:r>
              <a:rPr lang="th-TH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โทร.53659</a:t>
            </a:r>
            <a:r>
              <a:rPr lang="th-TH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089-0354807 ห้องนายทหารปฏิบัติการ 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 บก.ยศ.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.ชั้น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  </a:t>
            </a:r>
            <a:r>
              <a:rPr lang="th-TH" sz="36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 21 มี.ค.62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D0B94E79-056B-4BD0-8C19-1DA113CC9FB4}"/>
              </a:ext>
            </a:extLst>
          </p:cNvPr>
          <p:cNvSpPr/>
          <p:nvPr/>
        </p:nvSpPr>
        <p:spPr>
          <a:xfrm>
            <a:off x="291480" y="3573016"/>
            <a:ext cx="8561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ดาวน์โหลดเอกสารประกอบการประชุมได้ที่เว็บ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www.navedu.navy.mi.th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PMQA (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7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ประชาสัมพันธ์)</a:t>
            </a:r>
          </a:p>
        </p:txBody>
      </p:sp>
    </p:spTree>
    <p:extLst>
      <p:ext uri="{BB962C8B-B14F-4D97-AF65-F5344CB8AC3E}">
        <p14:creationId xmlns:p14="http://schemas.microsoft.com/office/powerpoint/2010/main" val="106454609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182880"/>
            <a:ext cx="8458200" cy="66751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549" y="5268397"/>
            <a:ext cx="0" cy="1453351"/>
          </a:xfrm>
          <a:custGeom>
            <a:avLst/>
            <a:gdLst/>
            <a:ahLst/>
            <a:cxnLst/>
            <a:rect l="l" t="t" r="r" b="b"/>
            <a:pathLst>
              <a:path h="1453351">
                <a:moveTo>
                  <a:pt x="0" y="1453351"/>
                </a:moveTo>
                <a:lnTo>
                  <a:pt x="0" y="0"/>
                </a:lnTo>
              </a:path>
            </a:pathLst>
          </a:custGeom>
          <a:ln w="45549">
            <a:solidFill>
              <a:srgbClr val="A8A8A8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144" y="5835986"/>
            <a:ext cx="781050" cy="718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650" b="0" i="0" u="none" strike="noStrike" kern="1200" cap="none" spc="430" normalizeH="0" baseline="0" noProof="0" dirty="0">
                <a:ln>
                  <a:noFill/>
                </a:ln>
                <a:solidFill>
                  <a:srgbClr val="9C9C9A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---</a:t>
            </a:r>
            <a:endParaRPr kumimoji="0" sz="4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1539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973924" y="98345"/>
            <a:ext cx="7486664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ขั้นตอนการรายงานผลการดำเนินงาน </a:t>
            </a:r>
            <a:r>
              <a:rPr lang="th-TH" sz="4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4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.62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652EEDC8-2AE8-48FC-9587-57FB9491AB36}"/>
              </a:ext>
            </a:extLst>
          </p:cNvPr>
          <p:cNvSpPr txBox="1"/>
          <p:nvPr/>
        </p:nvSpPr>
        <p:spPr>
          <a:xfrm>
            <a:off x="215516" y="856357"/>
            <a:ext cx="8712968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หน่วยที่เกี่ยวข้อง รายงานและสรุปผลการดำเนินงานตามตัวชี้วัดในหัวข้อ  ที่ตนเกี่ยวข้อ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 </a:t>
            </a:r>
            <a:r>
              <a:rPr lang="th-TH" sz="3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และข้อมูลของคู่เทียบ (ตามที่ระบุ) 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ใช้ข้อมูลย้อนหลัง 3 ปี</a:t>
            </a:r>
          </a:p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(ปี </a:t>
            </a:r>
            <a:r>
              <a:rPr lang="th-TH" sz="3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.59 -61) และข้อมูลปีปัจจุบัน (</a:t>
            </a:r>
            <a:r>
              <a:rPr lang="th-TH" sz="3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งป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.62) รวม 4 ปี (หรือเท่าที่มี) ตาม</a:t>
            </a:r>
          </a:p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เลขานุการแต่ละหมวด รวบรวมผลดำเนินงานตามตัวชี้วัดในหัวข้อที่ตนรับผิดชอบ 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จากหน่วยที่เกี่ยวข้อง ตามตารางในแบบฟอร์มที่หมวด 7 กำหนด</a:t>
            </a:r>
          </a:p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(ขยายผลจัดทำแบบฟอร์มรายละเอียดเพิ่มเติมเอง) แล้วสรุปผลประเมินตนเอง เปรียบเทียบกับค่าเป้าหมาย และคู่เทียบ (ถ้ามี) เสนอรายงานให้หัวหน้าคณะทำงานย่อยลงนาม แล้วส่งให้เลขานุการหมวด 7 พร้อมเอกสารอ้างอิง (ตามที่อนุมัติหลักการไว้ เมื่อ 7 ส.ค.61</a:t>
            </a:r>
            <a:r>
              <a:rPr lang="en-US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30 ส.ค., 10 ก.ย.ของทุกปี)</a:t>
            </a:r>
          </a:p>
          <a:p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หมวด 7 วิเคราะห์ข้อมูลทุกด้าน ทุกตัวชี้วัด รายงานสรุปผลและนำเสนอผลในรูปของกราฟ เพื่อดูสถิติ แนวโน้ม และการเปรียบเทียบ รายงานผลเสนอ จก.ยศ.</a:t>
            </a:r>
            <a:r>
              <a:rPr lang="th-TH" sz="3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และเผยแพร่ให้แต่ละหน่วยนำไปใช้เป็นข้อมูลในการพัฒนาต่อไป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377946040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429572" y="319414"/>
            <a:ext cx="850728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คณะทำงานย่อยหมวด 2  นำเสนอแผนยุทธศาสตร์ ยศ.</a:t>
            </a:r>
            <a:r>
              <a:rPr kumimoji="0" lang="th-TH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ทร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.และ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ตัวชี้วัดที่สำคัญในแผนปฏิบัติราชการประจำปีของ ยศ.</a:t>
            </a:r>
            <a:r>
              <a:rPr kumimoji="0" lang="th-TH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ทร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59356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424345" y="75279"/>
            <a:ext cx="8460588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ข้อมูลเบื้องต้นจากการสัมมนากับ สปช.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การกำหนดตัวชี้วัด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ที่สำคัญ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ในแผนปฏิบัติราชการประจำปี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18 ก.พ.62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6B93C382-B552-4215-845A-C915FEE4922C}"/>
              </a:ext>
            </a:extLst>
          </p:cNvPr>
          <p:cNvSpPr txBox="1"/>
          <p:nvPr/>
        </p:nvSpPr>
        <p:spPr>
          <a:xfrm>
            <a:off x="424345" y="1792861"/>
            <a:ext cx="8460588" cy="40318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 1 ประสิทธิผลของส่วนราชการ (</a:t>
            </a:r>
            <a:r>
              <a:rPr lang="th-TH" sz="3200" b="1" u="sng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.1, </a:t>
            </a:r>
            <a:r>
              <a:rPr lang="th-TH" sz="3200" b="1" u="sng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.2)</a:t>
            </a: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ร้อยละจำนวนผู้สำเร็จการศึกษา/ฝึกอบรมที่มีผลสัมฤทธิ์ทางการเรียนอยู่ในระดับดีขึ้นไป ต่อจำนวนผู้สำเร็จการศึกษา/ฝึกอบรมทั้งหมด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 นรจ.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.ชุมพลฯ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นศ.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วทร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.ฯ 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นทน.สธ.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., นทน.อส.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นทน. นว., กล. 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ทป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พวช. 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พจ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น. ,นพจ.</a:t>
            </a:r>
          </a:p>
        </p:txBody>
      </p:sp>
    </p:spTree>
    <p:extLst>
      <p:ext uri="{BB962C8B-B14F-4D97-AF65-F5344CB8AC3E}">
        <p14:creationId xmlns:p14="http://schemas.microsoft.com/office/powerpoint/2010/main" val="2615494555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341706" y="100659"/>
            <a:ext cx="8460588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ข้อมูลเบื้องต้นจากการสัมมนากับ สปช.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การกำหนดตัวชี้วัดในแผนปฏิบัติราชการประจำปี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18 ก.พ.62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6B93C382-B552-4215-845A-C915FEE4922C}"/>
              </a:ext>
            </a:extLst>
          </p:cNvPr>
          <p:cNvSpPr txBox="1"/>
          <p:nvPr/>
        </p:nvSpPr>
        <p:spPr>
          <a:xfrm>
            <a:off x="224605" y="1844824"/>
            <a:ext cx="8694790" cy="40318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 2 ผู้รับบริการ/ผู้มีส่วนได้ส่วนเสีย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.3)</a:t>
            </a:r>
            <a:endParaRPr lang="th-TH" sz="3200" b="1" u="sng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ร้อยละของจำนวนผู้สำเร็จการศึกษา/ฝึกอบรม ที่มีผลประเมินจากหน่วยผู้ใช้อยู่ในระดับดีขึ้นไป (≥ 3.51 จากคะแนนเต็ม 5) ต่อจำนวนผู้สำเร็จการศึกษา/ฝึกอบรมที่รับการประเมินทั้งหมด</a:t>
            </a: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ร้อยละของจำนวนผู้เข้ารับการศึกษา/ฝึกอบรม ที่มีผลประเมินความพึงพอใจต่อการจัดการเรียนการสอน ในระดับดีขึ้นไป (≥ 3.51 จากคะแนนเต็ม 5) ต่อจำนวนผู้เข้ารับการศึกษา/ฝึกอบรมที่ทำการรประเมินทั้งหมด</a:t>
            </a:r>
          </a:p>
          <a:p>
            <a:endParaRPr lang="th-TH" sz="32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3978218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341706" y="100659"/>
            <a:ext cx="8460588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ข้อมูลเบื้องต้นจากการสัมมนากับ สปช.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การกำหนดตัวชี้วัดในแผนปฏิบัติราชการประจำปี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18 ก.พ.62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6B93C382-B552-4215-845A-C915FEE4922C}"/>
              </a:ext>
            </a:extLst>
          </p:cNvPr>
          <p:cNvSpPr txBox="1"/>
          <p:nvPr/>
        </p:nvSpPr>
        <p:spPr>
          <a:xfrm>
            <a:off x="224605" y="1844824"/>
            <a:ext cx="869479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 3 การมุ่งเน้นพัฒนาบุคลากร (ครู/อาจารย์)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3200" b="1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.5)</a:t>
            </a: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ร้อยละของจำนวนครู/อาจารย์ ได้รับการพัฒนาเพิ่มพูนความรู้และประสบการณ์ ต่อจำนวนครู/อาจารย์ทั้งหมด/(อนุศาสนาจารย์)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6B7B10F0-ECAD-4B6E-876E-0CD61946EBF7}"/>
              </a:ext>
            </a:extLst>
          </p:cNvPr>
          <p:cNvSpPr txBox="1"/>
          <p:nvPr/>
        </p:nvSpPr>
        <p:spPr>
          <a:xfrm>
            <a:off x="224007" y="4077072"/>
            <a:ext cx="869479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 4 การนำองค์กรและการกำกับติดตาม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.1)</a:t>
            </a:r>
            <a:endParaRPr lang="th-TH" sz="3200" b="1" u="sng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3200" b="1" strike="sngStrike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</a:t>
            </a:r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จำนวนกำลังพลที่ถูกร้องเรียนว่าทุจริต  </a:t>
            </a:r>
            <a:r>
              <a:rPr lang="th-TH" sz="3200" b="1" strike="sngStrike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ต่อจำนวนกำลังพลทั้งหมด</a:t>
            </a:r>
          </a:p>
        </p:txBody>
      </p:sp>
    </p:spTree>
    <p:extLst>
      <p:ext uri="{BB962C8B-B14F-4D97-AF65-F5344CB8AC3E}">
        <p14:creationId xmlns:p14="http://schemas.microsoft.com/office/powerpoint/2010/main" val="290749433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341706" y="100659"/>
            <a:ext cx="8460588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ข้อมูลเบื้องต้นจากการสัมมนากับ สปช.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การกำหนดตัวชี้วัดในแผนปฏิบัติราชการประจำปี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18 ก.พ.62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6B93C382-B552-4215-845A-C915FEE4922C}"/>
              </a:ext>
            </a:extLst>
          </p:cNvPr>
          <p:cNvSpPr txBox="1"/>
          <p:nvPr/>
        </p:nvSpPr>
        <p:spPr>
          <a:xfrm>
            <a:off x="224605" y="1844824"/>
            <a:ext cx="869479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 5 การบริหารใช้จ่ายงบประมาณ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.1)</a:t>
            </a:r>
            <a:endParaRPr lang="th-TH" sz="3200" b="1" u="sng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ร้อยละของจำนวนงบประมาณที่เบิกจ่าย ต่อจำนวนงบประมาณที่ได้รับจัดสรรทั้งหมด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6B7B10F0-ECAD-4B6E-876E-0CD61946EBF7}"/>
              </a:ext>
            </a:extLst>
          </p:cNvPr>
          <p:cNvSpPr txBox="1"/>
          <p:nvPr/>
        </p:nvSpPr>
        <p:spPr>
          <a:xfrm>
            <a:off x="224007" y="4077072"/>
            <a:ext cx="8694790" cy="20621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 6 สิทธิภาพของกระบวนการ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dirty="0" err="1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มว</a:t>
            </a:r>
            <a:r>
              <a:rPr lang="th-TH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.6)</a:t>
            </a:r>
            <a:endParaRPr lang="th-TH" sz="3200" b="1" u="sng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จำนวนผลงาน/นวัตกรรม/สิ่งประดิษฐ์/สื่อการสอน/บทความ/งานวิจัย ที่นำไปใช้เกิดประโยชน์ต่อการจัดการเรียนการสอน</a:t>
            </a:r>
          </a:p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- </a:t>
            </a:r>
            <a:r>
              <a:rPr lang="th-TH" sz="3200" b="1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ฝว</a:t>
            </a:r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ก.ฯ, ศยร.ฯ, </a:t>
            </a:r>
            <a:r>
              <a:rPr lang="th-TH" sz="3200" b="1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รร</a:t>
            </a:r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.ชุมพลฯ, </a:t>
            </a:r>
            <a:r>
              <a:rPr lang="th-TH" sz="3200" b="1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ศภษ</a:t>
            </a:r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.ฯ</a:t>
            </a:r>
          </a:p>
        </p:txBody>
      </p:sp>
    </p:spTree>
    <p:extLst>
      <p:ext uri="{BB962C8B-B14F-4D97-AF65-F5344CB8AC3E}">
        <p14:creationId xmlns:p14="http://schemas.microsoft.com/office/powerpoint/2010/main" val="121782642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7504" y="1412776"/>
            <a:ext cx="8928992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828092" y="-18132"/>
            <a:ext cx="748781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0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ระเบียบวาระการประชุม</a:t>
            </a:r>
            <a:endParaRPr lang="th-TH" sz="6000" b="1" u="sng" dirty="0">
              <a:solidFill>
                <a:schemeClr val="accent1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281D249-BB91-4F98-BC37-3CA1FD1B0CFD}"/>
              </a:ext>
            </a:extLst>
          </p:cNvPr>
          <p:cNvSpPr/>
          <p:nvPr/>
        </p:nvSpPr>
        <p:spPr>
          <a:xfrm>
            <a:off x="248833" y="1062164"/>
            <a:ext cx="8646334" cy="534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200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เรื่องที่ประธานแจ้งให้ที่ประชุมทราบ</a:t>
            </a:r>
            <a:endParaRPr lang="en-US" sz="32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2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ติดตามผลดำเนินงานตามตัวชี้วัดที่สำคัญในหมวด 7 ของ ยศ.</a:t>
            </a:r>
            <a:r>
              <a:rPr lang="th-TH" sz="3200" b="1" spc="-2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ใน </a:t>
            </a:r>
            <a:r>
              <a:rPr lang="th-TH" sz="3200" b="1" spc="-2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.61 (หมวด </a:t>
            </a:r>
            <a:r>
              <a:rPr lang="en-US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P, 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1 – 6 นำเสนอผลลัพธ์การดำเนินการตามตัวชี้วัดในหมวด 7 ในส่วนที่ตนรับผิดชอบ </a:t>
            </a:r>
            <a:r>
              <a:rPr lang="th-TH" sz="3200" b="1" spc="-2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.58-61 เพิ่มเติมหรือปรับแก้ไขจากข้อมูลเดิมที่เคยรายงานไว้ก่อนหน้านั้น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200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3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คณะทำงานย่อยในแต่ละหมวด กองต่าง ๆ ใน บก.ยศ.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นขต.ยศ.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ฝส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ธ.บก.ยศ.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นกร.บก.ยศ.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นายทหารพยาบาล บก.ยศ.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 และคณะกรรมการดำเนินการจัดการความรู้ 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 ทบทวน/พิจารณาตัวชี้วัด      ที่สำคัญของ ยศ.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ที่จะใช้แสดงผลลัพธ์การดำเนินการใน </a:t>
            </a:r>
            <a:r>
              <a:rPr lang="th-TH" sz="3200" b="1" spc="-2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3200" b="1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.62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900430" algn="l"/>
                <a:tab pos="1260475" algn="l"/>
                <a:tab pos="1350645" algn="l"/>
                <a:tab pos="1710690" algn="l"/>
              </a:tabLst>
            </a:pPr>
            <a:r>
              <a:rPr lang="th-TH" sz="32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u="sng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</a:t>
            </a:r>
            <a:r>
              <a:rPr lang="th-TH" sz="3200" b="1" spc="-20" dirty="0">
                <a:solidFill>
                  <a:schemeClr val="accent1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เรื่องอื่น ๆ 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266A4EB-7044-4900-810E-440A0B289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8C08-903F-4804-9773-17B18357278D}" type="datetime1">
              <a:rPr lang="th-TH" smtClean="0"/>
              <a:t>11/03/62</a:t>
            </a:fld>
            <a:endParaRPr lang="th-TH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AC6C12-8AB1-40E9-8BE5-09280E82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6012655"/>
            <a:ext cx="5791200" cy="365125"/>
          </a:xfrm>
        </p:spPr>
        <p:txBody>
          <a:bodyPr/>
          <a:lstStyle/>
          <a:p>
            <a:r>
              <a:rPr lang="th-TH" dirty="0"/>
              <a:t>น.อ.หญิง ชมภู  พัฒนพง</a:t>
            </a:r>
            <a:r>
              <a:rPr lang="th-TH" dirty="0" err="1"/>
              <a:t>ษ์</a:t>
            </a:r>
            <a:r>
              <a:rPr lang="th-TH" dirty="0"/>
              <a:t> </a:t>
            </a:r>
            <a:r>
              <a:rPr lang="th-TH" dirty="0" err="1"/>
              <a:t>นป</a:t>
            </a:r>
            <a:r>
              <a:rPr lang="th-TH" dirty="0"/>
              <a:t>ก.ฯ ช่วย สน.เสธ.ยศ.</a:t>
            </a:r>
            <a:r>
              <a:rPr lang="th-TH" dirty="0" err="1"/>
              <a:t>ทร</a:t>
            </a:r>
            <a:r>
              <a:rPr lang="th-TH" dirty="0"/>
              <a:t>. โทร. 53659</a:t>
            </a: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E0E6197-8ABB-4C06-9877-B17A180D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29200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-197296" y="1612769"/>
            <a:ext cx="892899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5400" b="1" u="sng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</a:t>
            </a:r>
            <a:r>
              <a:rPr lang="th-TH" sz="54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6600"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เรื่องที่ประธานแจ้งให้ที่ประชุมทราบ</a:t>
            </a:r>
            <a:endParaRPr lang="th-TH" sz="6600" b="1" u="sng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958BDA6-272C-4BA1-B2BA-BD01249B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893A-30B6-4F41-8C76-500C7ED3784F}" type="datetime1">
              <a:rPr lang="th-TH" smtClean="0"/>
              <a:t>11/03/62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5CA0634-B7ED-4E04-9E33-65213BC3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903F47-ED25-4062-BE6B-0524B540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96647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8913A3DF-FE22-49E2-9F8F-C5F1408E4340}"/>
              </a:ext>
            </a:extLst>
          </p:cNvPr>
          <p:cNvSpPr/>
          <p:nvPr/>
        </p:nvSpPr>
        <p:spPr>
          <a:xfrm>
            <a:off x="22549" y="64229"/>
            <a:ext cx="8856984" cy="6592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40385" algn="l"/>
              </a:tabLst>
              <a:defRPr/>
            </a:pPr>
            <a:r>
              <a:rPr kumimoji="0" lang="th-TH" sz="33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kumimoji="0" lang="th-TH" sz="3300" b="1" i="0" u="sng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วัตถุประสงค์ของการประชุม</a:t>
            </a:r>
            <a:r>
              <a:rPr kumimoji="0" lang="th-TH" sz="3300" b="1" i="0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</a:p>
          <a:p>
            <a:pPr>
              <a:lnSpc>
                <a:spcPct val="107000"/>
              </a:lnSpc>
              <a:tabLst>
                <a:tab pos="540385" algn="l"/>
              </a:tabLst>
              <a:defRPr/>
            </a:pP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เพื่อ</a:t>
            </a:r>
            <a:r>
              <a:rPr lang="th-TH" sz="3300" b="1" u="sng" spc="-10" dirty="0">
                <a:solidFill>
                  <a:srgbClr val="FFFD8B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กำกับติดตามผลการดำเนินงาน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ของแต่ละหมวด/หน่วย สำหรับใช้เป็นข้อมูลในการจัดทำรายงานผลลัพธ์การดำเนินการของ ยศ.</a:t>
            </a:r>
            <a:r>
              <a:rPr lang="th-TH" sz="3300" b="1" spc="-1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ประกอบการรับการตรวจประเมินจาก สปช.</a:t>
            </a:r>
            <a:r>
              <a:rPr lang="th-TH" sz="3300" b="1" spc="-1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ที่กำหนดไว้ในราวเดือน เม.ย. - พ.ค.62  เนื่องจาก</a:t>
            </a:r>
            <a:r>
              <a:rPr kumimoji="0" lang="th-TH" sz="3300" b="1" i="0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ทราบจากเลขานุการหมวด 7 ว่า การ</a:t>
            </a:r>
            <a:r>
              <a:rPr lang="th-TH" sz="3300" b="1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รายงานผลการดำเนินงานตามตัวชี้วัดใ</a:t>
            </a:r>
            <a:r>
              <a:rPr kumimoji="0" lang="th-TH" sz="3300" b="1" i="0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นหมวด 7 ของ </a:t>
            </a:r>
            <a:r>
              <a:rPr kumimoji="0" lang="th-TH" sz="3300" b="1" i="0" strike="noStrike" kern="1200" cap="none" spc="-1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kumimoji="0" lang="th-TH" sz="3300" b="1" i="0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.61 ที่ผ่านมายังไม่เรียบร้อย เนื่องจากมีบางหมวด/บางหน่วย ยังส่งข้อมูลไม่ครบถ้วน ไม่ถูกต้อง หรือยังไม่ได้ดำเนินการ  ทั้งนี้เลขานุการของแต่ละหมวดต้องไปรวบรวมจากหน่วยต่าง ๆ เพื่อนำมาส่งให้หมวด 7 โดยที่หน่วยต่าง ๆ ต้องจัดเก็บข้อมูลตามตัวชี้วัดที่ตนรับผิดชอบ ส่งให้กับเลขานุการของแต่ละหมวด </a:t>
            </a:r>
          </a:p>
          <a:p>
            <a:pPr>
              <a:lnSpc>
                <a:spcPct val="107000"/>
              </a:lnSpc>
              <a:tabLst>
                <a:tab pos="540385" algn="l"/>
              </a:tabLst>
              <a:defRPr/>
            </a:pPr>
            <a:r>
              <a:rPr lang="th-TH" sz="3300" b="1" u="none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3300" b="1" u="sng" spc="-10" dirty="0">
                <a:solidFill>
                  <a:schemeClr val="accent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ทบทวนและพิจารณาตัวชี้วัดที่สำคัญและค่าเป้าหมายของ ยศ.</a:t>
            </a:r>
            <a:r>
              <a:rPr lang="th-TH" sz="3300" b="1" u="sng" spc="-1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3300" b="1" u="sng" spc="-10" dirty="0">
                <a:solidFill>
                  <a:schemeClr val="accent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3300" b="1" u="none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อีกครั้ง เพื่อใช้ในการรายงานผลลัพธ์การดำเนินการ </a:t>
            </a:r>
            <a:r>
              <a:rPr lang="th-TH" sz="3300" b="1" u="none" spc="-10" dirty="0">
                <a:solidFill>
                  <a:schemeClr val="accent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 </a:t>
            </a:r>
            <a:r>
              <a:rPr lang="th-TH" sz="3300" b="1" u="none" spc="-1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3300" b="1" u="none" spc="-10" dirty="0">
                <a:solidFill>
                  <a:schemeClr val="accent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.62 </a:t>
            </a:r>
            <a:r>
              <a:rPr lang="th-TH" sz="3300" b="1" u="none" spc="-1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ต่อไป</a:t>
            </a:r>
            <a:endParaRPr kumimoji="0" lang="th-TH" sz="3300" b="1" i="0" u="none" strike="noStrike" kern="120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622257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6856" y="1412776"/>
            <a:ext cx="8589640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j-ea"/>
              <a:cs typeface="DilleniaUPC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977857"/>
            <a:ext cx="8712968" cy="4576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ระเบียบวาระที่ </a:t>
            </a: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2</a:t>
            </a: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th-TH" sz="4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ติดตามผลดำเนินงานตามตัวชี้วัดที่สำคัญในหมวด 7 ของ ยศ.</a:t>
            </a:r>
            <a:r>
              <a:rPr lang="th-TH" sz="4400" b="1" spc="-2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ทร</a:t>
            </a:r>
            <a:r>
              <a:rPr lang="th-TH" sz="4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ใน </a:t>
            </a:r>
            <a:r>
              <a:rPr lang="th-TH" sz="4400" b="1" spc="-2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4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.61 (หมวด </a:t>
            </a:r>
            <a:r>
              <a:rPr lang="en-US" sz="4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P, </a:t>
            </a:r>
            <a:r>
              <a:rPr lang="th-TH" sz="4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หมวด 1 – 6 นำเสนอผลลัพธ์การดำเนินการตามตัวชี้วัดในหมวด 7 ในส่วนที่ตนรับผิดชอบ </a:t>
            </a:r>
            <a:r>
              <a:rPr lang="th-TH" sz="4400" b="1" spc="-20" dirty="0" err="1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งป</a:t>
            </a:r>
            <a:r>
              <a:rPr lang="th-TH" sz="4400" b="1" spc="-20" dirty="0">
                <a:solidFill>
                  <a:prstClr val="white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.58-61 เพิ่มเติมหรือปรับแก้ไขจากข้อมูลเดิมที่เคยรายงานไว้ก่อนหน้านั้น</a:t>
            </a:r>
            <a:endParaRPr kumimoji="0" lang="th-TH" sz="4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FB1F933-5859-4D07-8C5E-07FDE592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7BBA-B857-420C-98BF-AA6BB0A1D5AD}" type="datetime1">
              <a:rPr lang="th-TH" smtClean="0"/>
              <a:t>11/03/62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F75850D-D8CD-48D5-B2EB-7BB81F72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99F230E-1DF4-4C4C-9C91-02149C66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42CB-13F9-4965-8712-C214A4DE721A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4989704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318356" y="188640"/>
            <a:ext cx="850728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การเตรียมการรับการตรวจประเมินจาก </a:t>
            </a:r>
            <a:r>
              <a:rPr kumimoji="0" lang="th-TH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อพ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.คบ.</a:t>
            </a:r>
            <a:r>
              <a:rPr kumimoji="0" lang="th-TH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ทร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./สปช.</a:t>
            </a:r>
            <a:r>
              <a:rPr kumimoji="0" lang="th-TH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ทร</a:t>
            </a: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BF11F8F-137E-42DB-9446-0C33369E2528}"/>
              </a:ext>
            </a:extLst>
          </p:cNvPr>
          <p:cNvSpPr txBox="1"/>
          <p:nvPr/>
        </p:nvSpPr>
        <p:spPr>
          <a:xfrm>
            <a:off x="179512" y="1052736"/>
            <a:ext cx="8784976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แผนตรวจประเมิน </a:t>
            </a:r>
            <a:r>
              <a:rPr kumimoji="0" lang="th-TH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งป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.62  (เม.ย.-พ.ค.62)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เกณฑ์การให้คะแนน (คะแนนเต็ม 1,000 คะแนน)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- การปรับปรับการทำงานของหมวด 1 – 6 หมวดๆ ละ 100 คะแนน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=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600 แนน (บรรลุตามแผนการปรับปรุงและตัวที่วัดที่ใช้ในการควบคุมหรือไม่)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- ผลลัพธ์การดำเนินการของหมวด 7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400 คะแนน (</a:t>
            </a:r>
            <a:r>
              <a:rPr lang="en-US" sz="36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LeTCI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ทุกหน่วยต้องกรอกข้อมูลผลลัพธ์ตามตัวชี้วัดในหมวด 7 ให้ครบ และส่งเอกสาร/หลักฐานให้เลขาหมวด 7 (ข้อมูล </a:t>
            </a:r>
            <a:r>
              <a:rPr kumimoji="0" lang="th-TH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งป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.59-61, 62)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3600" b="1" dirty="0">
                <a:solidFill>
                  <a:srgbClr val="FF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21 มี.ค.62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79103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1680AC5-F4BF-48AB-BBC8-E758D0FA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771CF8-B388-482D-A793-290B88CBA005}" type="datetime1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11/03/62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D549DC1-CB30-4126-A713-9DE97518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t>น.อ.หญิง ชมภู  พัฒนพงษ์ นปก.ฯ ช่วย สน.เสธ.ยศ.ทร. โทร. 53659</a:t>
            </a: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E5ACDF-2163-4BF3-9CBE-6B37CBA0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542CB-13F9-4965-8712-C214A4DE721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DilleniaUPC" panose="02020603050405020304" pitchFamily="18" charset="-34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DilleniaUPC" panose="02020603050405020304" pitchFamily="18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AD46FDC9-17D7-4EDD-8CED-8232A7CE241B}"/>
              </a:ext>
            </a:extLst>
          </p:cNvPr>
          <p:cNvSpPr txBox="1"/>
          <p:nvPr/>
        </p:nvSpPr>
        <p:spPr>
          <a:xfrm>
            <a:off x="318356" y="188640"/>
            <a:ext cx="850728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ประเภทของตัวชี้วัด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BF11F8F-137E-42DB-9446-0C33369E2528}"/>
              </a:ext>
            </a:extLst>
          </p:cNvPr>
          <p:cNvSpPr txBox="1"/>
          <p:nvPr/>
        </p:nvSpPr>
        <p:spPr>
          <a:xfrm>
            <a:off x="179512" y="1052736"/>
            <a:ext cx="878497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th-TH" sz="3600" b="1" i="0" u="sng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ตัวชี้วัดในหมวด 7 </a:t>
            </a: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(ตัวชี้วัดที่มาจากแต่ละหมวด มี 6 มิติ)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th-TH" sz="3600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ตัวชี้วัดในกระบวนการ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ของคู่มือการปฏิบัติงาน (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work manual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CP 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SP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(ของหมวด 6)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ตัวชี้วัดและ</a:t>
            </a:r>
            <a:r>
              <a:rPr lang="th-TH" sz="3600" b="1" u="sng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ตัวชี้วัดที่สำคัญ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ในแผนปฏิบัติการาชการประจำปี (ของหมวด 2) </a:t>
            </a:r>
            <a:r>
              <a:rPr lang="en-US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รอการปรับปรุง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th-TH" sz="36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ตัวชี้วัดที่ใช้ในการปรับปรุงการดำเนินงาน</a:t>
            </a: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ของหมวด 1 - 6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(เป็นสิ่งที่แต่ละหมวดกำหนดเอง ว่าจะปรับปรุงอะไร และบรรลุตามที่ตั้งเป้าหมายไว้หรือไม่)</a:t>
            </a:r>
          </a:p>
        </p:txBody>
      </p:sp>
    </p:spTree>
    <p:extLst>
      <p:ext uri="{BB962C8B-B14F-4D97-AF65-F5344CB8AC3E}">
        <p14:creationId xmlns:p14="http://schemas.microsoft.com/office/powerpoint/2010/main" val="1210210507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51" t="77708" r="61488" b="15897"/>
          <a:stretch>
            <a:fillRect/>
          </a:stretch>
        </p:blipFill>
        <p:spPr bwMode="auto">
          <a:xfrm>
            <a:off x="0" y="6149975"/>
            <a:ext cx="77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2849"/>
            <a:ext cx="8778875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PMQA_FINAL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588" y="0"/>
            <a:ext cx="479425" cy="981075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7763" dir="2700000" algn="ctr" rotWithShape="0">
              <a:srgbClr val="9966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white">
          <a:xfrm>
            <a:off x="41275" y="138711"/>
            <a:ext cx="8569326" cy="49859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วงจรคุณภาพการบริหารจัดการภาครัฐ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2B8055-1BDB-4912-BE6F-6FCE8898E37B}" type="slidenum">
              <a:rPr kumimoji="0" lang="th-TH" sz="11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sz="1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PMQA_FINAL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575" y="0"/>
            <a:ext cx="479425" cy="981075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7763" dir="2700000" algn="ctr" rotWithShape="0">
              <a:srgbClr val="9966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75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3634</TotalTime>
  <Words>2235</Words>
  <Application>Microsoft Office PowerPoint</Application>
  <PresentationFormat>นำเสนอทางหน้าจอ (4:3)</PresentationFormat>
  <Paragraphs>241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7" baseType="lpstr">
      <vt:lpstr>Arial</vt:lpstr>
      <vt:lpstr>Calibri</vt:lpstr>
      <vt:lpstr>Century Gothic</vt:lpstr>
      <vt:lpstr>Tahoma</vt:lpstr>
      <vt:lpstr>TH SarabunPSK</vt:lpstr>
      <vt:lpstr>Times New Roman</vt:lpstr>
      <vt:lpstr>Verdana</vt:lpstr>
      <vt:lpstr>Wingdings</vt:lpstr>
      <vt:lpstr>Wingdings 2</vt:lpstr>
      <vt:lpstr>Verve</vt:lpstr>
      <vt:lpstr>Office Theme</vt:lpstr>
      <vt:lpstr>1_Office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Ffo_Pithangkoon</dc:creator>
  <cp:lastModifiedBy>eqad_dtk06</cp:lastModifiedBy>
  <cp:revision>311</cp:revision>
  <cp:lastPrinted>2019-03-05T06:49:31Z</cp:lastPrinted>
  <dcterms:created xsi:type="dcterms:W3CDTF">2017-01-05T06:43:29Z</dcterms:created>
  <dcterms:modified xsi:type="dcterms:W3CDTF">2019-03-11T03:03:18Z</dcterms:modified>
</cp:coreProperties>
</file>