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notesSlides/notesSlide1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5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6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7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8.xml" ContentType="application/vnd.openxmlformats-officedocument.themeOverr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9.xml" ContentType="application/vnd.openxmlformats-officedocument.themeOverr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30.xml" ContentType="application/vnd.openxmlformats-officedocument.themeOverr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31.xml" ContentType="application/vnd.openxmlformats-officedocument.themeOverr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32.xml" ContentType="application/vnd.openxmlformats-officedocument.themeOverr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33.xml" ContentType="application/vnd.openxmlformats-officedocument.themeOverr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34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35.xml" ContentType="application/vnd.openxmlformats-officedocument.themeOverr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36.xml" ContentType="application/vnd.openxmlformats-officedocument.themeOverr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37.xml" ContentType="application/vnd.openxmlformats-officedocument.themeOverr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38.xml" ContentType="application/vnd.openxmlformats-officedocument.themeOverr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39.xml" ContentType="application/vnd.openxmlformats-officedocument.themeOverr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40.xml" ContentType="application/vnd.openxmlformats-officedocument.themeOverr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41.xml" ContentType="application/vnd.openxmlformats-officedocument.themeOverr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theme/themeOverride4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608" r:id="rId3"/>
    <p:sldId id="435" r:id="rId4"/>
    <p:sldId id="564" r:id="rId5"/>
    <p:sldId id="565" r:id="rId6"/>
    <p:sldId id="569" r:id="rId7"/>
    <p:sldId id="568" r:id="rId8"/>
    <p:sldId id="567" r:id="rId9"/>
    <p:sldId id="574" r:id="rId10"/>
    <p:sldId id="575" r:id="rId11"/>
    <p:sldId id="573" r:id="rId12"/>
    <p:sldId id="572" r:id="rId13"/>
    <p:sldId id="563" r:id="rId14"/>
    <p:sldId id="570" r:id="rId15"/>
    <p:sldId id="571" r:id="rId16"/>
    <p:sldId id="566" r:id="rId17"/>
    <p:sldId id="562" r:id="rId18"/>
    <p:sldId id="593" r:id="rId19"/>
    <p:sldId id="576" r:id="rId20"/>
    <p:sldId id="577" r:id="rId21"/>
    <p:sldId id="594" r:id="rId22"/>
    <p:sldId id="592" r:id="rId23"/>
    <p:sldId id="595" r:id="rId24"/>
    <p:sldId id="596" r:id="rId25"/>
    <p:sldId id="561" r:id="rId26"/>
    <p:sldId id="597" r:id="rId27"/>
    <p:sldId id="578" r:id="rId28"/>
    <p:sldId id="598" r:id="rId29"/>
    <p:sldId id="591" r:id="rId30"/>
    <p:sldId id="599" r:id="rId31"/>
    <p:sldId id="600" r:id="rId32"/>
    <p:sldId id="601" r:id="rId33"/>
    <p:sldId id="560" r:id="rId34"/>
    <p:sldId id="602" r:id="rId35"/>
    <p:sldId id="603" r:id="rId36"/>
    <p:sldId id="559" r:id="rId37"/>
    <p:sldId id="604" r:id="rId38"/>
    <p:sldId id="606" r:id="rId39"/>
    <p:sldId id="607" r:id="rId40"/>
    <p:sldId id="589" r:id="rId41"/>
    <p:sldId id="441" r:id="rId4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60093"/>
    <a:srgbClr val="FFFF66"/>
    <a:srgbClr val="000066"/>
    <a:srgbClr val="009900"/>
    <a:srgbClr val="FF99FF"/>
    <a:srgbClr val="008000"/>
    <a:srgbClr val="9900CC"/>
    <a:srgbClr val="FFCC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0" autoAdjust="0"/>
    <p:restoredTop sz="94718" autoAdjust="0"/>
  </p:normalViewPr>
  <p:slideViewPr>
    <p:cSldViewPr>
      <p:cViewPr varScale="1">
        <p:scale>
          <a:sx n="72" d="100"/>
          <a:sy n="72" d="100"/>
        </p:scale>
        <p:origin x="16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2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4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5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6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7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Microsoft_Excel_Worksheet8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Microsoft_Excel_Worksheet9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Microsoft_Excel_Worksheet10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Microsoft_Excel_Worksheet11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package" Target="../embeddings/Microsoft_Excel_Worksheet12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package" Target="../embeddings/Microsoft_Excel_Worksheet13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6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package" Target="../embeddings/Microsoft_Excel_Worksheet14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7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package" Target="../embeddings/Microsoft_Excel_Worksheet15.xlsx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8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package" Target="../embeddings/Microsoft_Excel_Worksheet16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package" Target="../embeddings/Microsoft_Excel_Worksheet17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0.xm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1.xm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2.xml"/><Relationship Id="rId2" Type="http://schemas.microsoft.com/office/2011/relationships/chartColorStyle" Target="colors42.xml"/><Relationship Id="rId1" Type="http://schemas.microsoft.com/office/2011/relationships/chartStyle" Target="style42.xml"/><Relationship Id="rId4" Type="http://schemas.openxmlformats.org/officeDocument/2006/relationships/package" Target="../embeddings/Microsoft_Excel_Worksheet18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I:\PMQA%20&#3591;&#3611;.62\&#3619;&#3633;&#3610;&#3611;&#3619;&#3632;&#3648;&#3617;&#3636;&#3609;%20&#3626;&#3611;&#3594;.%20&#3591;&#3611;.62%20(&#3618;&#3624;.%20&#3651;&#3609;2&#3614;.&#3588;.652)\&#3612;&#3609;&#3623;&#3585;%20&#3612;&#3621;&#3621;&#3633;&#3614;&#3608;&#3660;%20&#3617;&#3623;.7%20&#3618;&#3624;.&#3607;&#3619;.%20(&#3603;%2022%20&#3648;&#3617;.&#3618;.62)%20%20&#3605;&#3594;&#3623;.&#3626;&#3635;&#3588;&#3633;&#3597;(&#3651;&#3594;&#3657;&#3619;&#3633;&#3610;&#3605;&#3619;&#3623;&#3592;)%20&#3626;&#3635;&#3619;&#3629;&#359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600" b="1">
                <a:latin typeface="TH SarabunPSK" panose="020B0500040200020003" pitchFamily="34" charset="-34"/>
                <a:cs typeface="TH SarabunPSK" panose="020B0500040200020003" pitchFamily="34" charset="-34"/>
              </a:rPr>
              <a:t>7.1 ข้อ (1) ผลลัพธ์ด้านการผลิตและการบริการตามพันธกิจหลักของ ยศ.ทร.</a:t>
            </a:r>
          </a:p>
          <a:p>
            <a: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r>
              <a:rPr lang="th-TH" sz="1600" b="1" u="sng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(ด้านการผลิตกำลังพล)</a:t>
            </a:r>
          </a:p>
        </c:rich>
      </c:tx>
      <c:layout>
        <c:manualLayout>
          <c:xMode val="edge"/>
          <c:yMode val="edge"/>
          <c:x val="0.2929021189208415"/>
          <c:y val="6.5558690174324891E-2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885549252224341E-2"/>
          <c:y val="0.35938439227927244"/>
          <c:w val="0.91811296867558045"/>
          <c:h val="0.562592958298673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'7.1 (1)'!$B$169</c:f>
              <c:strCache>
                <c:ptCount val="1"/>
                <c:pt idx="0">
                  <c:v>นักเรียนจ่า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(1)'!$C$168:$F$168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(1)'!$C$169:$F$169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98.72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25-4549-8913-382D03759BFE}"/>
            </c:ext>
          </c:extLst>
        </c:ser>
        <c:ser>
          <c:idx val="1"/>
          <c:order val="1"/>
          <c:tx>
            <c:strRef>
              <c:f>'7.1 (1)'!$B$170</c:f>
              <c:strCache>
                <c:ptCount val="1"/>
                <c:pt idx="0">
                  <c:v>ทหารกองประจำการ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(1)'!$C$168:$F$168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(1)'!$C$170:$F$170</c:f>
              <c:numCache>
                <c:formatCode>0.00</c:formatCode>
                <c:ptCount val="4"/>
                <c:pt idx="0">
                  <c:v>92.167509205517078</c:v>
                </c:pt>
                <c:pt idx="1">
                  <c:v>92.28</c:v>
                </c:pt>
                <c:pt idx="2">
                  <c:v>92.279616455304676</c:v>
                </c:pt>
                <c:pt idx="3">
                  <c:v>98.055903212348767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25-4549-8913-382D03759B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933051392"/>
        <c:axId val="-1933049760"/>
      </c:barChart>
      <c:catAx>
        <c:axId val="-1933051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933049760"/>
        <c:crosses val="autoZero"/>
        <c:auto val="1"/>
        <c:lblAlgn val="ctr"/>
        <c:lblOffset val="100"/>
        <c:noMultiLvlLbl val="0"/>
      </c:catAx>
      <c:valAx>
        <c:axId val="-1933049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40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ร้อยละของจำนวนผู้สำเร็จการศึกษา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33051392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layout>
        <c:manualLayout>
          <c:xMode val="edge"/>
          <c:yMode val="edge"/>
          <c:x val="0.42562204630484607"/>
          <c:y val="0.29373949235876257"/>
          <c:w val="0.21382906718627115"/>
          <c:h val="6.47040044409217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7.1 ข้อ (2) ผลลัพธ์ด้านการนำยุทธศาสตร์ไปสู่การปฏิบัติในแผนปฏิบัติราชการ </a:t>
            </a:r>
          </a:p>
          <a:p>
            <a:pPr>
              <a:defRPr b="1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r>
              <a:rPr lang="th-TH" b="1" u="sng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1-3 ความสำเร็จของการจัดกิจกรรม)</a:t>
            </a:r>
            <a:endParaRPr lang="th-TH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'7.1 (2)'!$C$95:$D$95</c:f>
              <c:strCache>
                <c:ptCount val="2"/>
                <c:pt idx="0">
                  <c:v>กิจกรรมเทิดพระเกียรติ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(2)'!$E$94:$H$94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(2)'!$E$95:$H$95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98-41E7-9117-BED55F23160C}"/>
            </c:ext>
          </c:extLst>
        </c:ser>
        <c:ser>
          <c:idx val="1"/>
          <c:order val="1"/>
          <c:tx>
            <c:strRef>
              <c:f>'7.1 (2)'!$C$96:$D$96</c:f>
              <c:strCache>
                <c:ptCount val="2"/>
                <c:pt idx="0">
                  <c:v>กิจกรรมประกันคุณภาพ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(2)'!$E$94:$H$94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(2)'!$E$96:$H$96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98-41E7-9117-BED55F23160C}"/>
            </c:ext>
          </c:extLst>
        </c:ser>
        <c:ser>
          <c:idx val="2"/>
          <c:order val="2"/>
          <c:tx>
            <c:strRef>
              <c:f>'7.1 (2)'!$C$97:$D$97</c:f>
              <c:strCache>
                <c:ptCount val="2"/>
                <c:pt idx="0">
                  <c:v>ส่งครูเข้ารับการอบรม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(2)'!$E$94:$H$94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(2)'!$E$97:$H$97</c:f>
              <c:numCache>
                <c:formatCode>General</c:formatCode>
                <c:ptCount val="4"/>
                <c:pt idx="0">
                  <c:v>82</c:v>
                </c:pt>
                <c:pt idx="1">
                  <c:v>88.83</c:v>
                </c:pt>
                <c:pt idx="2">
                  <c:v>97.62</c:v>
                </c:pt>
                <c:pt idx="3">
                  <c:v>89.54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98-41E7-9117-BED55F2316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854952048"/>
        <c:axId val="-1854958032"/>
      </c:barChart>
      <c:catAx>
        <c:axId val="-18549520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10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4958032"/>
        <c:crosses val="autoZero"/>
        <c:auto val="1"/>
        <c:lblAlgn val="ctr"/>
        <c:lblOffset val="100"/>
        <c:noMultiLvlLbl val="0"/>
      </c:catAx>
      <c:valAx>
        <c:axId val="-1854958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ร้อยละของความสำเร็จฯ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4952048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/>
              <a:t>7.1 ข้อ (2) ผลลัพธ์ด้านการนำยุทธศาสตร์ไปสู่การปฏิบัติในแผนปฏิบัติราชการ</a:t>
            </a:r>
          </a:p>
          <a:p>
            <a:pPr>
              <a:defRPr b="1"/>
            </a:pPr>
            <a:r>
              <a:rPr lang="th-TH" b="1" u="sng">
                <a:solidFill>
                  <a:srgbClr val="0000FF"/>
                </a:solidFill>
              </a:rPr>
              <a:t>(ตัวชี้วัดที่ 3 ร้อยละจำนวนครูที่ได้รับการพัฒนา) 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'7.1 (2)'!$K$94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851-468F-8E8D-C0F0DB21E3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(2)'!$J$95:$J$99</c:f>
              <c:strCache>
                <c:ptCount val="5"/>
                <c:pt idx="0">
                  <c:v>-ศฝท.ฯ</c:v>
                </c:pt>
                <c:pt idx="1">
                  <c:v>-รร.ชุมพลฯ</c:v>
                </c:pt>
                <c:pt idx="2">
                  <c:v>-ฝวก.ฯ</c:v>
                </c:pt>
                <c:pt idx="3">
                  <c:v>ศภษ.ฯ</c:v>
                </c:pt>
                <c:pt idx="4">
                  <c:v>รวม</c:v>
                </c:pt>
              </c:strCache>
            </c:strRef>
          </c:cat>
          <c:val>
            <c:numRef>
              <c:f>'7.1 (2)'!$K$95:$K$99</c:f>
              <c:numCache>
                <c:formatCode>General</c:formatCode>
                <c:ptCount val="5"/>
                <c:pt idx="1">
                  <c:v>84.46</c:v>
                </c:pt>
                <c:pt idx="2">
                  <c:v>77.08</c:v>
                </c:pt>
                <c:pt idx="3">
                  <c:v>50</c:v>
                </c:pt>
                <c:pt idx="4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51-468F-8E8D-C0F0DB21E3F6}"/>
            </c:ext>
          </c:extLst>
        </c:ser>
        <c:ser>
          <c:idx val="1"/>
          <c:order val="1"/>
          <c:tx>
            <c:strRef>
              <c:f>'7.1 (2)'!$L$94</c:f>
              <c:strCache>
                <c:ptCount val="1"/>
                <c:pt idx="0">
                  <c:v>งป.59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851-468F-8E8D-C0F0DB21E3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(2)'!$J$95:$J$99</c:f>
              <c:strCache>
                <c:ptCount val="5"/>
                <c:pt idx="0">
                  <c:v>-ศฝท.ฯ</c:v>
                </c:pt>
                <c:pt idx="1">
                  <c:v>-รร.ชุมพลฯ</c:v>
                </c:pt>
                <c:pt idx="2">
                  <c:v>-ฝวก.ฯ</c:v>
                </c:pt>
                <c:pt idx="3">
                  <c:v>ศภษ.ฯ</c:v>
                </c:pt>
                <c:pt idx="4">
                  <c:v>รวม</c:v>
                </c:pt>
              </c:strCache>
            </c:strRef>
          </c:cat>
          <c:val>
            <c:numRef>
              <c:f>'7.1 (2)'!$L$95:$L$99</c:f>
              <c:numCache>
                <c:formatCode>General</c:formatCode>
                <c:ptCount val="5"/>
                <c:pt idx="1">
                  <c:v>97.08</c:v>
                </c:pt>
                <c:pt idx="2">
                  <c:v>60.53</c:v>
                </c:pt>
                <c:pt idx="3">
                  <c:v>75</c:v>
                </c:pt>
                <c:pt idx="4">
                  <c:v>88.83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851-468F-8E8D-C0F0DB21E3F6}"/>
            </c:ext>
          </c:extLst>
        </c:ser>
        <c:ser>
          <c:idx val="2"/>
          <c:order val="2"/>
          <c:tx>
            <c:strRef>
              <c:f>'7.1 (2)'!$M$94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851-468F-8E8D-C0F0DB21E3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(2)'!$J$95:$J$99</c:f>
              <c:strCache>
                <c:ptCount val="5"/>
                <c:pt idx="0">
                  <c:v>-ศฝท.ฯ</c:v>
                </c:pt>
                <c:pt idx="1">
                  <c:v>-รร.ชุมพลฯ</c:v>
                </c:pt>
                <c:pt idx="2">
                  <c:v>-ฝวก.ฯ</c:v>
                </c:pt>
                <c:pt idx="3">
                  <c:v>ศภษ.ฯ</c:v>
                </c:pt>
                <c:pt idx="4">
                  <c:v>รวม</c:v>
                </c:pt>
              </c:strCache>
            </c:strRef>
          </c:cat>
          <c:val>
            <c:numRef>
              <c:f>'7.1 (2)'!$M$95:$M$99</c:f>
              <c:numCache>
                <c:formatCode>General</c:formatCode>
                <c:ptCount val="5"/>
                <c:pt idx="1">
                  <c:v>99.8</c:v>
                </c:pt>
                <c:pt idx="2">
                  <c:v>100</c:v>
                </c:pt>
                <c:pt idx="3">
                  <c:v>100</c:v>
                </c:pt>
                <c:pt idx="4">
                  <c:v>97.62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851-468F-8E8D-C0F0DB21E3F6}"/>
            </c:ext>
          </c:extLst>
        </c:ser>
        <c:ser>
          <c:idx val="3"/>
          <c:order val="3"/>
          <c:tx>
            <c:strRef>
              <c:f>'7.1 (2)'!$N$94</c:f>
              <c:strCache>
                <c:ptCount val="1"/>
                <c:pt idx="0">
                  <c:v>งป.61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E851-468F-8E8D-C0F0DB21E3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(2)'!$J$95:$J$99</c:f>
              <c:strCache>
                <c:ptCount val="5"/>
                <c:pt idx="0">
                  <c:v>-ศฝท.ฯ</c:v>
                </c:pt>
                <c:pt idx="1">
                  <c:v>-รร.ชุมพลฯ</c:v>
                </c:pt>
                <c:pt idx="2">
                  <c:v>-ฝวก.ฯ</c:v>
                </c:pt>
                <c:pt idx="3">
                  <c:v>ศภษ.ฯ</c:v>
                </c:pt>
                <c:pt idx="4">
                  <c:v>รวม</c:v>
                </c:pt>
              </c:strCache>
            </c:strRef>
          </c:cat>
          <c:val>
            <c:numRef>
              <c:f>'7.1 (2)'!$N$95:$N$99</c:f>
              <c:numCache>
                <c:formatCode>General</c:formatCode>
                <c:ptCount val="5"/>
                <c:pt idx="0">
                  <c:v>98.04</c:v>
                </c:pt>
                <c:pt idx="1">
                  <c:v>98.32</c:v>
                </c:pt>
                <c:pt idx="2">
                  <c:v>100</c:v>
                </c:pt>
                <c:pt idx="3">
                  <c:v>50</c:v>
                </c:pt>
                <c:pt idx="4">
                  <c:v>97.85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851-468F-8E8D-C0F0DB21E3F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54959120"/>
        <c:axId val="-1854948784"/>
        <c:axId val="0"/>
      </c:bar3DChart>
      <c:catAx>
        <c:axId val="-1854959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4948784"/>
        <c:crosses val="autoZero"/>
        <c:auto val="1"/>
        <c:lblAlgn val="ctr"/>
        <c:lblOffset val="100"/>
        <c:noMultiLvlLbl val="0"/>
      </c:catAx>
      <c:valAx>
        <c:axId val="-185494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ร้อยละจำนวนตรูที่ได้รับกรพัฒนา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4959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pPr>
            <a:r>
              <a:rPr lang="th-TH" sz="1400" b="1"/>
              <a:t>7.1 ข้อ (2) ผลลัพธืด้านการนำยุทธศาสตร์ไปสู่การปฏิบัติในแผนปฏิบัติราชการ</a:t>
            </a:r>
          </a:p>
          <a:p>
            <a:pPr>
              <a:defRPr sz="1400" b="1"/>
            </a:pPr>
            <a:r>
              <a:rPr lang="th-TH" sz="1400" b="1" u="sng">
                <a:solidFill>
                  <a:srgbClr val="0000FF"/>
                </a:solidFill>
              </a:rPr>
              <a:t>(ตัวชี้วัดที่ 4</a:t>
            </a:r>
            <a:r>
              <a:rPr lang="en-US" sz="1400" b="1" u="sng">
                <a:solidFill>
                  <a:srgbClr val="0000FF"/>
                </a:solidFill>
              </a:rPr>
              <a:t> </a:t>
            </a:r>
            <a:r>
              <a:rPr lang="th-TH" sz="1400" b="1" u="sng">
                <a:solidFill>
                  <a:srgbClr val="0000FF"/>
                </a:solidFill>
              </a:rPr>
              <a:t>ความพึงพอใจที่มีต่อการจัดการศึกษา)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'7.1 (2)'!$C$124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AF-4C28-840F-CA8A174A05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(2)'!$B$125:$B$132</c:f>
              <c:strCache>
                <c:ptCount val="8"/>
                <c:pt idx="0">
                  <c:v>-ทหารกองประจำการ ศฝท.ฯ</c:v>
                </c:pt>
                <c:pt idx="1">
                  <c:v>-นรจ.รร.ชุมพลฯ</c:v>
                </c:pt>
                <c:pt idx="2">
                  <c:v>-ข้าราชการ กห.ต่ำกว่าสัญญาบัตร </c:v>
                </c:pt>
                <c:pt idx="3">
                  <c:v>-พจน.และ นพจ.รร.พจ.ฯ</c:v>
                </c:pt>
                <c:pt idx="4">
                  <c:v>-นทน.รร.ชต.ฯ</c:v>
                </c:pt>
                <c:pt idx="5">
                  <c:v>-นทน.รร.สธ.ทร.ฯ</c:v>
                </c:pt>
                <c:pt idx="6">
                  <c:v>-นักศึกษา วทร.ฯ</c:v>
                </c:pt>
                <c:pt idx="7">
                  <c:v>รวม</c:v>
                </c:pt>
              </c:strCache>
            </c:strRef>
          </c:cat>
          <c:val>
            <c:numRef>
              <c:f>'7.1 (2)'!$C$125:$C$132</c:f>
              <c:numCache>
                <c:formatCode>General</c:formatCode>
                <c:ptCount val="8"/>
                <c:pt idx="0">
                  <c:v>4</c:v>
                </c:pt>
                <c:pt idx="1">
                  <c:v>3</c:v>
                </c:pt>
                <c:pt idx="2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AF-4C28-840F-CA8A174A05AD}"/>
            </c:ext>
          </c:extLst>
        </c:ser>
        <c:ser>
          <c:idx val="1"/>
          <c:order val="1"/>
          <c:tx>
            <c:strRef>
              <c:f>'7.1 (2)'!$D$124</c:f>
              <c:strCache>
                <c:ptCount val="1"/>
                <c:pt idx="0">
                  <c:v>งป.59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pattFill prst="lgConfetti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0AF-4C28-840F-CA8A174A05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(2)'!$B$125:$B$132</c:f>
              <c:strCache>
                <c:ptCount val="8"/>
                <c:pt idx="0">
                  <c:v>-ทหารกองประจำการ ศฝท.ฯ</c:v>
                </c:pt>
                <c:pt idx="1">
                  <c:v>-นรจ.รร.ชุมพลฯ</c:v>
                </c:pt>
                <c:pt idx="2">
                  <c:v>-ข้าราชการ กห.ต่ำกว่าสัญญาบัตร </c:v>
                </c:pt>
                <c:pt idx="3">
                  <c:v>-พจน.และ นพจ.รร.พจ.ฯ</c:v>
                </c:pt>
                <c:pt idx="4">
                  <c:v>-นทน.รร.ชต.ฯ</c:v>
                </c:pt>
                <c:pt idx="5">
                  <c:v>-นทน.รร.สธ.ทร.ฯ</c:v>
                </c:pt>
                <c:pt idx="6">
                  <c:v>-นักศึกษา วทร.ฯ</c:v>
                </c:pt>
                <c:pt idx="7">
                  <c:v>รวม</c:v>
                </c:pt>
              </c:strCache>
            </c:strRef>
          </c:cat>
          <c:val>
            <c:numRef>
              <c:f>'7.1 (2)'!$D$125:$D$132</c:f>
              <c:numCache>
                <c:formatCode>General</c:formatCode>
                <c:ptCount val="8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AF-4C28-840F-CA8A174A05AD}"/>
            </c:ext>
          </c:extLst>
        </c:ser>
        <c:ser>
          <c:idx val="2"/>
          <c:order val="2"/>
          <c:tx>
            <c:strRef>
              <c:f>'7.1 (2)'!$E$124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pattFill prst="lgConfetti">
                <a:fgClr>
                  <a:schemeClr val="bg2">
                    <a:lumMod val="5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0AF-4C28-840F-CA8A174A05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(2)'!$B$125:$B$132</c:f>
              <c:strCache>
                <c:ptCount val="8"/>
                <c:pt idx="0">
                  <c:v>-ทหารกองประจำการ ศฝท.ฯ</c:v>
                </c:pt>
                <c:pt idx="1">
                  <c:v>-นรจ.รร.ชุมพลฯ</c:v>
                </c:pt>
                <c:pt idx="2">
                  <c:v>-ข้าราชการ กห.ต่ำกว่าสัญญาบัตร </c:v>
                </c:pt>
                <c:pt idx="3">
                  <c:v>-พจน.และ นพจ.รร.พจ.ฯ</c:v>
                </c:pt>
                <c:pt idx="4">
                  <c:v>-นทน.รร.ชต.ฯ</c:v>
                </c:pt>
                <c:pt idx="5">
                  <c:v>-นทน.รร.สธ.ทร.ฯ</c:v>
                </c:pt>
                <c:pt idx="6">
                  <c:v>-นักศึกษา วทร.ฯ</c:v>
                </c:pt>
                <c:pt idx="7">
                  <c:v>รวม</c:v>
                </c:pt>
              </c:strCache>
            </c:strRef>
          </c:cat>
          <c:val>
            <c:numRef>
              <c:f>'7.1 (2)'!$E$125:$E$132</c:f>
              <c:numCache>
                <c:formatCode>General</c:formatCode>
                <c:ptCount val="8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0AF-4C28-840F-CA8A174A05AD}"/>
            </c:ext>
          </c:extLst>
        </c:ser>
        <c:ser>
          <c:idx val="3"/>
          <c:order val="3"/>
          <c:tx>
            <c:strRef>
              <c:f>'7.1 (2)'!$F$124</c:f>
              <c:strCache>
                <c:ptCount val="1"/>
                <c:pt idx="0">
                  <c:v>งป.61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pattFill prst="lgConfetti">
                <a:fgClr>
                  <a:schemeClr val="accent4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A0AF-4C28-840F-CA8A174A05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(2)'!$B$125:$B$132</c:f>
              <c:strCache>
                <c:ptCount val="8"/>
                <c:pt idx="0">
                  <c:v>-ทหารกองประจำการ ศฝท.ฯ</c:v>
                </c:pt>
                <c:pt idx="1">
                  <c:v>-นรจ.รร.ชุมพลฯ</c:v>
                </c:pt>
                <c:pt idx="2">
                  <c:v>-ข้าราชการ กห.ต่ำกว่าสัญญาบัตร </c:v>
                </c:pt>
                <c:pt idx="3">
                  <c:v>-พจน.และ นพจ.รร.พจ.ฯ</c:v>
                </c:pt>
                <c:pt idx="4">
                  <c:v>-นทน.รร.ชต.ฯ</c:v>
                </c:pt>
                <c:pt idx="5">
                  <c:v>-นทน.รร.สธ.ทร.ฯ</c:v>
                </c:pt>
                <c:pt idx="6">
                  <c:v>-นักศึกษา วทร.ฯ</c:v>
                </c:pt>
                <c:pt idx="7">
                  <c:v>รวม</c:v>
                </c:pt>
              </c:strCache>
            </c:strRef>
          </c:cat>
          <c:val>
            <c:numRef>
              <c:f>'7.1 (2)'!$F$125:$F$132</c:f>
              <c:numCache>
                <c:formatCode>General</c:formatCode>
                <c:ptCount val="8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0AF-4C28-840F-CA8A174A05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-1854954224"/>
        <c:axId val="-1854947152"/>
      </c:barChart>
      <c:catAx>
        <c:axId val="-1854954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layout>
            <c:manualLayout>
              <c:xMode val="edge"/>
              <c:yMode val="edge"/>
              <c:x val="0.49669575678040245"/>
              <c:y val="0.87257252112415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4947152"/>
        <c:crosses val="autoZero"/>
        <c:auto val="1"/>
        <c:lblAlgn val="ctr"/>
        <c:lblOffset val="100"/>
        <c:noMultiLvlLbl val="0"/>
      </c:catAx>
      <c:valAx>
        <c:axId val="-185494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100"/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495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8968285214348208"/>
          <c:y val="0.92303146179834572"/>
          <c:w val="0.25320918049544011"/>
          <c:h val="5.7249800296702041E-2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100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400" spc="0" baseline="0"/>
              <a:t>7.1 ข้อ (2) ผลลัพธ์ด้านการนำยุทธศาสตร์ไปสู่การปฏิบัติในแผนปฏิบัติราชการ
</a:t>
            </a:r>
            <a:r>
              <a:rPr lang="th-TH" sz="1400" u="sng" spc="0" baseline="0">
                <a:solidFill>
                  <a:srgbClr val="0000FF"/>
                </a:solidFill>
              </a:rPr>
              <a:t>(ตัวชี้วัดที่ 5 ความพึงพอใจภาษาต่างประเทศ</a:t>
            </a:r>
          </a:p>
        </c:rich>
      </c:tx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'7.1 (2)'!$B$140</c:f>
              <c:strCache>
                <c:ptCount val="1"/>
                <c:pt idx="0">
                  <c:v>-หลักสูตร English for Communication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(2)'!$C$139:$F$139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(2)'!$C$140:$F$140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23F-BCD6-F1B2B35D377A}"/>
            </c:ext>
          </c:extLst>
        </c:ser>
        <c:ser>
          <c:idx val="1"/>
          <c:order val="1"/>
          <c:tx>
            <c:strRef>
              <c:f>'7.1 (2)'!$B$141</c:f>
              <c:strCache>
                <c:ptCount val="1"/>
                <c:pt idx="0">
                  <c:v>- หลักสูตรภาษามาลายูท้องถิ่นภาคใต้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(2)'!$C$139:$F$139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(2)'!$C$141:$F$141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23-423F-BCD6-F1B2B35D377A}"/>
            </c:ext>
          </c:extLst>
        </c:ser>
        <c:ser>
          <c:idx val="2"/>
          <c:order val="2"/>
          <c:tx>
            <c:strRef>
              <c:f>'7.1 (2)'!$B$142</c:f>
              <c:strCache>
                <c:ptCount val="1"/>
                <c:pt idx="0">
                  <c:v>- หลักสูตรภาษาพม่าระดับต้น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(2)'!$C$139:$F$139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(2)'!$C$142:$F$142</c:f>
              <c:numCache>
                <c:formatCode>General</c:formatCode>
                <c:ptCount val="4"/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23-423F-BCD6-F1B2B35D377A}"/>
            </c:ext>
          </c:extLst>
        </c:ser>
        <c:ser>
          <c:idx val="3"/>
          <c:order val="3"/>
          <c:tx>
            <c:strRef>
              <c:f>'7.1 (2)'!$B$143</c:f>
              <c:strCache>
                <c:ptCount val="1"/>
                <c:pt idx="0">
                  <c:v>รวม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(2)'!$C$139:$F$139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(2)'!$C$143:$F$143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23-423F-BCD6-F1B2B35D37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624179552"/>
        <c:axId val="624179880"/>
      </c:barChart>
      <c:catAx>
        <c:axId val="624179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624179880"/>
        <c:crosses val="autoZero"/>
        <c:auto val="1"/>
        <c:lblAlgn val="ctr"/>
        <c:lblOffset val="100"/>
        <c:noMultiLvlLbl val="0"/>
      </c:catAx>
      <c:valAx>
        <c:axId val="624179880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624179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pPr>
            <a:r>
              <a:rPr lang="th-TH" sz="1600"/>
              <a:t>7.2 ข้อ (3.4) ผลลัพธ์ด้านความพึงพอใจของผู้รับบริการและผู้มีส่วนได้ส่วนเสีย</a:t>
            </a:r>
          </a:p>
          <a:p>
            <a:pPr>
              <a:defRPr/>
            </a:pPr>
            <a:r>
              <a:rPr lang="th-TH" sz="1600" u="sng">
                <a:solidFill>
                  <a:srgbClr val="0000FF"/>
                </a:solidFill>
              </a:rPr>
              <a:t>(ภาพรวมของทุกบริการ)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'7.2 (3,4)'!$D$122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'7.2 (3,4)'!$C$123:$C$128</c:f>
              <c:strCache>
                <c:ptCount val="6"/>
                <c:pt idx="0">
                  <c:v>-ด้านการผลิตกำลังพล</c:v>
                </c:pt>
                <c:pt idx="1">
                  <c:v>-ด้านการพัฒนากำลังพล</c:v>
                </c:pt>
                <c:pt idx="2">
                  <c:v>-ด้านการส่งกำลังบำรุง</c:v>
                </c:pt>
                <c:pt idx="3">
                  <c:v>-ด้านการอนุศาสนาจารย์</c:v>
                </c:pt>
                <c:pt idx="4">
                  <c:v>-ด้านการประวัติศาสตร์</c:v>
                </c:pt>
                <c:pt idx="5">
                  <c:v>ด้านการศึกษาวิเคราะห์</c:v>
                </c:pt>
              </c:strCache>
            </c:strRef>
          </c:cat>
          <c:val>
            <c:numRef>
              <c:f>'7.2 (3,4)'!$D$123:$D$128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B8-4FFF-AA17-AAA44BF8890C}"/>
            </c:ext>
          </c:extLst>
        </c:ser>
        <c:ser>
          <c:idx val="1"/>
          <c:order val="1"/>
          <c:tx>
            <c:strRef>
              <c:f>'7.2 (3,4)'!$E$122</c:f>
              <c:strCache>
                <c:ptCount val="1"/>
                <c:pt idx="0">
                  <c:v>งป.59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'7.2 (3,4)'!$C$123:$C$128</c:f>
              <c:strCache>
                <c:ptCount val="6"/>
                <c:pt idx="0">
                  <c:v>-ด้านการผลิตกำลังพล</c:v>
                </c:pt>
                <c:pt idx="1">
                  <c:v>-ด้านการพัฒนากำลังพล</c:v>
                </c:pt>
                <c:pt idx="2">
                  <c:v>-ด้านการส่งกำลังบำรุง</c:v>
                </c:pt>
                <c:pt idx="3">
                  <c:v>-ด้านการอนุศาสนาจารย์</c:v>
                </c:pt>
                <c:pt idx="4">
                  <c:v>-ด้านการประวัติศาสตร์</c:v>
                </c:pt>
                <c:pt idx="5">
                  <c:v>ด้านการศึกษาวิเคราะห์</c:v>
                </c:pt>
              </c:strCache>
            </c:strRef>
          </c:cat>
          <c:val>
            <c:numRef>
              <c:f>'7.2 (3,4)'!$E$123:$E$128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B8-4FFF-AA17-AAA44BF8890C}"/>
            </c:ext>
          </c:extLst>
        </c:ser>
        <c:ser>
          <c:idx val="2"/>
          <c:order val="2"/>
          <c:tx>
            <c:strRef>
              <c:f>'7.2 (3,4)'!$F$122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'7.2 (3,4)'!$C$123:$C$128</c:f>
              <c:strCache>
                <c:ptCount val="6"/>
                <c:pt idx="0">
                  <c:v>-ด้านการผลิตกำลังพล</c:v>
                </c:pt>
                <c:pt idx="1">
                  <c:v>-ด้านการพัฒนากำลังพล</c:v>
                </c:pt>
                <c:pt idx="2">
                  <c:v>-ด้านการส่งกำลังบำรุง</c:v>
                </c:pt>
                <c:pt idx="3">
                  <c:v>-ด้านการอนุศาสนาจารย์</c:v>
                </c:pt>
                <c:pt idx="4">
                  <c:v>-ด้านการประวัติศาสตร์</c:v>
                </c:pt>
                <c:pt idx="5">
                  <c:v>ด้านการศึกษาวิเคราะห์</c:v>
                </c:pt>
              </c:strCache>
            </c:strRef>
          </c:cat>
          <c:val>
            <c:numRef>
              <c:f>'7.2 (3,4)'!$F$123:$F$128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B8-4FFF-AA17-AAA44BF8890C}"/>
            </c:ext>
          </c:extLst>
        </c:ser>
        <c:ser>
          <c:idx val="3"/>
          <c:order val="3"/>
          <c:tx>
            <c:strRef>
              <c:f>'7.2 (3,4)'!$G$122</c:f>
              <c:strCache>
                <c:ptCount val="1"/>
                <c:pt idx="0">
                  <c:v>งป.61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'7.2 (3,4)'!$C$123:$C$128</c:f>
              <c:strCache>
                <c:ptCount val="6"/>
                <c:pt idx="0">
                  <c:v>-ด้านการผลิตกำลังพล</c:v>
                </c:pt>
                <c:pt idx="1">
                  <c:v>-ด้านการพัฒนากำลังพล</c:v>
                </c:pt>
                <c:pt idx="2">
                  <c:v>-ด้านการส่งกำลังบำรุง</c:v>
                </c:pt>
                <c:pt idx="3">
                  <c:v>-ด้านการอนุศาสนาจารย์</c:v>
                </c:pt>
                <c:pt idx="4">
                  <c:v>-ด้านการประวัติศาสตร์</c:v>
                </c:pt>
                <c:pt idx="5">
                  <c:v>ด้านการศึกษาวิเคราะห์</c:v>
                </c:pt>
              </c:strCache>
            </c:strRef>
          </c:cat>
          <c:val>
            <c:numRef>
              <c:f>'7.2 (3,4)'!$G$123:$G$128</c:f>
              <c:numCache>
                <c:formatCode>General</c:formatCode>
                <c:ptCount val="6"/>
                <c:pt idx="0">
                  <c:v>4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B8-4FFF-AA17-AAA44BF889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-1854951504"/>
        <c:axId val="-1854960208"/>
      </c:barChart>
      <c:catAx>
        <c:axId val="-1854951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4960208"/>
        <c:crosses val="autoZero"/>
        <c:auto val="1"/>
        <c:lblAlgn val="ctr"/>
        <c:lblOffset val="100"/>
        <c:noMultiLvlLbl val="0"/>
      </c:catAx>
      <c:valAx>
        <c:axId val="-185496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/>
                  <a:t>ระดับความพึงพอใจที่มีต่อการให้บริการ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495150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400"/>
              <a:t>7.2 ข้อ (3,4) ผลลัพธ์ด้านความพึงพอใจของผู้รับบริการและผู้มีส่วนได้ส่วนเสีย
</a:t>
            </a:r>
            <a:r>
              <a:rPr lang="th-TH" sz="1400" u="sng">
                <a:solidFill>
                  <a:srgbClr val="0000FF"/>
                </a:solidFill>
              </a:rPr>
              <a:t>(การพัฒนากำลังพล)</a:t>
            </a:r>
          </a:p>
        </c:rich>
      </c:tx>
      <c:layout>
        <c:manualLayout>
          <c:xMode val="edge"/>
          <c:yMode val="edge"/>
          <c:x val="0.25765502482921343"/>
          <c:y val="1.8561482205969315E-2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'7.2 (3,4)'!$C$162</c:f>
              <c:strCache>
                <c:ptCount val="1"/>
                <c:pt idx="0">
                  <c:v>งป.58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6"/>
            <c:invertIfNegative val="0"/>
            <c:bubble3D val="0"/>
            <c:spPr>
              <a:pattFill prst="pct30">
                <a:fgClr>
                  <a:srgbClr val="0000FF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36F-4675-A6B0-D2451E8380D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'7.2 (3,4)'!$B$163:$B$169</c:f>
              <c:strCache>
                <c:ptCount val="7"/>
                <c:pt idx="0">
                  <c:v>-รร.ชุมพลฯ (ข้าราชการ กห.)</c:v>
                </c:pt>
                <c:pt idx="1">
                  <c:v>-รร.พจ.ฯ</c:v>
                </c:pt>
                <c:pt idx="2">
                  <c:v>-รร.ชต.ฯ</c:v>
                </c:pt>
                <c:pt idx="3">
                  <c:v>-รร.สธ.ทร.ฯ</c:v>
                </c:pt>
                <c:pt idx="4">
                  <c:v>-วทร.ฯ</c:v>
                </c:pt>
                <c:pt idx="5">
                  <c:v>-ศภษ.ฯ</c:v>
                </c:pt>
                <c:pt idx="6">
                  <c:v>รวม</c:v>
                </c:pt>
              </c:strCache>
            </c:strRef>
          </c:cat>
          <c:val>
            <c:numRef>
              <c:f>'7.2 (3,4)'!$C$163:$C$169</c:f>
              <c:numCache>
                <c:formatCode>General</c:formatCode>
                <c:ptCount val="7"/>
                <c:pt idx="0">
                  <c:v>4</c:v>
                </c:pt>
                <c:pt idx="2">
                  <c:v>4</c:v>
                </c:pt>
                <c:pt idx="3">
                  <c:v>4</c:v>
                </c:pt>
                <c:pt idx="5">
                  <c:v>4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6F-4675-A6B0-D2451E8380DC}"/>
            </c:ext>
          </c:extLst>
        </c:ser>
        <c:ser>
          <c:idx val="1"/>
          <c:order val="1"/>
          <c:tx>
            <c:strRef>
              <c:f>'7.2 (3,4)'!$D$162</c:f>
              <c:strCache>
                <c:ptCount val="1"/>
                <c:pt idx="0">
                  <c:v>งป.59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6"/>
            <c:invertIfNegative val="0"/>
            <c:bubble3D val="0"/>
            <c:spPr>
              <a:pattFill prst="pct30">
                <a:fgClr>
                  <a:schemeClr val="accent2">
                    <a:lumMod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F36F-4675-A6B0-D2451E8380D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'7.2 (3,4)'!$B$163:$B$169</c:f>
              <c:strCache>
                <c:ptCount val="7"/>
                <c:pt idx="0">
                  <c:v>-รร.ชุมพลฯ (ข้าราชการ กห.)</c:v>
                </c:pt>
                <c:pt idx="1">
                  <c:v>-รร.พจ.ฯ</c:v>
                </c:pt>
                <c:pt idx="2">
                  <c:v>-รร.ชต.ฯ</c:v>
                </c:pt>
                <c:pt idx="3">
                  <c:v>-รร.สธ.ทร.ฯ</c:v>
                </c:pt>
                <c:pt idx="4">
                  <c:v>-วทร.ฯ</c:v>
                </c:pt>
                <c:pt idx="5">
                  <c:v>-ศภษ.ฯ</c:v>
                </c:pt>
                <c:pt idx="6">
                  <c:v>รวม</c:v>
                </c:pt>
              </c:strCache>
            </c:strRef>
          </c:cat>
          <c:val>
            <c:numRef>
              <c:f>'7.2 (3,4)'!$D$163:$D$169</c:f>
              <c:numCache>
                <c:formatCode>General</c:formatCode>
                <c:ptCount val="7"/>
                <c:pt idx="0">
                  <c:v>5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4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6F-4675-A6B0-D2451E8380DC}"/>
            </c:ext>
          </c:extLst>
        </c:ser>
        <c:ser>
          <c:idx val="2"/>
          <c:order val="2"/>
          <c:tx>
            <c:strRef>
              <c:f>'7.2 (3,4)'!$E$162</c:f>
              <c:strCache>
                <c:ptCount val="1"/>
                <c:pt idx="0">
                  <c:v>งป.60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6"/>
            <c:invertIfNegative val="0"/>
            <c:bubble3D val="0"/>
            <c:spPr>
              <a:pattFill prst="pct30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F36F-4675-A6B0-D2451E8380D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'7.2 (3,4)'!$B$163:$B$169</c:f>
              <c:strCache>
                <c:ptCount val="7"/>
                <c:pt idx="0">
                  <c:v>-รร.ชุมพลฯ (ข้าราชการ กห.)</c:v>
                </c:pt>
                <c:pt idx="1">
                  <c:v>-รร.พจ.ฯ</c:v>
                </c:pt>
                <c:pt idx="2">
                  <c:v>-รร.ชต.ฯ</c:v>
                </c:pt>
                <c:pt idx="3">
                  <c:v>-รร.สธ.ทร.ฯ</c:v>
                </c:pt>
                <c:pt idx="4">
                  <c:v>-วทร.ฯ</c:v>
                </c:pt>
                <c:pt idx="5">
                  <c:v>-ศภษ.ฯ</c:v>
                </c:pt>
                <c:pt idx="6">
                  <c:v>รวม</c:v>
                </c:pt>
              </c:strCache>
            </c:strRef>
          </c:cat>
          <c:val>
            <c:numRef>
              <c:f>'7.2 (3,4)'!$E$163:$E$169</c:f>
              <c:numCache>
                <c:formatCode>General</c:formatCode>
                <c:ptCount val="7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  <c:pt idx="5">
                  <c:v>4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6F-4675-A6B0-D2451E8380DC}"/>
            </c:ext>
          </c:extLst>
        </c:ser>
        <c:ser>
          <c:idx val="3"/>
          <c:order val="3"/>
          <c:tx>
            <c:strRef>
              <c:f>'7.2 (3,4)'!$F$162</c:f>
              <c:strCache>
                <c:ptCount val="1"/>
                <c:pt idx="0">
                  <c:v>งป.61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6"/>
            <c:invertIfNegative val="0"/>
            <c:bubble3D val="0"/>
            <c:spPr>
              <a:pattFill prst="pct20">
                <a:fgClr>
                  <a:srgbClr val="FFC000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F36F-4675-A6B0-D2451E8380D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'7.2 (3,4)'!$B$163:$B$169</c:f>
              <c:strCache>
                <c:ptCount val="7"/>
                <c:pt idx="0">
                  <c:v>-รร.ชุมพลฯ (ข้าราชการ กห.)</c:v>
                </c:pt>
                <c:pt idx="1">
                  <c:v>-รร.พจ.ฯ</c:v>
                </c:pt>
                <c:pt idx="2">
                  <c:v>-รร.ชต.ฯ</c:v>
                </c:pt>
                <c:pt idx="3">
                  <c:v>-รร.สธ.ทร.ฯ</c:v>
                </c:pt>
                <c:pt idx="4">
                  <c:v>-วทร.ฯ</c:v>
                </c:pt>
                <c:pt idx="5">
                  <c:v>-ศภษ.ฯ</c:v>
                </c:pt>
                <c:pt idx="6">
                  <c:v>รวม</c:v>
                </c:pt>
              </c:strCache>
            </c:strRef>
          </c:cat>
          <c:val>
            <c:numRef>
              <c:f>'7.2 (3,4)'!$F$163:$F$169</c:f>
              <c:numCache>
                <c:formatCode>General</c:formatCode>
                <c:ptCount val="7"/>
                <c:pt idx="0">
                  <c:v>4</c:v>
                </c:pt>
                <c:pt idx="1">
                  <c:v>5</c:v>
                </c:pt>
                <c:pt idx="3">
                  <c:v>4</c:v>
                </c:pt>
                <c:pt idx="5">
                  <c:v>5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36F-4675-A6B0-D2451E8380D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54955856"/>
        <c:axId val="-1854955312"/>
        <c:axId val="0"/>
      </c:bar3DChart>
      <c:catAx>
        <c:axId val="-1854955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10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4955312"/>
        <c:crosses val="autoZero"/>
        <c:auto val="1"/>
        <c:lblAlgn val="ctr"/>
        <c:lblOffset val="100"/>
        <c:noMultiLvlLbl val="0"/>
      </c:catAx>
      <c:valAx>
        <c:axId val="-185495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 dirty="0"/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4955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/>
              <a:t>7.2 ข้อ (3,4) ผลลัพธ์ด้านความพึงพอใจของผู้รับบริการและผู้มีส่วนได้ส่วนเสีย
</a:t>
            </a:r>
            <a:r>
              <a:rPr lang="th-TH" b="1" u="sng">
                <a:solidFill>
                  <a:srgbClr val="0000FF"/>
                </a:solidFill>
              </a:rPr>
              <a:t>(การผลิตกำลังพล)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'7.2 (3,4)'!$B$150</c:f>
              <c:strCache>
                <c:ptCount val="1"/>
                <c:pt idx="0">
                  <c:v>-ศฝท.ฯ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'7.2 (3,4)'!$C$149:$F$149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'7.2 (3,4)'!$C$150:$F$150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B8-4B7F-8925-6C6205B9AA04}"/>
            </c:ext>
          </c:extLst>
        </c:ser>
        <c:ser>
          <c:idx val="1"/>
          <c:order val="1"/>
          <c:tx>
            <c:strRef>
              <c:f>'7.2 (3,4)'!$B$151</c:f>
              <c:strCache>
                <c:ptCount val="1"/>
                <c:pt idx="0">
                  <c:v>-รร.ชุมพลฯ (นรจ.)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'7.2 (3,4)'!$C$149:$F$149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'7.2 (3,4)'!$C$151:$F$151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B8-4B7F-8925-6C6205B9AA04}"/>
            </c:ext>
          </c:extLst>
        </c:ser>
        <c:ser>
          <c:idx val="2"/>
          <c:order val="2"/>
          <c:tx>
            <c:strRef>
              <c:f>'7.2 (3,4)'!$B$152</c:f>
              <c:strCache>
                <c:ptCount val="1"/>
                <c:pt idx="0">
                  <c:v>รวม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'7.2 (3,4)'!$C$149:$F$149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'7.2 (3,4)'!$C$152:$F$152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B8-4B7F-8925-6C6205B9AA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6101608"/>
        <c:axId val="86109808"/>
        <c:axId val="0"/>
      </c:bar3DChart>
      <c:catAx>
        <c:axId val="86101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86109808"/>
        <c:crosses val="autoZero"/>
        <c:auto val="1"/>
        <c:lblAlgn val="ctr"/>
        <c:lblOffset val="100"/>
        <c:noMultiLvlLbl val="0"/>
      </c:catAx>
      <c:valAx>
        <c:axId val="8610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/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86101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400" b="1"/>
              <a:t>7.2 ข้อ (3,4) ผลลัพธ์ด้านความพึงพอใของผู้รับบริการและผู้มีส่วนได้ส่วนเสีย
(ความ</a:t>
            </a:r>
            <a:r>
              <a:rPr lang="th-TH" sz="1400" b="1" u="sng">
                <a:solidFill>
                  <a:srgbClr val="0000FF"/>
                </a:solidFill>
              </a:rPr>
              <a:t>ไม่</a:t>
            </a:r>
            <a:r>
              <a:rPr lang="th-TH" sz="1400" b="1"/>
              <a:t>พึงพอใจ)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'7.2 (3,4)'!$D$179</c:f>
              <c:strCache>
                <c:ptCount val="1"/>
                <c:pt idx="0">
                  <c:v>บริการของ ศภษ.ฯ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'7.2 (3,4)'!$E$178:$H$178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'7.2 (3,4)'!$E$179:$H$179</c:f>
              <c:numCache>
                <c:formatCode>General</c:formatCode>
                <c:ptCount val="4"/>
                <c:pt idx="1">
                  <c:v>1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AD-427D-8206-3B8BF8A5709F}"/>
            </c:ext>
          </c:extLst>
        </c:ser>
        <c:ser>
          <c:idx val="1"/>
          <c:order val="1"/>
          <c:tx>
            <c:strRef>
              <c:f>'7.2 (3,4)'!$D$180</c:f>
              <c:strCache>
                <c:ptCount val="1"/>
                <c:pt idx="0">
                  <c:v>บริการของ กอศ.ฯ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'7.2 (3,4)'!$E$178:$H$178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'7.2 (3,4)'!$E$180:$H$180</c:f>
              <c:numCache>
                <c:formatCode>General</c:formatCode>
                <c:ptCount val="4"/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AD-427D-8206-3B8BF8A5709F}"/>
            </c:ext>
          </c:extLst>
        </c:ser>
        <c:ser>
          <c:idx val="2"/>
          <c:order val="2"/>
          <c:tx>
            <c:strRef>
              <c:f>'7.2 (3,4)'!$D$181</c:f>
              <c:strCache>
                <c:ptCount val="1"/>
                <c:pt idx="0">
                  <c:v>บริการของ กปศ.ฯ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'7.2 (3,4)'!$E$178:$H$178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'7.2 (3,4)'!$E$181:$H$181</c:f>
              <c:numCache>
                <c:formatCode>General</c:formatCode>
                <c:ptCount val="4"/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AD-427D-8206-3B8BF8A5709F}"/>
            </c:ext>
          </c:extLst>
        </c:ser>
        <c:ser>
          <c:idx val="3"/>
          <c:order val="3"/>
          <c:tx>
            <c:strRef>
              <c:f>'7.2 (3,4)'!$D$182</c:f>
              <c:strCache>
                <c:ptCount val="1"/>
                <c:pt idx="0">
                  <c:v>รวม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'7.2 (3,4)'!$E$178:$H$178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'7.2 (3,4)'!$E$182:$H$182</c:f>
              <c:numCache>
                <c:formatCode>General</c:formatCode>
                <c:ptCount val="4"/>
                <c:pt idx="1">
                  <c:v>1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AD-427D-8206-3B8BF8A570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62902440"/>
        <c:axId val="562904080"/>
        <c:axId val="0"/>
      </c:bar3DChart>
      <c:catAx>
        <c:axId val="562902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562904080"/>
        <c:crosses val="autoZero"/>
        <c:auto val="1"/>
        <c:lblAlgn val="ctr"/>
        <c:lblOffset val="100"/>
        <c:noMultiLvlLbl val="0"/>
      </c:catAx>
      <c:valAx>
        <c:axId val="56290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/>
                  <a:t>ระดบความไม่พึงพอใจ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562902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600"/>
              <a:t>7.3 ข้อ (5) ผลลัพธ์ด้านอัตรากำลัง </a:t>
            </a:r>
            <a:r>
              <a:rPr lang="th-TH" sz="1600" u="sng">
                <a:solidFill>
                  <a:srgbClr val="0000FF"/>
                </a:solidFill>
              </a:rPr>
              <a:t>(ประเภทกลุ่มชั้นยศ)</a:t>
            </a:r>
          </a:p>
        </c:rich>
      </c:tx>
      <c:layout>
        <c:manualLayout>
          <c:xMode val="edge"/>
          <c:yMode val="edge"/>
          <c:x val="0.38719670553664365"/>
          <c:y val="2.9712163416898793E-2"/>
        </c:manualLayout>
      </c:layout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'7.3 (5)'!$H$56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Pt>
            <c:idx val="11"/>
            <c:invertIfNegative val="0"/>
            <c:bubble3D val="0"/>
            <c:spPr>
              <a:pattFill prst="wdUpDiag">
                <a:fgClr>
                  <a:schemeClr val="accent4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50-4DCB-BAF7-CB9CB9396E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 (5)'!$G$57:$G$68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(5)'!$H$57:$H$68</c:f>
              <c:numCache>
                <c:formatCode>0.00</c:formatCode>
                <c:ptCount val="12"/>
                <c:pt idx="0" formatCode="General">
                  <c:v>100</c:v>
                </c:pt>
                <c:pt idx="1">
                  <c:v>85.714285714285708</c:v>
                </c:pt>
                <c:pt idx="2" formatCode="General">
                  <c:v>100</c:v>
                </c:pt>
                <c:pt idx="3">
                  <c:v>81.318681318681314</c:v>
                </c:pt>
                <c:pt idx="4">
                  <c:v>77.611940298507463</c:v>
                </c:pt>
                <c:pt idx="5">
                  <c:v>63.190184049079754</c:v>
                </c:pt>
                <c:pt idx="6">
                  <c:v>75.069252077562325</c:v>
                </c:pt>
                <c:pt idx="7">
                  <c:v>79.092702169625255</c:v>
                </c:pt>
                <c:pt idx="8">
                  <c:v>42.598870056497177</c:v>
                </c:pt>
                <c:pt idx="9">
                  <c:v>8.0519480519480524</c:v>
                </c:pt>
                <c:pt idx="10">
                  <c:v>42.933810375670838</c:v>
                </c:pt>
                <c:pt idx="11">
                  <c:v>52.54074784276127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50-4DCB-BAF7-CB9CB9396E8F}"/>
            </c:ext>
          </c:extLst>
        </c:ser>
        <c:ser>
          <c:idx val="1"/>
          <c:order val="1"/>
          <c:tx>
            <c:strRef>
              <c:f>'7.3 (5)'!$I$56</c:f>
              <c:strCache>
                <c:ptCount val="1"/>
                <c:pt idx="0">
                  <c:v>งป.59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Pt>
            <c:idx val="11"/>
            <c:invertIfNegative val="0"/>
            <c:bubble3D val="0"/>
            <c:spPr>
              <a:pattFill prst="wdUpDiag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C550-4DCB-BAF7-CB9CB9396E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 (5)'!$G$57:$G$68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(5)'!$I$57:$I$68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 formatCode="0.00">
                  <c:v>81.318681318681314</c:v>
                </c:pt>
                <c:pt idx="4" formatCode="0.00">
                  <c:v>84.328358208955223</c:v>
                </c:pt>
                <c:pt idx="5" formatCode="0.00">
                  <c:v>64.417177914110425</c:v>
                </c:pt>
                <c:pt idx="6" formatCode="0.00">
                  <c:v>78.94736842105263</c:v>
                </c:pt>
                <c:pt idx="7" formatCode="0.00">
                  <c:v>76.72583826429981</c:v>
                </c:pt>
                <c:pt idx="8" formatCode="0.00">
                  <c:v>40.677966101694921</c:v>
                </c:pt>
                <c:pt idx="9" formatCode="0.00">
                  <c:v>8.3116883116883109</c:v>
                </c:pt>
                <c:pt idx="10" formatCode="0.00">
                  <c:v>44.543828264758496</c:v>
                </c:pt>
                <c:pt idx="11" formatCode="0.00">
                  <c:v>52.764461489293701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550-4DCB-BAF7-CB9CB9396E8F}"/>
            </c:ext>
          </c:extLst>
        </c:ser>
        <c:ser>
          <c:idx val="2"/>
          <c:order val="2"/>
          <c:tx>
            <c:strRef>
              <c:f>'7.3 (5)'!$J$56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Pt>
            <c:idx val="11"/>
            <c:invertIfNegative val="0"/>
            <c:bubble3D val="0"/>
            <c:spPr>
              <a:pattFill prst="wdUp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C550-4DCB-BAF7-CB9CB9396E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 (5)'!$G$57:$G$68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(5)'!$J$57:$J$68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 formatCode="0.00">
                  <c:v>85.714285714285708</c:v>
                </c:pt>
                <c:pt idx="4" formatCode="0.00">
                  <c:v>86.567164179104466</c:v>
                </c:pt>
                <c:pt idx="5" formatCode="0.00">
                  <c:v>63.190184049079754</c:v>
                </c:pt>
                <c:pt idx="6" formatCode="0.00">
                  <c:v>78.393351800554015</c:v>
                </c:pt>
                <c:pt idx="7" formatCode="0.00">
                  <c:v>78.895463510848131</c:v>
                </c:pt>
                <c:pt idx="8" formatCode="0.00">
                  <c:v>38.644067796610173</c:v>
                </c:pt>
                <c:pt idx="9" formatCode="0.00">
                  <c:v>7.5324675324675319</c:v>
                </c:pt>
                <c:pt idx="10" formatCode="0.00">
                  <c:v>44.364937388193205</c:v>
                </c:pt>
                <c:pt idx="11" formatCode="0.00">
                  <c:v>52.508788750399496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50-4DCB-BAF7-CB9CB9396E8F}"/>
            </c:ext>
          </c:extLst>
        </c:ser>
        <c:ser>
          <c:idx val="3"/>
          <c:order val="3"/>
          <c:tx>
            <c:strRef>
              <c:f>'7.3 (5)'!$K$56</c:f>
              <c:strCache>
                <c:ptCount val="1"/>
                <c:pt idx="0">
                  <c:v>งป.61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Pt>
            <c:idx val="11"/>
            <c:invertIfNegative val="0"/>
            <c:bubble3D val="0"/>
            <c:spPr>
              <a:pattFill prst="wdUpDiag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C550-4DCB-BAF7-CB9CB9396E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 (5)'!$G$57:$G$68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(5)'!$K$57:$K$68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 formatCode="0.00">
                  <c:v>81.318681318681314</c:v>
                </c:pt>
                <c:pt idx="4" formatCode="0.00">
                  <c:v>83.582089552238799</c:v>
                </c:pt>
                <c:pt idx="5" formatCode="0.00">
                  <c:v>61.963190184049076</c:v>
                </c:pt>
                <c:pt idx="6" formatCode="0.00">
                  <c:v>81.717451523545705</c:v>
                </c:pt>
                <c:pt idx="7" formatCode="0.00">
                  <c:v>80.078895463510847</c:v>
                </c:pt>
                <c:pt idx="8" formatCode="0.00">
                  <c:v>36.158192090395481</c:v>
                </c:pt>
                <c:pt idx="9" formatCode="0.00">
                  <c:v>10.38961038961039</c:v>
                </c:pt>
                <c:pt idx="10" formatCode="0.00">
                  <c:v>44.186046511627907</c:v>
                </c:pt>
                <c:pt idx="11" formatCode="0.00">
                  <c:v>52.380952380952387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550-4DCB-BAF7-CB9CB9396E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853901024"/>
        <c:axId val="-1853890688"/>
      </c:barChart>
      <c:catAx>
        <c:axId val="-18539010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/>
                  <a:t>ปีงบประมาณ</a:t>
                </a:r>
              </a:p>
            </c:rich>
          </c:tx>
          <c:layout>
            <c:manualLayout>
              <c:xMode val="edge"/>
              <c:yMode val="edge"/>
              <c:x val="0.48751181102362207"/>
              <c:y val="0.778085101650429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3890688"/>
        <c:crosses val="autoZero"/>
        <c:auto val="1"/>
        <c:lblAlgn val="ctr"/>
        <c:lblOffset val="100"/>
        <c:noMultiLvlLbl val="0"/>
      </c:catAx>
      <c:valAx>
        <c:axId val="-1853890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400" b="0"/>
                  <a:t>ร้อยละของการบรรจุ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3901024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legend>
      <c:legendPos val="b"/>
      <c:layout>
        <c:manualLayout>
          <c:xMode val="edge"/>
          <c:yMode val="edge"/>
          <c:x val="0.33712651884348882"/>
          <c:y val="0.83500859050000364"/>
          <c:w val="0.36078843626806834"/>
          <c:h val="8.7239988856141579E-2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sz="1600"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600" b="1"/>
              <a:t>7.3 ข้อ (5) ผลลัพธ์ด้านอัตรากำลัง </a:t>
            </a:r>
            <a:r>
              <a:rPr lang="th-TH" sz="1600" b="1">
                <a:solidFill>
                  <a:srgbClr val="0000FF"/>
                </a:solidFill>
              </a:rPr>
              <a:t>(ประเภทกลุ่มชั้นยศ)</a:t>
            </a:r>
          </a:p>
        </c:rich>
      </c:tx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'7.3 (5)'!$H$56</c:f>
              <c:strCache>
                <c:ptCount val="1"/>
                <c:pt idx="0">
                  <c:v>งป.58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(5)'!$G$57:$G$68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(5)'!$H$57:$H$68</c:f>
              <c:numCache>
                <c:formatCode>0.00</c:formatCode>
                <c:ptCount val="12"/>
                <c:pt idx="0" formatCode="General">
                  <c:v>100</c:v>
                </c:pt>
                <c:pt idx="1">
                  <c:v>85.714285714285708</c:v>
                </c:pt>
                <c:pt idx="2" formatCode="General">
                  <c:v>100</c:v>
                </c:pt>
                <c:pt idx="3">
                  <c:v>81.318681318681314</c:v>
                </c:pt>
                <c:pt idx="4">
                  <c:v>77.611940298507463</c:v>
                </c:pt>
                <c:pt idx="5">
                  <c:v>63.190184049079754</c:v>
                </c:pt>
                <c:pt idx="6">
                  <c:v>75.069252077562325</c:v>
                </c:pt>
                <c:pt idx="7">
                  <c:v>79.092702169625255</c:v>
                </c:pt>
                <c:pt idx="8">
                  <c:v>42.598870056497177</c:v>
                </c:pt>
                <c:pt idx="9">
                  <c:v>8.0519480519480524</c:v>
                </c:pt>
                <c:pt idx="10">
                  <c:v>42.933810375670838</c:v>
                </c:pt>
                <c:pt idx="11">
                  <c:v>52.54074784276127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EF-4C42-8E54-972D13300B83}"/>
            </c:ext>
          </c:extLst>
        </c:ser>
        <c:ser>
          <c:idx val="1"/>
          <c:order val="1"/>
          <c:tx>
            <c:strRef>
              <c:f>'7.3 (5)'!$I$56</c:f>
              <c:strCache>
                <c:ptCount val="1"/>
                <c:pt idx="0">
                  <c:v>งป.59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(5)'!$G$57:$G$68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(5)'!$I$57:$I$68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 formatCode="0.00">
                  <c:v>81.318681318681314</c:v>
                </c:pt>
                <c:pt idx="4" formatCode="0.00">
                  <c:v>84.328358208955223</c:v>
                </c:pt>
                <c:pt idx="5" formatCode="0.00">
                  <c:v>64.417177914110425</c:v>
                </c:pt>
                <c:pt idx="6" formatCode="0.00">
                  <c:v>78.94736842105263</c:v>
                </c:pt>
                <c:pt idx="7" formatCode="0.00">
                  <c:v>76.72583826429981</c:v>
                </c:pt>
                <c:pt idx="8" formatCode="0.00">
                  <c:v>40.677966101694921</c:v>
                </c:pt>
                <c:pt idx="9" formatCode="0.00">
                  <c:v>8.3116883116883109</c:v>
                </c:pt>
                <c:pt idx="10" formatCode="0.00">
                  <c:v>44.543828264758496</c:v>
                </c:pt>
                <c:pt idx="11" formatCode="0.00">
                  <c:v>52.764461489293701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EF-4C42-8E54-972D13300B83}"/>
            </c:ext>
          </c:extLst>
        </c:ser>
        <c:ser>
          <c:idx val="2"/>
          <c:order val="2"/>
          <c:tx>
            <c:strRef>
              <c:f>'7.3 (5)'!$J$56</c:f>
              <c:strCache>
                <c:ptCount val="1"/>
                <c:pt idx="0">
                  <c:v>งป.60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(5)'!$G$57:$G$68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(5)'!$J$57:$J$68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 formatCode="0.00">
                  <c:v>85.714285714285708</c:v>
                </c:pt>
                <c:pt idx="4" formatCode="0.00">
                  <c:v>86.567164179104466</c:v>
                </c:pt>
                <c:pt idx="5" formatCode="0.00">
                  <c:v>63.190184049079754</c:v>
                </c:pt>
                <c:pt idx="6" formatCode="0.00">
                  <c:v>78.393351800554015</c:v>
                </c:pt>
                <c:pt idx="7" formatCode="0.00">
                  <c:v>78.895463510848131</c:v>
                </c:pt>
                <c:pt idx="8" formatCode="0.00">
                  <c:v>38.644067796610173</c:v>
                </c:pt>
                <c:pt idx="9" formatCode="0.00">
                  <c:v>7.5324675324675319</c:v>
                </c:pt>
                <c:pt idx="10" formatCode="0.00">
                  <c:v>44.364937388193205</c:v>
                </c:pt>
                <c:pt idx="11" formatCode="0.00">
                  <c:v>52.508788750399496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EF-4C42-8E54-972D13300B83}"/>
            </c:ext>
          </c:extLst>
        </c:ser>
        <c:ser>
          <c:idx val="3"/>
          <c:order val="3"/>
          <c:tx>
            <c:strRef>
              <c:f>'7.3 (5)'!$K$56</c:f>
              <c:strCache>
                <c:ptCount val="1"/>
                <c:pt idx="0">
                  <c:v>งป.61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(5)'!$G$57:$G$68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(5)'!$K$57:$K$68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 formatCode="0.00">
                  <c:v>81.318681318681314</c:v>
                </c:pt>
                <c:pt idx="4" formatCode="0.00">
                  <c:v>83.582089552238799</c:v>
                </c:pt>
                <c:pt idx="5" formatCode="0.00">
                  <c:v>61.963190184049076</c:v>
                </c:pt>
                <c:pt idx="6" formatCode="0.00">
                  <c:v>81.717451523545705</c:v>
                </c:pt>
                <c:pt idx="7" formatCode="0.00">
                  <c:v>80.078895463510847</c:v>
                </c:pt>
                <c:pt idx="8" formatCode="0.00">
                  <c:v>36.158192090395481</c:v>
                </c:pt>
                <c:pt idx="9" formatCode="0.00">
                  <c:v>10.38961038961039</c:v>
                </c:pt>
                <c:pt idx="10" formatCode="0.00">
                  <c:v>44.186046511627907</c:v>
                </c:pt>
                <c:pt idx="11" formatCode="0.00">
                  <c:v>52.380952380952387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EF-4C42-8E54-972D13300B8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853893952"/>
        <c:axId val="-1853898848"/>
      </c:lineChart>
      <c:catAx>
        <c:axId val="-1853893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/>
                  <a:t>ปีงบประมาณ</a:t>
                </a:r>
              </a:p>
            </c:rich>
          </c:tx>
          <c:layout>
            <c:manualLayout>
              <c:xMode val="edge"/>
              <c:yMode val="edge"/>
              <c:x val="0.48348657368408421"/>
              <c:y val="0.702885383474222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3898848"/>
        <c:crosses val="autoZero"/>
        <c:auto val="1"/>
        <c:lblAlgn val="ctr"/>
        <c:lblOffset val="100"/>
        <c:noMultiLvlLbl val="0"/>
      </c:catAx>
      <c:valAx>
        <c:axId val="-185389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/>
                  <a:t>ร้อยละของการบรรจุ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3893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792380961315447"/>
          <c:y val="0.81686531658459083"/>
          <c:w val="0.36415238077369111"/>
          <c:h val="7.92022959746854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1600" b="1">
                <a:latin typeface="TH SarabunPSK" panose="020B0500040200020003" pitchFamily="34" charset="-34"/>
                <a:cs typeface="TH SarabunPSK" panose="020B0500040200020003" pitchFamily="34" charset="-34"/>
              </a:rPr>
              <a:t>7.1 (1)</a:t>
            </a:r>
            <a:r>
              <a:rPr lang="en-US" sz="1600" b="1" baseline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b="1" baseline="0"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ผลลัพธ์ด้านการผลิตและการบริการตามพันธกิจหลักของ ยศ.ทร.</a:t>
            </a:r>
          </a:p>
          <a:p>
            <a: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r>
              <a:rPr lang="th-TH" sz="1600" b="1" u="sng" baseline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(คู่เทียบระหว่าง รร.ชุมพลฯ กับ รร.จ่าอากาศฯ)</a:t>
            </a:r>
            <a:endParaRPr lang="th-TH" sz="1600" b="1" u="sng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'7.1 (1)'!$D$185:$E$185</c:f>
              <c:strCache>
                <c:ptCount val="2"/>
                <c:pt idx="0">
                  <c:v>นักเรียนจ่า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(1)'!$F$184:$J$184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(1)'!$F$185:$J$185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98.72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7A-46E5-83E1-1D86E967DA79}"/>
            </c:ext>
          </c:extLst>
        </c:ser>
        <c:ser>
          <c:idx val="1"/>
          <c:order val="1"/>
          <c:tx>
            <c:strRef>
              <c:f>'7.1 (1)'!$D$186:$E$186</c:f>
              <c:strCache>
                <c:ptCount val="2"/>
                <c:pt idx="0">
                  <c:v>นักเรียนจ่าอากาศ</c:v>
                </c:pt>
              </c:strCache>
            </c:strRef>
          </c:tx>
          <c:spPr>
            <a:solidFill>
              <a:srgbClr val="FFCCFF"/>
            </a:solidFill>
            <a:ln>
              <a:solidFill>
                <a:srgbClr val="FFCCFF"/>
              </a:solidFill>
            </a:ln>
            <a:effectLst/>
            <a:sp3d>
              <a:contourClr>
                <a:srgbClr val="FFCCFF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(1)'!$F$184:$J$184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(1)'!$F$186:$J$186</c:f>
              <c:numCache>
                <c:formatCode>General</c:formatCode>
                <c:ptCount val="5"/>
                <c:pt idx="1">
                  <c:v>99.52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7A-46E5-83E1-1D86E967DA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933050304"/>
        <c:axId val="-1933045952"/>
        <c:axId val="0"/>
      </c:bar3DChart>
      <c:catAx>
        <c:axId val="-1933050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933045952"/>
        <c:crosses val="autoZero"/>
        <c:auto val="1"/>
        <c:lblAlgn val="ctr"/>
        <c:lblOffset val="100"/>
        <c:noMultiLvlLbl val="0"/>
      </c:catAx>
      <c:valAx>
        <c:axId val="-193304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ร้อยละของจำนวนผู้สำเร็จการศึกษา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933050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/>
              <a:t>7.3 ข้อ (5) ผลลัพธ์ด้านอัตรากำลัง </a:t>
            </a:r>
            <a:r>
              <a:rPr lang="th-TH">
                <a:solidFill>
                  <a:srgbClr val="0000FF"/>
                </a:solidFill>
              </a:rPr>
              <a:t>(ประเภทกลุ่มงานสายวิทยาการใน ยศ.)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'7.3 (5)'!$D$86</c:f>
              <c:strCache>
                <c:ptCount val="1"/>
                <c:pt idx="0">
                  <c:v>งป.58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pattFill prst="pct90">
                <a:fgClr>
                  <a:srgbClr val="0070C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FB-476C-9527-BD37D74879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2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 (5)'!$C$87:$C$94</c:f>
              <c:strCache>
                <c:ptCount val="8"/>
                <c:pt idx="0">
                  <c:v>ครูคณิตศาสตร์</c:v>
                </c:pt>
                <c:pt idx="1">
                  <c:v>ครูภาษา</c:v>
                </c:pt>
                <c:pt idx="2">
                  <c:v>ครูพลศึกษา</c:v>
                </c:pt>
                <c:pt idx="3">
                  <c:v>บรรณารักษ์</c:v>
                </c:pt>
                <c:pt idx="4">
                  <c:v>ประวัติศาสตร์</c:v>
                </c:pt>
                <c:pt idx="5">
                  <c:v>อนุศาสนาจารย์</c:v>
                </c:pt>
                <c:pt idx="6">
                  <c:v>บริหารการศึกษา</c:v>
                </c:pt>
                <c:pt idx="7">
                  <c:v>รวม</c:v>
                </c:pt>
              </c:strCache>
            </c:strRef>
          </c:cat>
          <c:val>
            <c:numRef>
              <c:f>'7.3 (5)'!$D$87:$D$94</c:f>
              <c:numCache>
                <c:formatCode>0.00</c:formatCode>
                <c:ptCount val="8"/>
                <c:pt idx="0">
                  <c:v>37.5</c:v>
                </c:pt>
                <c:pt idx="1">
                  <c:v>58.82352941176471</c:v>
                </c:pt>
                <c:pt idx="2" formatCode="0">
                  <c:v>50</c:v>
                </c:pt>
                <c:pt idx="3" formatCode="0">
                  <c:v>40</c:v>
                </c:pt>
                <c:pt idx="4" formatCode="0">
                  <c:v>100</c:v>
                </c:pt>
                <c:pt idx="5">
                  <c:v>64.285714285714292</c:v>
                </c:pt>
                <c:pt idx="6" formatCode="0">
                  <c:v>100</c:v>
                </c:pt>
                <c:pt idx="7">
                  <c:v>68.115942028985515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FB-476C-9527-BD37D748799D}"/>
            </c:ext>
          </c:extLst>
        </c:ser>
        <c:ser>
          <c:idx val="1"/>
          <c:order val="1"/>
          <c:tx>
            <c:strRef>
              <c:f>'7.3 (5)'!$E$86</c:f>
              <c:strCache>
                <c:ptCount val="1"/>
                <c:pt idx="0">
                  <c:v>งป.59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pattFill prst="pct90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5FB-476C-9527-BD37D74879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2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 (5)'!$C$87:$C$94</c:f>
              <c:strCache>
                <c:ptCount val="8"/>
                <c:pt idx="0">
                  <c:v>ครูคณิตศาสตร์</c:v>
                </c:pt>
                <c:pt idx="1">
                  <c:v>ครูภาษา</c:v>
                </c:pt>
                <c:pt idx="2">
                  <c:v>ครูพลศึกษา</c:v>
                </c:pt>
                <c:pt idx="3">
                  <c:v>บรรณารักษ์</c:v>
                </c:pt>
                <c:pt idx="4">
                  <c:v>ประวัติศาสตร์</c:v>
                </c:pt>
                <c:pt idx="5">
                  <c:v>อนุศาสนาจารย์</c:v>
                </c:pt>
                <c:pt idx="6">
                  <c:v>บริหารการศึกษา</c:v>
                </c:pt>
                <c:pt idx="7">
                  <c:v>รวม</c:v>
                </c:pt>
              </c:strCache>
            </c:strRef>
          </c:cat>
          <c:val>
            <c:numRef>
              <c:f>'7.3 (5)'!$E$87:$E$94</c:f>
              <c:numCache>
                <c:formatCode>0.00</c:formatCode>
                <c:ptCount val="8"/>
                <c:pt idx="0">
                  <c:v>37.5</c:v>
                </c:pt>
                <c:pt idx="1">
                  <c:v>58.82352941176471</c:v>
                </c:pt>
                <c:pt idx="2" formatCode="0">
                  <c:v>50</c:v>
                </c:pt>
                <c:pt idx="3" formatCode="0">
                  <c:v>40</c:v>
                </c:pt>
                <c:pt idx="4" formatCode="0">
                  <c:v>100</c:v>
                </c:pt>
                <c:pt idx="5">
                  <c:v>64.285714285714292</c:v>
                </c:pt>
                <c:pt idx="6" formatCode="0">
                  <c:v>100</c:v>
                </c:pt>
                <c:pt idx="7">
                  <c:v>68.115942028985515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5FB-476C-9527-BD37D748799D}"/>
            </c:ext>
          </c:extLst>
        </c:ser>
        <c:ser>
          <c:idx val="2"/>
          <c:order val="2"/>
          <c:tx>
            <c:strRef>
              <c:f>'7.3 (5)'!$F$86</c:f>
              <c:strCache>
                <c:ptCount val="1"/>
                <c:pt idx="0">
                  <c:v>งป.60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pattFill prst="pct90">
                <a:fgClr>
                  <a:schemeClr val="bg2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5FB-476C-9527-BD37D74879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2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 (5)'!$C$87:$C$94</c:f>
              <c:strCache>
                <c:ptCount val="8"/>
                <c:pt idx="0">
                  <c:v>ครูคณิตศาสตร์</c:v>
                </c:pt>
                <c:pt idx="1">
                  <c:v>ครูภาษา</c:v>
                </c:pt>
                <c:pt idx="2">
                  <c:v>ครูพลศึกษา</c:v>
                </c:pt>
                <c:pt idx="3">
                  <c:v>บรรณารักษ์</c:v>
                </c:pt>
                <c:pt idx="4">
                  <c:v>ประวัติศาสตร์</c:v>
                </c:pt>
                <c:pt idx="5">
                  <c:v>อนุศาสนาจารย์</c:v>
                </c:pt>
                <c:pt idx="6">
                  <c:v>บริหารการศึกษา</c:v>
                </c:pt>
                <c:pt idx="7">
                  <c:v>รวม</c:v>
                </c:pt>
              </c:strCache>
            </c:strRef>
          </c:cat>
          <c:val>
            <c:numRef>
              <c:f>'7.3 (5)'!$F$87:$F$94</c:f>
              <c:numCache>
                <c:formatCode>0.00</c:formatCode>
                <c:ptCount val="8"/>
                <c:pt idx="0">
                  <c:v>37.5</c:v>
                </c:pt>
                <c:pt idx="1">
                  <c:v>58.82352941176471</c:v>
                </c:pt>
                <c:pt idx="2" formatCode="0">
                  <c:v>50</c:v>
                </c:pt>
                <c:pt idx="3" formatCode="0">
                  <c:v>40</c:v>
                </c:pt>
                <c:pt idx="4" formatCode="0">
                  <c:v>100</c:v>
                </c:pt>
                <c:pt idx="5">
                  <c:v>64.285714285714292</c:v>
                </c:pt>
                <c:pt idx="6" formatCode="0">
                  <c:v>100</c:v>
                </c:pt>
                <c:pt idx="7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5FB-476C-9527-BD37D748799D}"/>
            </c:ext>
          </c:extLst>
        </c:ser>
        <c:ser>
          <c:idx val="3"/>
          <c:order val="3"/>
          <c:tx>
            <c:strRef>
              <c:f>'7.3 (5)'!$G$86</c:f>
              <c:strCache>
                <c:ptCount val="1"/>
                <c:pt idx="0">
                  <c:v>งป.61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pattFill prst="pct40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85FB-476C-9527-BD37D74879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2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 (5)'!$C$87:$C$94</c:f>
              <c:strCache>
                <c:ptCount val="8"/>
                <c:pt idx="0">
                  <c:v>ครูคณิตศาสตร์</c:v>
                </c:pt>
                <c:pt idx="1">
                  <c:v>ครูภาษา</c:v>
                </c:pt>
                <c:pt idx="2">
                  <c:v>ครูพลศึกษา</c:v>
                </c:pt>
                <c:pt idx="3">
                  <c:v>บรรณารักษ์</c:v>
                </c:pt>
                <c:pt idx="4">
                  <c:v>ประวัติศาสตร์</c:v>
                </c:pt>
                <c:pt idx="5">
                  <c:v>อนุศาสนาจารย์</c:v>
                </c:pt>
                <c:pt idx="6">
                  <c:v>บริหารการศึกษา</c:v>
                </c:pt>
                <c:pt idx="7">
                  <c:v>รวม</c:v>
                </c:pt>
              </c:strCache>
            </c:strRef>
          </c:cat>
          <c:val>
            <c:numRef>
              <c:f>'7.3 (5)'!$G$87:$G$94</c:f>
              <c:numCache>
                <c:formatCode>0.00</c:formatCode>
                <c:ptCount val="8"/>
                <c:pt idx="0">
                  <c:v>37.5</c:v>
                </c:pt>
                <c:pt idx="1">
                  <c:v>58.82352941176471</c:v>
                </c:pt>
                <c:pt idx="2" formatCode="0">
                  <c:v>50</c:v>
                </c:pt>
                <c:pt idx="3" formatCode="0">
                  <c:v>40</c:v>
                </c:pt>
                <c:pt idx="4" formatCode="0">
                  <c:v>100</c:v>
                </c:pt>
                <c:pt idx="5">
                  <c:v>64.285714285714292</c:v>
                </c:pt>
                <c:pt idx="6" formatCode="0">
                  <c:v>100</c:v>
                </c:pt>
                <c:pt idx="7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5FB-476C-9527-BD37D74879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853901568"/>
        <c:axId val="-1853900480"/>
      </c:barChart>
      <c:catAx>
        <c:axId val="-18539015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/>
                  <a:t>ปีงบประมาณ</a:t>
                </a:r>
              </a:p>
            </c:rich>
          </c:tx>
          <c:layout>
            <c:manualLayout>
              <c:xMode val="edge"/>
              <c:yMode val="edge"/>
              <c:x val="0.49342396029152374"/>
              <c:y val="0.873306367901009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2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3900480"/>
        <c:crosses val="autoZero"/>
        <c:auto val="1"/>
        <c:lblAlgn val="ctr"/>
        <c:lblOffset val="100"/>
        <c:noMultiLvlLbl val="0"/>
      </c:catAx>
      <c:valAx>
        <c:axId val="-185390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2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100"/>
                  <a:t>ร้อยละของการบรรจุ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2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3901568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/>
              <a:t>7.3 ข้อ (6) ผลลัพธ์ด้านบรรยากาศการทำงาน</a:t>
            </a:r>
          </a:p>
          <a:p>
            <a:pPr>
              <a:defRPr b="1"/>
            </a:pPr>
            <a:r>
              <a:rPr lang="th-TH" b="1" u="sng">
                <a:solidFill>
                  <a:srgbClr val="0000FF"/>
                </a:solidFill>
              </a:rPr>
              <a:t>(กิจกรรมส่งเสริมบรรยากาศการทำงาน)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'7.3 (6)'!$B$88:$C$88</c:f>
              <c:strCache>
                <c:ptCount val="2"/>
                <c:pt idx="0">
                  <c:v>-บรรยากาศการทำงาน (จำนวนครั้งจัด 5ส.)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(6)'!$D$87:$G$87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'7.3 (6)'!$D$88:$G$88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6E-4E1B-B685-822E34F2F131}"/>
            </c:ext>
          </c:extLst>
        </c:ser>
        <c:ser>
          <c:idx val="1"/>
          <c:order val="1"/>
          <c:tx>
            <c:strRef>
              <c:f>'7.3 (6)'!$B$89:$C$89</c:f>
              <c:strCache>
                <c:ptCount val="2"/>
                <c:pt idx="0">
                  <c:v>-บรรยากาศการทำงาน (จำนวนผู้ประเมินความผาสุก)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(6)'!$D$87:$G$87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'7.3 (6)'!$D$89:$G$89</c:f>
              <c:numCache>
                <c:formatCode>General</c:formatCode>
                <c:ptCount val="4"/>
                <c:pt idx="0">
                  <c:v>62</c:v>
                </c:pt>
                <c:pt idx="1">
                  <c:v>74.91</c:v>
                </c:pt>
                <c:pt idx="2">
                  <c:v>80.040000000000006</c:v>
                </c:pt>
                <c:pt idx="3" formatCode="0.00">
                  <c:v>88.1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6E-4E1B-B685-822E34F2F131}"/>
            </c:ext>
          </c:extLst>
        </c:ser>
        <c:ser>
          <c:idx val="2"/>
          <c:order val="2"/>
          <c:tx>
            <c:strRef>
              <c:f>'7.3 (6)'!$B$90:$C$90</c:f>
              <c:strCache>
                <c:ptCount val="2"/>
                <c:pt idx="0">
                  <c:v>-บรรยากาศการทำงาน (ระดับความพึงพอใจ)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(6)'!$D$87:$G$87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'7.3 (6)'!$D$90:$G$90</c:f>
              <c:numCache>
                <c:formatCode>General</c:formatCode>
                <c:ptCount val="4"/>
                <c:pt idx="0">
                  <c:v>2.59</c:v>
                </c:pt>
                <c:pt idx="1">
                  <c:v>2.79</c:v>
                </c:pt>
                <c:pt idx="2">
                  <c:v>2.57</c:v>
                </c:pt>
                <c:pt idx="3" formatCode="0.00">
                  <c:v>3.18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6E-4E1B-B685-822E34F2F13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853889600"/>
        <c:axId val="-1853896128"/>
      </c:barChart>
      <c:catAx>
        <c:axId val="-1853889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3896128"/>
        <c:crosses val="autoZero"/>
        <c:auto val="1"/>
        <c:lblAlgn val="ctr"/>
        <c:lblOffset val="100"/>
        <c:noMultiLvlLbl val="0"/>
      </c:catAx>
      <c:valAx>
        <c:axId val="-185389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ร้อยละ/ระดับความพึงพอใจ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3889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/>
              <a:t>7.3 ข้อ (6) ผลลัพธ์ด้านบรรยากาศการทำงาน
</a:t>
            </a:r>
            <a:r>
              <a:rPr lang="th-TH" b="1" u="sng">
                <a:solidFill>
                  <a:srgbClr val="0000FF"/>
                </a:solidFill>
              </a:rPr>
              <a:t>(กิจกรรมส่งเสริมสุขภาพ)</a:t>
            </a:r>
            <a:endParaRPr lang="th-TH" b="1"/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'7.3 (6)'!$K$88:$L$88</c:f>
              <c:strCache>
                <c:ptCount val="2"/>
                <c:pt idx="0">
                  <c:v>-ตรวจสุขภาพประจำปี (จำนวนคน)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(6)'!$M$87:$P$87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'7.3 (6)'!$M$88:$P$88</c:f>
              <c:numCache>
                <c:formatCode>General</c:formatCode>
                <c:ptCount val="4"/>
                <c:pt idx="2" formatCode="0.00">
                  <c:v>43.744987971130712</c:v>
                </c:pt>
                <c:pt idx="3" formatCode="0.00">
                  <c:v>32.43785084202085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6C-4262-BD83-FDE7677A572A}"/>
            </c:ext>
          </c:extLst>
        </c:ser>
        <c:ser>
          <c:idx val="1"/>
          <c:order val="1"/>
          <c:tx>
            <c:strRef>
              <c:f>'7.3 (6)'!$K$89:$L$89</c:f>
              <c:strCache>
                <c:ptCount val="2"/>
                <c:pt idx="0">
                  <c:v>-ทดสอบสมรรถภาพ (จำนวนครั้ง)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(6)'!$M$87:$P$87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'7.3 (6)'!$M$89:$P$89</c:f>
              <c:numCache>
                <c:formatCode>0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6C-4262-BD83-FDE7677A572A}"/>
            </c:ext>
          </c:extLst>
        </c:ser>
        <c:ser>
          <c:idx val="2"/>
          <c:order val="2"/>
          <c:tx>
            <c:strRef>
              <c:f>'7.3 (6)'!$K$90:$L$90</c:f>
              <c:strCache>
                <c:ptCount val="2"/>
                <c:pt idx="0">
                  <c:v>-ประเมินสมรรถภาพทางจิต (จำนวนคน)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(6)'!$M$87:$P$87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'7.3 (6)'!$M$90:$P$90</c:f>
              <c:numCache>
                <c:formatCode>General</c:formatCode>
                <c:ptCount val="4"/>
                <c:pt idx="2" formatCode="0.00">
                  <c:v>36.287089013632716</c:v>
                </c:pt>
                <c:pt idx="3" formatCode="0.00">
                  <c:v>56.014434643143538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6C-4262-BD83-FDE7677A57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53887968"/>
        <c:axId val="-1853894496"/>
        <c:axId val="0"/>
      </c:bar3DChart>
      <c:catAx>
        <c:axId val="-18538879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3894496"/>
        <c:crosses val="autoZero"/>
        <c:auto val="1"/>
        <c:lblAlgn val="ctr"/>
        <c:lblOffset val="100"/>
        <c:noMultiLvlLbl val="0"/>
      </c:catAx>
      <c:valAx>
        <c:axId val="-185389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dirty="0"/>
                  <a:t>ร้อยละ/ครั้ง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3887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/>
              <a:t>7.3 ข้อ (6) ผลลัพธ์ด้านบรรยากาศการทำงาน
</a:t>
            </a:r>
            <a:r>
              <a:rPr lang="th-TH" b="1" u="sng">
                <a:solidFill>
                  <a:srgbClr val="0000FF"/>
                </a:solidFill>
              </a:rPr>
              <a:t>(กิจกรรมส่งเสริมความปลอดภัย)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'7.3 (6)'!$B$103:$C$103</c:f>
              <c:strCache>
                <c:ptCount val="2"/>
                <c:pt idx="0">
                  <c:v>-ความปลอดภัย (บัตรผ่าน)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(6)'!$D$102:$G$102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'7.3 (6)'!$D$103:$G$103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10-4562-A31B-AB7979D81979}"/>
            </c:ext>
          </c:extLst>
        </c:ser>
        <c:ser>
          <c:idx val="1"/>
          <c:order val="1"/>
          <c:tx>
            <c:strRef>
              <c:f>'7.3 (6)'!$B$104:$C$104</c:f>
              <c:strCache>
                <c:ptCount val="2"/>
                <c:pt idx="0">
                  <c:v>-ความปลอดภัย (ซ้อมดับเพลิง)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(6)'!$D$102:$G$102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'7.3 (6)'!$D$104:$G$104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10-4562-A31B-AB7979D819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853890144"/>
        <c:axId val="-1853897760"/>
      </c:barChart>
      <c:catAx>
        <c:axId val="-18538901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3897760"/>
        <c:crosses val="autoZero"/>
        <c:auto val="1"/>
        <c:lblAlgn val="ctr"/>
        <c:lblOffset val="100"/>
        <c:noMultiLvlLbl val="0"/>
      </c:catAx>
      <c:valAx>
        <c:axId val="-1853897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389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/>
              <a:t>7.3 ข้อ (6) ผลลัพธ์ด้านบรรยากาศการทำงาน
</a:t>
            </a:r>
            <a:r>
              <a:rPr lang="th-TH" b="1" u="sng">
                <a:solidFill>
                  <a:srgbClr val="0000FF"/>
                </a:solidFill>
              </a:rPr>
              <a:t>(กิจกรรมส่งเสริมสวัสดิภาพ)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'7.3 (6)'!$K$103:$L$103</c:f>
              <c:strCache>
                <c:ptCount val="2"/>
                <c:pt idx="0">
                  <c:v>-สวัสดิการ (กู้ยืมเงิน)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(6)'!$M$102:$P$102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'7.3 (6)'!$M$103:$P$103</c:f>
              <c:numCache>
                <c:formatCode>0.00</c:formatCode>
                <c:ptCount val="4"/>
                <c:pt idx="0">
                  <c:v>73.333333333333329</c:v>
                </c:pt>
                <c:pt idx="1">
                  <c:v>73.118279569892479</c:v>
                </c:pt>
                <c:pt idx="2">
                  <c:v>75.27</c:v>
                </c:pt>
                <c:pt idx="3" formatCode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5E-4E3F-B860-CB859296BAB5}"/>
            </c:ext>
          </c:extLst>
        </c:ser>
        <c:ser>
          <c:idx val="1"/>
          <c:order val="1"/>
          <c:tx>
            <c:strRef>
              <c:f>'7.3 (6)'!$K$104:$L$104</c:f>
              <c:strCache>
                <c:ptCount val="2"/>
                <c:pt idx="0">
                  <c:v>-สวัสดิการ (ฌาปนกิจสงเคราะห์)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(6)'!$M$102:$P$102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'7.3 (6)'!$M$104:$P$104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 formatCode="0">
                  <c:v>100</c:v>
                </c:pt>
                <c:pt idx="3" formatCode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5E-4E3F-B860-CB859296BAB5}"/>
            </c:ext>
          </c:extLst>
        </c:ser>
        <c:ser>
          <c:idx val="2"/>
          <c:order val="2"/>
          <c:tx>
            <c:strRef>
              <c:f>'7.3 (6)'!$K$105:$L$105</c:f>
              <c:strCache>
                <c:ptCount val="2"/>
                <c:pt idx="0">
                  <c:v>-สวัสดิการ (ทุนการศึกษา)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(6)'!$M$102:$P$102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'7.3 (6)'!$M$105:$P$105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 formatCode="0">
                  <c:v>100</c:v>
                </c:pt>
                <c:pt idx="3" formatCode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5E-4E3F-B860-CB859296BAB5}"/>
            </c:ext>
          </c:extLst>
        </c:ser>
        <c:ser>
          <c:idx val="3"/>
          <c:order val="3"/>
          <c:tx>
            <c:strRef>
              <c:f>'7.3 (6)'!$K$106:$L$106</c:f>
              <c:strCache>
                <c:ptCount val="2"/>
                <c:pt idx="0">
                  <c:v>รวม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(6)'!$M$102:$P$102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'7.3 (6)'!$M$106:$P$106</c:f>
              <c:numCache>
                <c:formatCode>0.00</c:formatCode>
                <c:ptCount val="4"/>
                <c:pt idx="0">
                  <c:v>91.549295774647888</c:v>
                </c:pt>
                <c:pt idx="1">
                  <c:v>91.349480968858131</c:v>
                </c:pt>
                <c:pt idx="2">
                  <c:v>91.36</c:v>
                </c:pt>
                <c:pt idx="3" formatCode="#,##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5E-4E3F-B860-CB859296BA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853892320"/>
        <c:axId val="-1853892864"/>
      </c:barChart>
      <c:catAx>
        <c:axId val="-18538923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3892864"/>
        <c:crosses val="autoZero"/>
        <c:auto val="1"/>
        <c:lblAlgn val="ctr"/>
        <c:lblOffset val="100"/>
        <c:noMultiLvlLbl val="0"/>
      </c:catAx>
      <c:valAx>
        <c:axId val="-185389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3892320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7.3 ข้อ (7) ผลลัพธ์ด้านการทำให้บุคลากรมีความผูกพัน</a:t>
            </a:r>
          </a:p>
        </c:rich>
      </c:tx>
      <c:layout>
        <c:manualLayout>
          <c:xMode val="edge"/>
          <c:yMode val="edge"/>
          <c:x val="0.28782633420822396"/>
          <c:y val="2.7777777777777776E-2"/>
        </c:manualLayout>
      </c:layout>
      <c:overlay val="0"/>
      <c:spPr>
        <a:noFill/>
        <a:ln>
          <a:solidFill>
            <a:srgbClr val="0000CC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'7.3 (7)'!$C$32</c:f>
              <c:strCache>
                <c:ptCount val="1"/>
                <c:pt idx="0">
                  <c:v>จำนวนผู้ขอย้ายออกนอกหน่วย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(7)'!$D$31:$G$31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'7.3 (7)'!$D$32:$G$32</c:f>
              <c:numCache>
                <c:formatCode>General</c:formatCode>
                <c:ptCount val="4"/>
                <c:pt idx="0">
                  <c:v>98</c:v>
                </c:pt>
                <c:pt idx="1">
                  <c:v>108</c:v>
                </c:pt>
                <c:pt idx="2">
                  <c:v>71</c:v>
                </c:pt>
                <c:pt idx="3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81-4B25-B70B-216D6FE63F2C}"/>
            </c:ext>
          </c:extLst>
        </c:ser>
        <c:ser>
          <c:idx val="1"/>
          <c:order val="1"/>
          <c:tx>
            <c:strRef>
              <c:f>'7.3 (7)'!$C$33</c:f>
              <c:strCache>
                <c:ptCount val="1"/>
                <c:pt idx="0">
                  <c:v>จำนวนผู้ขอย้ายเข้าหน่วย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(7)'!$D$31:$G$31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'7.3 (7)'!$D$33:$G$33</c:f>
              <c:numCache>
                <c:formatCode>General</c:formatCode>
                <c:ptCount val="4"/>
                <c:pt idx="0">
                  <c:v>47</c:v>
                </c:pt>
                <c:pt idx="1">
                  <c:v>20</c:v>
                </c:pt>
                <c:pt idx="2">
                  <c:v>44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81-4B25-B70B-216D6FE63F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51810160"/>
        <c:axId val="-1851807984"/>
        <c:axId val="0"/>
      </c:bar3DChart>
      <c:catAx>
        <c:axId val="-1851810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1807984"/>
        <c:crosses val="autoZero"/>
        <c:auto val="1"/>
        <c:lblAlgn val="ctr"/>
        <c:lblOffset val="100"/>
        <c:noMultiLvlLbl val="0"/>
      </c:catAx>
      <c:valAx>
        <c:axId val="-185180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จำนวนคนที่ย้ายเข้าและจำนวนที่ย้ายออก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51810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CC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aseline="0"/>
              <a:t>7.3 (ข้อ 8) ผลลัพธ์ด้านการพัฒนาบุลากร </a:t>
            </a:r>
            <a:r>
              <a:rPr lang="th-TH" u="sng" baseline="0">
                <a:solidFill>
                  <a:srgbClr val="0000FF"/>
                </a:solidFill>
              </a:rPr>
              <a:t>(กลุ่มครู/อาจารย์)</a:t>
            </a:r>
          </a:p>
        </c:rich>
      </c:tx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'7.3 (8)'!$E$31</c:f>
              <c:strCache>
                <c:ptCount val="1"/>
                <c:pt idx="0">
                  <c:v>งป.58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4"/>
            <c:invertIfNegative val="0"/>
            <c:bubble3D val="0"/>
            <c:spPr>
              <a:pattFill prst="dkDnDiag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9DE-4534-955A-FCA929617D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(8)'!$D$32:$D$36</c:f>
              <c:strCache>
                <c:ptCount val="5"/>
                <c:pt idx="0">
                  <c:v>ฝวก.ฯ</c:v>
                </c:pt>
                <c:pt idx="1">
                  <c:v>รร.ชุมพลฯ </c:v>
                </c:pt>
                <c:pt idx="2">
                  <c:v>ศฝท.ฯ</c:v>
                </c:pt>
                <c:pt idx="3">
                  <c:v>ศภษ.ฯ</c:v>
                </c:pt>
                <c:pt idx="4">
                  <c:v>รวม</c:v>
                </c:pt>
              </c:strCache>
            </c:strRef>
          </c:cat>
          <c:val>
            <c:numRef>
              <c:f>'7.3 (8)'!$E$32:$E$36</c:f>
              <c:numCache>
                <c:formatCode>0.00</c:formatCode>
                <c:ptCount val="5"/>
                <c:pt idx="0">
                  <c:v>77.08</c:v>
                </c:pt>
                <c:pt idx="1">
                  <c:v>84.46</c:v>
                </c:pt>
                <c:pt idx="4">
                  <c:v>82.65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DE-4534-955A-FCA929617D5E}"/>
            </c:ext>
          </c:extLst>
        </c:ser>
        <c:ser>
          <c:idx val="1"/>
          <c:order val="1"/>
          <c:tx>
            <c:strRef>
              <c:f>'7.3 (8)'!$F$31</c:f>
              <c:strCache>
                <c:ptCount val="1"/>
                <c:pt idx="0">
                  <c:v>งป.59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4"/>
            <c:invertIfNegative val="0"/>
            <c:bubble3D val="0"/>
            <c:spPr>
              <a:pattFill prst="dkDnDiag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59DE-4534-955A-FCA929617D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(8)'!$D$32:$D$36</c:f>
              <c:strCache>
                <c:ptCount val="5"/>
                <c:pt idx="0">
                  <c:v>ฝวก.ฯ</c:v>
                </c:pt>
                <c:pt idx="1">
                  <c:v>รร.ชุมพลฯ </c:v>
                </c:pt>
                <c:pt idx="2">
                  <c:v>ศฝท.ฯ</c:v>
                </c:pt>
                <c:pt idx="3">
                  <c:v>ศภษ.ฯ</c:v>
                </c:pt>
                <c:pt idx="4">
                  <c:v>รวม</c:v>
                </c:pt>
              </c:strCache>
            </c:strRef>
          </c:cat>
          <c:val>
            <c:numRef>
              <c:f>'7.3 (8)'!$F$32:$F$36</c:f>
              <c:numCache>
                <c:formatCode>0.00</c:formatCode>
                <c:ptCount val="5"/>
                <c:pt idx="0">
                  <c:v>60.526315789473685</c:v>
                </c:pt>
                <c:pt idx="1">
                  <c:v>97.08</c:v>
                </c:pt>
                <c:pt idx="4">
                  <c:v>89.14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9DE-4534-955A-FCA929617D5E}"/>
            </c:ext>
          </c:extLst>
        </c:ser>
        <c:ser>
          <c:idx val="2"/>
          <c:order val="2"/>
          <c:tx>
            <c:strRef>
              <c:f>'7.3 (8)'!$G$31</c:f>
              <c:strCache>
                <c:ptCount val="1"/>
                <c:pt idx="0">
                  <c:v>งป.60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4"/>
            <c:invertIfNegative val="0"/>
            <c:bubble3D val="0"/>
            <c:spPr>
              <a:pattFill prst="dkDnDiag">
                <a:fgClr>
                  <a:schemeClr val="accent3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9DE-4534-955A-FCA929617D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(8)'!$D$32:$D$36</c:f>
              <c:strCache>
                <c:ptCount val="5"/>
                <c:pt idx="0">
                  <c:v>ฝวก.ฯ</c:v>
                </c:pt>
                <c:pt idx="1">
                  <c:v>รร.ชุมพลฯ </c:v>
                </c:pt>
                <c:pt idx="2">
                  <c:v>ศฝท.ฯ</c:v>
                </c:pt>
                <c:pt idx="3">
                  <c:v>ศภษ.ฯ</c:v>
                </c:pt>
                <c:pt idx="4">
                  <c:v>รวม</c:v>
                </c:pt>
              </c:strCache>
            </c:strRef>
          </c:cat>
          <c:val>
            <c:numRef>
              <c:f>'7.3 (8)'!$G$32:$G$36</c:f>
              <c:numCache>
                <c:formatCode>0.00</c:formatCode>
                <c:ptCount val="5"/>
                <c:pt idx="0" formatCode="0">
                  <c:v>100</c:v>
                </c:pt>
                <c:pt idx="1">
                  <c:v>96.8</c:v>
                </c:pt>
                <c:pt idx="3">
                  <c:v>88.888888888888886</c:v>
                </c:pt>
                <c:pt idx="4">
                  <c:v>97.08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DE-4534-955A-FCA929617D5E}"/>
            </c:ext>
          </c:extLst>
        </c:ser>
        <c:ser>
          <c:idx val="3"/>
          <c:order val="3"/>
          <c:tx>
            <c:strRef>
              <c:f>'7.3 (8)'!$H$31</c:f>
              <c:strCache>
                <c:ptCount val="1"/>
                <c:pt idx="0">
                  <c:v>งป.61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4"/>
            <c:invertIfNegative val="0"/>
            <c:bubble3D val="0"/>
            <c:spPr>
              <a:pattFill prst="dkDnDiag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59DE-4534-955A-FCA929617D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(8)'!$D$32:$D$36</c:f>
              <c:strCache>
                <c:ptCount val="5"/>
                <c:pt idx="0">
                  <c:v>ฝวก.ฯ</c:v>
                </c:pt>
                <c:pt idx="1">
                  <c:v>รร.ชุมพลฯ </c:v>
                </c:pt>
                <c:pt idx="2">
                  <c:v>ศฝท.ฯ</c:v>
                </c:pt>
                <c:pt idx="3">
                  <c:v>ศภษ.ฯ</c:v>
                </c:pt>
                <c:pt idx="4">
                  <c:v>รวม</c:v>
                </c:pt>
              </c:strCache>
            </c:strRef>
          </c:cat>
          <c:val>
            <c:numRef>
              <c:f>'7.3 (8)'!$H$32:$H$36</c:f>
              <c:numCache>
                <c:formatCode>0.00</c:formatCode>
                <c:ptCount val="5"/>
                <c:pt idx="0" formatCode="0">
                  <c:v>100</c:v>
                </c:pt>
                <c:pt idx="1">
                  <c:v>98.32</c:v>
                </c:pt>
                <c:pt idx="2">
                  <c:v>98.04</c:v>
                </c:pt>
                <c:pt idx="3">
                  <c:v>91.666666666666657</c:v>
                </c:pt>
                <c:pt idx="4">
                  <c:v>98.12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9DE-4534-955A-FCA929617D5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51807440"/>
        <c:axId val="-1851809616"/>
        <c:axId val="0"/>
      </c:bar3DChart>
      <c:catAx>
        <c:axId val="-1851807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1809616"/>
        <c:crosses val="autoZero"/>
        <c:auto val="1"/>
        <c:lblAlgn val="ctr"/>
        <c:lblOffset val="100"/>
        <c:noMultiLvlLbl val="0"/>
      </c:catAx>
      <c:valAx>
        <c:axId val="-185180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ร้อยละจำนวนครู/อาจารย์ที่ได้รับการพัฒนา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1807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400" spc="0" baseline="0"/>
              <a:t>7.4 ข้อ (9) ผลลัพธ์ด้านการนำองค์การผ่านช่องทางการสื่อสาร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'7.4 (9)'!$C$46</c:f>
              <c:strCache>
                <c:ptCount val="1"/>
                <c:pt idx="0">
                  <c:v>วิธีการสื่อสาร 2 ทาง</c:v>
                </c:pt>
              </c:strCache>
            </c:strRef>
          </c:tx>
          <c:spPr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'7.4 (9)'!$D$45:$G$45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(9)'!$D$46:$G$46</c:f>
              <c:numCache>
                <c:formatCode>General</c:formatCode>
                <c:ptCount val="4"/>
                <c:pt idx="0">
                  <c:v>42.86</c:v>
                </c:pt>
                <c:pt idx="1">
                  <c:v>42.86</c:v>
                </c:pt>
                <c:pt idx="2">
                  <c:v>42.86</c:v>
                </c:pt>
                <c:pt idx="3">
                  <c:v>42.86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7F-4183-9F63-B5E78B2777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0"/>
        <c:gapDepth val="0"/>
        <c:shape val="box"/>
        <c:axId val="-1851805808"/>
        <c:axId val="-1851803632"/>
        <c:axId val="0"/>
      </c:bar3DChart>
      <c:catAx>
        <c:axId val="-1851805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1803632"/>
        <c:crosses val="autoZero"/>
        <c:auto val="1"/>
        <c:lblAlgn val="ctr"/>
        <c:lblOffset val="100"/>
        <c:noMultiLvlLbl val="0"/>
      </c:catAx>
      <c:valAx>
        <c:axId val="-18518036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ร้อยละของการสื่อสารแบบ 2 ทิศทาง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180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/>
              <a:t>7.4 ข้อ (10) ผลลัพธ์ด้านการกำกับองค์การ
</a:t>
            </a:r>
            <a:r>
              <a:rPr lang="th-TH" b="1" u="sng">
                <a:solidFill>
                  <a:srgbClr val="0000FF"/>
                </a:solidFill>
              </a:rPr>
              <a:t> (การบริหารการเงินและงบประมาณ)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'7.4 (10)'!$C$59</c:f>
              <c:strCache>
                <c:ptCount val="1"/>
                <c:pt idx="0">
                  <c:v>ร้อยละจำนวนเงินที่เบิกจ่าย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'7.4 (10)'!$D$58:$G$58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(10)'!$D$59:$G$59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FE-450D-97A5-90D5E81E97DB}"/>
            </c:ext>
          </c:extLst>
        </c:ser>
        <c:ser>
          <c:idx val="1"/>
          <c:order val="1"/>
          <c:tx>
            <c:strRef>
              <c:f>'7.4 (10)'!$C$60</c:f>
              <c:strCache>
                <c:ptCount val="1"/>
                <c:pt idx="0">
                  <c:v>ร้อยละจำนวนการใช้จ่าย งป.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'7.4 (10)'!$D$58:$G$58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(10)'!$D$60:$G$60</c:f>
              <c:numCache>
                <c:formatCode>0.00</c:formatCode>
                <c:ptCount val="4"/>
                <c:pt idx="1">
                  <c:v>141.37</c:v>
                </c:pt>
                <c:pt idx="2" formatCode="General">
                  <c:v>99.68</c:v>
                </c:pt>
                <c:pt idx="3" formatCode="General">
                  <c:v>101.87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FE-450D-97A5-90D5E81E97DB}"/>
            </c:ext>
          </c:extLst>
        </c:ser>
        <c:ser>
          <c:idx val="2"/>
          <c:order val="2"/>
          <c:tx>
            <c:strRef>
              <c:f>'7.4 (10)'!$C$61</c:f>
              <c:strCache>
                <c:ptCount val="1"/>
                <c:pt idx="0">
                  <c:v>ร้อยละจำนวนครั้งในการรายงานโครงการศึกษา อบรมของ ทร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'7.4 (10)'!$D$58:$G$58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(10)'!$D$61:$G$61</c:f>
              <c:numCache>
                <c:formatCode>General</c:formatCode>
                <c:ptCount val="4"/>
                <c:pt idx="1">
                  <c:v>41.67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FE-450D-97A5-90D5E81E97DB}"/>
            </c:ext>
          </c:extLst>
        </c:ser>
        <c:ser>
          <c:idx val="3"/>
          <c:order val="3"/>
          <c:tx>
            <c:strRef>
              <c:f>'7.4 (10)'!$C$62</c:f>
              <c:strCache>
                <c:ptCount val="1"/>
                <c:pt idx="0">
                  <c:v>ร้อยละจำนวนครั้งในการประชุม คกก.สวัสดิการภายใน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'7.4 (10)'!$D$58:$G$58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(10)'!$D$62:$G$62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FE-450D-97A5-90D5E81E97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851810704"/>
        <c:axId val="-1851802000"/>
      </c:barChart>
      <c:catAx>
        <c:axId val="-1851810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1802000"/>
        <c:crosses val="autoZero"/>
        <c:auto val="1"/>
        <c:lblAlgn val="ctr"/>
        <c:lblOffset val="100"/>
        <c:noMultiLvlLbl val="0"/>
      </c:catAx>
      <c:valAx>
        <c:axId val="-1851802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1810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pPr>
            <a:r>
              <a:rPr lang="th-TH"/>
              <a:t>7.4 ข้อ (10) ผลลัพธ์ด้านการกำกับองค์การ </a:t>
            </a:r>
            <a:r>
              <a:rPr lang="th-TH">
                <a:solidFill>
                  <a:srgbClr val="0000FF"/>
                </a:solidFill>
              </a:rPr>
              <a:t>(ทุกด้าน)</a:t>
            </a:r>
          </a:p>
        </c:rich>
      </c:tx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'7.4 (10)'!$C$72</c:f>
              <c:strCache>
                <c:ptCount val="1"/>
                <c:pt idx="0">
                  <c:v>การติดตามงาน (ประชุม นขต.)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'7.4 (10)'!$D$71:$G$71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(10)'!$D$72:$G$72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A4-4317-AE9E-39569305FF64}"/>
            </c:ext>
          </c:extLst>
        </c:ser>
        <c:ser>
          <c:idx val="1"/>
          <c:order val="1"/>
          <c:tx>
            <c:strRef>
              <c:f>'7.4 (10)'!$C$73</c:f>
              <c:strCache>
                <c:ptCount val="1"/>
                <c:pt idx="0">
                  <c:v>การควบคุมภายใน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'7.4 (10)'!$D$71:$G$71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(10)'!$D$73:$G$73</c:f>
              <c:numCache>
                <c:formatCode>General</c:formatCode>
                <c:ptCount val="4"/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A4-4317-AE9E-39569305FF64}"/>
            </c:ext>
          </c:extLst>
        </c:ser>
        <c:ser>
          <c:idx val="2"/>
          <c:order val="2"/>
          <c:tx>
            <c:strRef>
              <c:f>'7.4 (10)'!$C$74</c:f>
              <c:strCache>
                <c:ptCount val="1"/>
                <c:pt idx="0">
                  <c:v>นโยบาย ผบ.ทร.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'7.4 (10)'!$D$71:$G$71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(10)'!$D$74:$G$74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A4-4317-AE9E-39569305FF6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627462288"/>
        <c:axId val="627457696"/>
      </c:barChart>
      <c:catAx>
        <c:axId val="627462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627457696"/>
        <c:crosses val="autoZero"/>
        <c:auto val="1"/>
        <c:lblAlgn val="ctr"/>
        <c:lblOffset val="100"/>
        <c:noMultiLvlLbl val="0"/>
      </c:catAx>
      <c:valAx>
        <c:axId val="62745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ร้อยละของการติดตาม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62746228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600" b="1">
                <a:latin typeface="TH SarabunPSK" panose="020B0500040200020003" pitchFamily="34" charset="-34"/>
                <a:cs typeface="TH SarabunPSK" panose="020B0500040200020003" pitchFamily="34" charset="-34"/>
              </a:rPr>
              <a:t>7.1 (1) ผลลัพธ์ด้านการผลิตและการบริการตามพันธกิจหลักของ ยศ.ทร.</a:t>
            </a:r>
          </a:p>
          <a:p>
            <a: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r>
              <a:rPr lang="th-TH" sz="1600" b="1" u="sng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(ด้านการพัฒนากำลังพล)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'7.1 (1)'!$D$202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'7.1 (1)'!$C$203:$C$210</c:f>
              <c:strCache>
                <c:ptCount val="8"/>
                <c:pt idx="0">
                  <c:v>-นศ.วทร.</c:v>
                </c:pt>
                <c:pt idx="1">
                  <c:v>-นทน.สธ.ทร.</c:v>
                </c:pt>
                <c:pt idx="2">
                  <c:v>-นทน.อส.</c:v>
                </c:pt>
                <c:pt idx="3">
                  <c:v>-นทน.รร.ชต.</c:v>
                </c:pt>
                <c:pt idx="4">
                  <c:v>-นพจ.</c:v>
                </c:pt>
                <c:pt idx="5">
                  <c:v>-พจน.</c:v>
                </c:pt>
                <c:pt idx="6">
                  <c:v>-น.ใหม่</c:v>
                </c:pt>
                <c:pt idx="7">
                  <c:v>-ข้าราชการ กห.</c:v>
                </c:pt>
              </c:strCache>
            </c:strRef>
          </c:cat>
          <c:val>
            <c:numRef>
              <c:f>'7.1 (1)'!$D$203:$D$210</c:f>
              <c:numCache>
                <c:formatCode>General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AF-4931-AF3A-079FC0A4D757}"/>
            </c:ext>
          </c:extLst>
        </c:ser>
        <c:ser>
          <c:idx val="1"/>
          <c:order val="1"/>
          <c:tx>
            <c:strRef>
              <c:f>'7.1 (1)'!$E$202</c:f>
              <c:strCache>
                <c:ptCount val="1"/>
                <c:pt idx="0">
                  <c:v>งป.59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'7.1 (1)'!$C$203:$C$210</c:f>
              <c:strCache>
                <c:ptCount val="8"/>
                <c:pt idx="0">
                  <c:v>-นศ.วทร.</c:v>
                </c:pt>
                <c:pt idx="1">
                  <c:v>-นทน.สธ.ทร.</c:v>
                </c:pt>
                <c:pt idx="2">
                  <c:v>-นทน.อส.</c:v>
                </c:pt>
                <c:pt idx="3">
                  <c:v>-นทน.รร.ชต.</c:v>
                </c:pt>
                <c:pt idx="4">
                  <c:v>-นพจ.</c:v>
                </c:pt>
                <c:pt idx="5">
                  <c:v>-พจน.</c:v>
                </c:pt>
                <c:pt idx="6">
                  <c:v>-น.ใหม่</c:v>
                </c:pt>
                <c:pt idx="7">
                  <c:v>-ข้าราชการ กห.</c:v>
                </c:pt>
              </c:strCache>
            </c:strRef>
          </c:cat>
          <c:val>
            <c:numRef>
              <c:f>'7.1 (1)'!$E$203:$E$210</c:f>
              <c:numCache>
                <c:formatCode>General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AF-4931-AF3A-079FC0A4D757}"/>
            </c:ext>
          </c:extLst>
        </c:ser>
        <c:ser>
          <c:idx val="2"/>
          <c:order val="2"/>
          <c:tx>
            <c:strRef>
              <c:f>'7.1 (1)'!$F$202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'7.1 (1)'!$C$203:$C$210</c:f>
              <c:strCache>
                <c:ptCount val="8"/>
                <c:pt idx="0">
                  <c:v>-นศ.วทร.</c:v>
                </c:pt>
                <c:pt idx="1">
                  <c:v>-นทน.สธ.ทร.</c:v>
                </c:pt>
                <c:pt idx="2">
                  <c:v>-นทน.อส.</c:v>
                </c:pt>
                <c:pt idx="3">
                  <c:v>-นทน.รร.ชต.</c:v>
                </c:pt>
                <c:pt idx="4">
                  <c:v>-นพจ.</c:v>
                </c:pt>
                <c:pt idx="5">
                  <c:v>-พจน.</c:v>
                </c:pt>
                <c:pt idx="6">
                  <c:v>-น.ใหม่</c:v>
                </c:pt>
                <c:pt idx="7">
                  <c:v>-ข้าราชการ กห.</c:v>
                </c:pt>
              </c:strCache>
            </c:strRef>
          </c:cat>
          <c:val>
            <c:numRef>
              <c:f>'7.1 (1)'!$F$203:$F$210</c:f>
              <c:numCache>
                <c:formatCode>General</c:formatCode>
                <c:ptCount val="8"/>
                <c:pt idx="0">
                  <c:v>98.89</c:v>
                </c:pt>
                <c:pt idx="1">
                  <c:v>100</c:v>
                </c:pt>
                <c:pt idx="2">
                  <c:v>100</c:v>
                </c:pt>
                <c:pt idx="3">
                  <c:v>98.92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AF-4931-AF3A-079FC0A4D757}"/>
            </c:ext>
          </c:extLst>
        </c:ser>
        <c:ser>
          <c:idx val="3"/>
          <c:order val="3"/>
          <c:tx>
            <c:strRef>
              <c:f>'7.1 (1)'!$G$202</c:f>
              <c:strCache>
                <c:ptCount val="1"/>
                <c:pt idx="0">
                  <c:v>งป.61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'7.1 (1)'!$C$203:$C$210</c:f>
              <c:strCache>
                <c:ptCount val="8"/>
                <c:pt idx="0">
                  <c:v>-นศ.วทร.</c:v>
                </c:pt>
                <c:pt idx="1">
                  <c:v>-นทน.สธ.ทร.</c:v>
                </c:pt>
                <c:pt idx="2">
                  <c:v>-นทน.อส.</c:v>
                </c:pt>
                <c:pt idx="3">
                  <c:v>-นทน.รร.ชต.</c:v>
                </c:pt>
                <c:pt idx="4">
                  <c:v>-นพจ.</c:v>
                </c:pt>
                <c:pt idx="5">
                  <c:v>-พจน.</c:v>
                </c:pt>
                <c:pt idx="6">
                  <c:v>-น.ใหม่</c:v>
                </c:pt>
                <c:pt idx="7">
                  <c:v>-ข้าราชการ กห.</c:v>
                </c:pt>
              </c:strCache>
            </c:strRef>
          </c:cat>
          <c:val>
            <c:numRef>
              <c:f>'7.1 (1)'!$G$203:$G$210</c:f>
              <c:numCache>
                <c:formatCode>General</c:formatCode>
                <c:ptCount val="8"/>
                <c:pt idx="0">
                  <c:v>100</c:v>
                </c:pt>
                <c:pt idx="1">
                  <c:v>99.19</c:v>
                </c:pt>
                <c:pt idx="2">
                  <c:v>98.08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AF-4931-AF3A-079FC0A4D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933047584"/>
        <c:axId val="-1933045408"/>
        <c:axId val="0"/>
      </c:bar3DChart>
      <c:catAx>
        <c:axId val="-1933047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ปีงบประมาณ</a:t>
                </a:r>
              </a:p>
            </c:rich>
          </c:tx>
          <c:layout>
            <c:manualLayout>
              <c:xMode val="edge"/>
              <c:yMode val="edge"/>
              <c:x val="0.44705429788789858"/>
              <c:y val="0.841114204165843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933045408"/>
        <c:crosses val="autoZero"/>
        <c:auto val="1"/>
        <c:lblAlgn val="ctr"/>
        <c:lblOffset val="100"/>
        <c:noMultiLvlLbl val="0"/>
      </c:catAx>
      <c:valAx>
        <c:axId val="-193304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00FF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40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ร้อยละของจำนวนผู้สำเร็จการศึกษา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93304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842335175174372"/>
          <c:y val="0.73233289729130591"/>
          <c:w val="0.27994645543758462"/>
          <c:h val="0.101106792325710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pPr>
            <a:r>
              <a:rPr lang="th-TH"/>
              <a:t>การติดตามงาน </a:t>
            </a:r>
            <a:r>
              <a:rPr lang="th-TH">
                <a:solidFill>
                  <a:srgbClr val="0000FF"/>
                </a:solidFill>
              </a:rPr>
              <a:t>(ประชุมภาษาอังกฤษ)</a:t>
            </a:r>
          </a:p>
        </c:rich>
      </c:tx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838786538255043"/>
          <c:y val="0.16897932601656027"/>
          <c:w val="0.84996531762575933"/>
          <c:h val="0.62991279540386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'7.4 (10)'!$J$72</c:f>
              <c:strCache>
                <c:ptCount val="1"/>
                <c:pt idx="0">
                  <c:v>การติดตามงาน (ประชุมภาษาอังกฤษ)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'7.4 (10)'!$K$71:$N$71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(10)'!$K$72:$N$72</c:f>
              <c:numCache>
                <c:formatCode>General</c:formatCode>
                <c:ptCount val="4"/>
                <c:pt idx="2">
                  <c:v>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0F-4BC6-BBA0-1189DE1BC2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626313792"/>
        <c:axId val="626319040"/>
      </c:barChart>
      <c:catAx>
        <c:axId val="626313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626319040"/>
        <c:crosses val="autoZero"/>
        <c:auto val="1"/>
        <c:lblAlgn val="ctr"/>
        <c:lblOffset val="100"/>
        <c:noMultiLvlLbl val="0"/>
      </c:catAx>
      <c:valAx>
        <c:axId val="62631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จำนวนครั้งการประชุม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62631379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cap="all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pc="0" baseline="0"/>
              <a:t>7.4 ข้อ (11) ผลลัพธ์ด้านการใช้กฎหมายและกฎระเบียบข้อบังคับ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cap="all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'7.4(11)'!$C$86</c:f>
              <c:strCache>
                <c:ptCount val="1"/>
                <c:pt idx="0">
                  <c:v>ปฏิบัติตามข้อกำหนด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'7.4(11)'!$D$85:$G$85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'7.4(11)'!$D$86:$G$86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3-4083-A4B4-9B548B5214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-1852621264"/>
        <c:axId val="-1852620720"/>
        <c:axId val="0"/>
      </c:bar3DChart>
      <c:catAx>
        <c:axId val="-1852621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40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2620720"/>
        <c:crosses val="autoZero"/>
        <c:auto val="1"/>
        <c:lblAlgn val="ctr"/>
        <c:lblOffset val="100"/>
        <c:noMultiLvlLbl val="0"/>
      </c:catAx>
      <c:valAx>
        <c:axId val="-1852620720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050" b="1"/>
                  <a:t>ร้อยละการปฏิบัติตามกฎ ระเบียบฯ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-185262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400"/>
              <a:t>7.4 ข้อ (12) ผลลัพธ์ด้านการประพฤติปฏิบัติตน
ตามหลักนิติธรรม โปร่งใส และจริยธรรม</a:t>
            </a:r>
            <a:r>
              <a:rPr lang="en-US" sz="1400"/>
              <a:t> </a:t>
            </a:r>
            <a:r>
              <a:rPr lang="th-TH" sz="1400" u="sng">
                <a:solidFill>
                  <a:srgbClr val="0000FF"/>
                </a:solidFill>
              </a:rPr>
              <a:t>(การจัดการข้อร้องเรียน)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'7.4 (12)'!$C$34</c:f>
              <c:strCache>
                <c:ptCount val="1"/>
                <c:pt idx="0">
                  <c:v>-การร้องเรียน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'7.4 (12)'!$D$33:$G$33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(12)'!$D$34:$G$34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BD-4BF4-BD39-584EF97000C7}"/>
            </c:ext>
          </c:extLst>
        </c:ser>
        <c:ser>
          <c:idx val="1"/>
          <c:order val="1"/>
          <c:tx>
            <c:strRef>
              <c:f>'7.4 (12)'!$C$35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'7.4 (12)'!$D$33:$G$33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(12)'!$D$35:$G$35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C5BD-4BF4-BD39-584EF97000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852631056"/>
        <c:axId val="-1852617456"/>
      </c:barChart>
      <c:catAx>
        <c:axId val="-18526310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2617456"/>
        <c:crosses val="autoZero"/>
        <c:auto val="1"/>
        <c:lblAlgn val="ctr"/>
        <c:lblOffset val="100"/>
        <c:noMultiLvlLbl val="0"/>
      </c:catAx>
      <c:valAx>
        <c:axId val="-185261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/>
                  <a:t>ร้อยละ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263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/>
              <a:t>7.4 ข้อ (12) ผลลัพธ์ด้านการประพฤติปฏิบัติตนตามหลักนิติธรรม โปร่งใส และจริยธรรม </a:t>
            </a:r>
            <a:r>
              <a:rPr lang="th-TH" b="1" u="sng">
                <a:solidFill>
                  <a:srgbClr val="0000FF"/>
                </a:solidFill>
              </a:rPr>
              <a:t>(การกำกับดูแล)</a:t>
            </a:r>
            <a:endParaRPr lang="th-TH" b="1"/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'7.4 (12)'!$J$34</c:f>
              <c:strCache>
                <c:ptCount val="1"/>
                <c:pt idx="0">
                  <c:v>-ประชุมตามแผนที่กำหนด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'7.4 (12)'!$K$33:$N$33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(12)'!$K$34:$N$34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07-4C39-AAAC-B2BA81907AE0}"/>
            </c:ext>
          </c:extLst>
        </c:ser>
        <c:ser>
          <c:idx val="1"/>
          <c:order val="1"/>
          <c:tx>
            <c:strRef>
              <c:f>'7.4 (12)'!$J$35</c:f>
              <c:strCache>
                <c:ptCount val="1"/>
                <c:pt idx="0">
                  <c:v>-การรายงานตามแผนที่กำหนด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'7.4 (12)'!$K$33:$N$33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(12)'!$K$35:$N$35</c:f>
              <c:numCache>
                <c:formatCode>General</c:formatCode>
                <c:ptCount val="4"/>
                <c:pt idx="1">
                  <c:v>56.25</c:v>
                </c:pt>
                <c:pt idx="3">
                  <c:v>83.33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07-4C39-AAAC-B2BA81907AE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852625616"/>
        <c:axId val="-1852621808"/>
      </c:barChart>
      <c:catAx>
        <c:axId val="-1852625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2621808"/>
        <c:crosses val="autoZero"/>
        <c:auto val="1"/>
        <c:lblAlgn val="ctr"/>
        <c:lblOffset val="100"/>
        <c:noMultiLvlLbl val="0"/>
      </c:catAx>
      <c:valAx>
        <c:axId val="-1852621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/>
                  <a:t>ร้อยละ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2625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pc="0" baseline="0"/>
              <a:t>7.4 ข้อ (13) ผลลัพธ์ด้านความรับผิดชอบต่อสังคมและการสนับสนุนชุมชน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'7.4 (13)'!$C$63:$D$63</c:f>
              <c:strCache>
                <c:ptCount val="2"/>
                <c:pt idx="1">
                  <c:v>กิจกรรมเทิดพระเกียรติ/บำเพ็ญประโยชน์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'7.4 (13)'!$E$62:$H$62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(13)'!$E$63:$H$63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60-4A7D-90B4-3B30235B151B}"/>
            </c:ext>
          </c:extLst>
        </c:ser>
        <c:ser>
          <c:idx val="1"/>
          <c:order val="1"/>
          <c:tx>
            <c:strRef>
              <c:f>'7.4 (13)'!$C$64:$D$64</c:f>
              <c:strCache>
                <c:ptCount val="2"/>
                <c:pt idx="1">
                  <c:v>โครงการจิตอาสา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'7.4 (13)'!$E$62:$H$62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(13)'!$E$64:$H$64</c:f>
              <c:numCache>
                <c:formatCode>General</c:formatCode>
                <c:ptCount val="4"/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60-4A7D-90B4-3B30235B151B}"/>
            </c:ext>
          </c:extLst>
        </c:ser>
        <c:ser>
          <c:idx val="2"/>
          <c:order val="2"/>
          <c:tx>
            <c:strRef>
              <c:f>'7.4 (13)'!$C$65:$D$65</c:f>
              <c:strCache>
                <c:ptCount val="2"/>
                <c:pt idx="1">
                  <c:v>สนับสนุนการจัดกิจกรรม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'7.4 (13)'!$E$62:$H$62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(13)'!$E$65:$H$65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60-4A7D-90B4-3B30235B151B}"/>
            </c:ext>
          </c:extLst>
        </c:ser>
        <c:ser>
          <c:idx val="3"/>
          <c:order val="3"/>
          <c:tx>
            <c:strRef>
              <c:f>'7.4 (13)'!$C$66:$D$66</c:f>
              <c:strCache>
                <c:ptCount val="2"/>
                <c:pt idx="1">
                  <c:v>ประชุมวิชาการ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'7.4 (13)'!$E$62:$H$62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 (13)'!$E$66:$H$66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60-4A7D-90B4-3B30235B151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-1852627248"/>
        <c:axId val="-1852619632"/>
      </c:barChart>
      <c:catAx>
        <c:axId val="-1852627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10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2619632"/>
        <c:crosses val="autoZero"/>
        <c:auto val="1"/>
        <c:lblAlgn val="ctr"/>
        <c:lblOffset val="100"/>
        <c:noMultiLvlLbl val="0"/>
      </c:catAx>
      <c:valAx>
        <c:axId val="-18526196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100"/>
                  <a:t>ร้อยละของความสำเร็จ
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2627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/>
              <a:t>7.5 ข้อ (14) ผลลัพธ์ด้านงบประมาณและการเงิน</a:t>
            </a:r>
          </a:p>
        </c:rich>
      </c:tx>
      <c:layout>
        <c:manualLayout>
          <c:xMode val="edge"/>
          <c:yMode val="edge"/>
          <c:x val="0.21015183792909176"/>
          <c:y val="4.2251082613743385E-2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'7.5(14,15)'!$J$58</c:f>
              <c:strCache>
                <c:ptCount val="1"/>
                <c:pt idx="0">
                  <c:v>การเบิกจ่าย งป.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'7.5(14,15)'!$K$57:$N$57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'7.5(14,15)'!$K$58:$N$58</c:f>
              <c:numCache>
                <c:formatCode>General</c:formatCode>
                <c:ptCount val="4"/>
                <c:pt idx="1">
                  <c:v>141.37</c:v>
                </c:pt>
                <c:pt idx="2">
                  <c:v>99.68</c:v>
                </c:pt>
                <c:pt idx="3">
                  <c:v>101.87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A0-475F-94A3-1ECCBD8D90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62993624"/>
        <c:axId val="562985424"/>
      </c:barChart>
      <c:catAx>
        <c:axId val="5629936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562985424"/>
        <c:crosses val="autoZero"/>
        <c:auto val="1"/>
        <c:lblAlgn val="ctr"/>
        <c:lblOffset val="100"/>
        <c:noMultiLvlLbl val="0"/>
      </c:catAx>
      <c:valAx>
        <c:axId val="56298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562993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/>
              <a:t>7.5 ข้อ (15) ผลลัพธ์ด้านการเติบโตและขีดความสามารถในการแข่งขัน </a:t>
            </a:r>
            <a:r>
              <a:rPr lang="th-TH" u="sng">
                <a:solidFill>
                  <a:srgbClr val="0000FF"/>
                </a:solidFill>
              </a:rPr>
              <a:t>(การเติบโต)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'7.5(14,15)'!$C$64</c:f>
              <c:strCache>
                <c:ptCount val="1"/>
                <c:pt idx="0">
                  <c:v>ความสำเร็จในการปรับปรุงพิพิธภัณฑ์ทหารเรือ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'7.5(14,15)'!$D$63:$G$63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'7.5(14,15)'!$D$64:$G$64</c:f>
              <c:numCache>
                <c:formatCode>General</c:formatCode>
                <c:ptCount val="4"/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48-4172-B6B4-A29BC1ED9A8B}"/>
            </c:ext>
          </c:extLst>
        </c:ser>
        <c:ser>
          <c:idx val="1"/>
          <c:order val="1"/>
          <c:tx>
            <c:strRef>
              <c:f>'7.5(14,15)'!$C$65</c:f>
              <c:strCache>
                <c:ptCount val="1"/>
                <c:pt idx="0">
                  <c:v>ความสำเร็จในการจัดตั้งศูนย์สมุททานุภาพ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'7.5(14,15)'!$D$63:$G$63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'7.5(14,15)'!$D$65:$G$65</c:f>
              <c:numCache>
                <c:formatCode>General</c:formatCode>
                <c:ptCount val="4"/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48-4172-B6B4-A29BC1ED9A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852631600"/>
        <c:axId val="-1852618544"/>
      </c:barChart>
      <c:catAx>
        <c:axId val="-1852631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2618544"/>
        <c:crosses val="autoZero"/>
        <c:auto val="1"/>
        <c:lblAlgn val="ctr"/>
        <c:lblOffset val="100"/>
        <c:noMultiLvlLbl val="0"/>
      </c:catAx>
      <c:valAx>
        <c:axId val="-1852618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2631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/>
              <a:t>7.5 ข้อ (15) ผลลัพธ์ด้านการเติบโตและขีดความสามารถในการแข่งขัน </a:t>
            </a:r>
            <a:r>
              <a:rPr lang="th-TH" b="1" u="sng">
                <a:solidFill>
                  <a:srgbClr val="0000FF"/>
                </a:solidFill>
              </a:rPr>
              <a:t>(การแข่งขัน)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'7.5(14,15)'!$C$74</c:f>
              <c:strCache>
                <c:ptCount val="1"/>
                <c:pt idx="0">
                  <c:v>จำนวน นทน.หลักสูตร สธ.ทร.2 ภาษา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'7.5(14,15)'!$D$73:$G$73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'7.5(14,15)'!$D$74:$G$74</c:f>
              <c:numCache>
                <c:formatCode>General</c:formatCode>
                <c:ptCount val="4"/>
                <c:pt idx="0">
                  <c:v>21</c:v>
                </c:pt>
                <c:pt idx="1">
                  <c:v>34</c:v>
                </c:pt>
                <c:pt idx="2">
                  <c:v>29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5E-4E6D-9D77-15375D175744}"/>
            </c:ext>
          </c:extLst>
        </c:ser>
        <c:ser>
          <c:idx val="1"/>
          <c:order val="1"/>
          <c:tx>
            <c:strRef>
              <c:f>'7.5(14,15)'!$C$75</c:f>
              <c:strCache>
                <c:ptCount val="1"/>
                <c:pt idx="0">
                  <c:v>จำนวนมิตรประเทศที่ส่งเรียนหลักสูตร สธ.ทร.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'7.5(14,15)'!$D$73:$G$73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'7.5(14,15)'!$D$75:$G$75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8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5E-4E6D-9D77-15375D175744}"/>
            </c:ext>
          </c:extLst>
        </c:ser>
        <c:ser>
          <c:idx val="2"/>
          <c:order val="2"/>
          <c:tx>
            <c:strRef>
              <c:f>'7.5(14,15)'!$C$76</c:f>
              <c:strCache>
                <c:ptCount val="1"/>
                <c:pt idx="0">
                  <c:v>จำนวนมิตรประเทศที่ส่งเรียนหลักสูตร วทร.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'7.5(14,15)'!$D$73:$G$73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'7.5(14,15)'!$D$76:$G$76</c:f>
              <c:numCache>
                <c:formatCode>General</c:formatCode>
                <c:ptCount val="4"/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5E-4E6D-9D77-15375D1757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52629424"/>
        <c:axId val="-1852628880"/>
        <c:axId val="0"/>
      </c:bar3DChart>
      <c:catAx>
        <c:axId val="-1852629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2628880"/>
        <c:crosses val="autoZero"/>
        <c:auto val="1"/>
        <c:lblAlgn val="ctr"/>
        <c:lblOffset val="100"/>
        <c:noMultiLvlLbl val="0"/>
      </c:catAx>
      <c:valAx>
        <c:axId val="-185262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จนวน นทน./ประเทศ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2629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600" b="1"/>
              <a:t>7.6 ข้อ (16) ผลลัพธ์ด้านประสิทธิผลและประสิทธิภาพกระบวนการ </a:t>
            </a:r>
          </a:p>
          <a:p>
            <a:pPr>
              <a:defRPr sz="1600" b="1"/>
            </a:pPr>
            <a:r>
              <a:rPr lang="th-TH" sz="1600" b="1" u="sng">
                <a:solidFill>
                  <a:srgbClr val="0000FF"/>
                </a:solidFill>
              </a:rPr>
              <a:t>(การพัฒนานวัตกรรมและการปรับปรุง)</a:t>
            </a:r>
          </a:p>
        </c:rich>
      </c:tx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'7.6(16)'!$K$33</c:f>
              <c:strCache>
                <c:ptCount val="1"/>
                <c:pt idx="0">
                  <c:v>หน่วยที่จัดทำ BP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'7.6(16)'!$L$32:$O$32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'7.6(16)'!$L$33:$O$33</c:f>
              <c:numCache>
                <c:formatCode>0</c:formatCode>
                <c:ptCount val="4"/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FE-4804-85E1-4D32D0DB27CC}"/>
            </c:ext>
          </c:extLst>
        </c:ser>
        <c:ser>
          <c:idx val="1"/>
          <c:order val="1"/>
          <c:tx>
            <c:strRef>
              <c:f>'7.6(16)'!$K$34</c:f>
              <c:strCache>
                <c:ptCount val="1"/>
                <c:pt idx="0">
                  <c:v>กระบวนการที่ปรับปรุง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'7.6(16)'!$L$32:$O$32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'7.6(16)'!$L$34:$O$34</c:f>
              <c:numCache>
                <c:formatCode>General</c:formatCode>
                <c:ptCount val="4"/>
                <c:pt idx="2" formatCode="0">
                  <c:v>100</c:v>
                </c:pt>
                <c:pt idx="3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FE-4804-85E1-4D32D0DB27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52623984"/>
        <c:axId val="-1852624528"/>
        <c:axId val="0"/>
      </c:bar3DChart>
      <c:catAx>
        <c:axId val="-1852623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40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2624528"/>
        <c:crosses val="autoZero"/>
        <c:auto val="1"/>
        <c:lblAlgn val="ctr"/>
        <c:lblOffset val="100"/>
        <c:noMultiLvlLbl val="0"/>
      </c:catAx>
      <c:valAx>
        <c:axId val="-1852624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400"/>
                  <a:t>ร้อยละความสำเร็จ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2623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600" b="1"/>
              <a:t>7.6 (ข้อ 17) ผลลัพธ์ด้านการเตรียมความพร้อมต่อภาวะฉุกเฉิน</a:t>
            </a:r>
          </a:p>
        </c:rich>
      </c:tx>
      <c:layout>
        <c:manualLayout>
          <c:xMode val="edge"/>
          <c:yMode val="edge"/>
          <c:x val="0.29655983507610256"/>
          <c:y val="2.3952095808383235E-2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'7.6(17)'!$B$32</c:f>
              <c:strCache>
                <c:ptCount val="1"/>
                <c:pt idx="0">
                  <c:v>ด้านการเตรียมพร้อมต่อภาวะฉุกเฉิน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'7.6(17)'!$C$31:$F$31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'7.6(17)'!$C$32:$F$32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3D-4418-82A8-338C2919EF01}"/>
            </c:ext>
          </c:extLst>
        </c:ser>
        <c:ser>
          <c:idx val="1"/>
          <c:order val="1"/>
          <c:tx>
            <c:strRef>
              <c:f>'7.6(17)'!$B$33</c:f>
              <c:strCache>
                <c:ptCount val="1"/>
                <c:pt idx="0">
                  <c:v>ด้านความปลอดภัย (ซ้อมดับเพลิง)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'7.6(17)'!$C$31:$F$31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'7.6(17)'!$C$33:$F$33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3D-4418-82A8-338C2919EF01}"/>
            </c:ext>
          </c:extLst>
        </c:ser>
        <c:ser>
          <c:idx val="2"/>
          <c:order val="2"/>
          <c:tx>
            <c:strRef>
              <c:f>'7.6(17)'!$B$34</c:f>
              <c:strCache>
                <c:ptCount val="1"/>
                <c:pt idx="0">
                  <c:v>ด้านความปลอดภัย (อุบัติเหตุ)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'7.6(17)'!$C$31:$F$31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'7.6(17)'!$C$34:$F$34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3D-4418-82A8-338C2919EF01}"/>
            </c:ext>
          </c:extLst>
        </c:ser>
        <c:ser>
          <c:idx val="3"/>
          <c:order val="3"/>
          <c:tx>
            <c:strRef>
              <c:f>'7.6(17)'!$B$35</c:f>
              <c:strCache>
                <c:ptCount val="1"/>
                <c:pt idx="0">
                  <c:v>การฝึกซ้อม/ฝึกอบรมการช่วยชีวิตแบบกู้ชีพ (CPR)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'7.6(17)'!$C$31:$F$31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'7.6(17)'!$C$35:$F$35</c:f>
              <c:numCache>
                <c:formatCode>General</c:formatCode>
                <c:ptCount val="4"/>
                <c:pt idx="1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3D-4418-82A8-338C2919EF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47946464"/>
        <c:axId val="-1847943744"/>
        <c:axId val="0"/>
      </c:bar3DChart>
      <c:catAx>
        <c:axId val="-18479464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47943744"/>
        <c:crosses val="autoZero"/>
        <c:auto val="1"/>
        <c:lblAlgn val="ctr"/>
        <c:lblOffset val="100"/>
        <c:noMultiLvlLbl val="0"/>
      </c:catAx>
      <c:valAx>
        <c:axId val="-184794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100"/>
                  <a:t>จำนวนครั้ง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47946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/>
              <a:t>7.1 (1) ผลลัพธ์ด้านการผลิตและการบริการตามพันธกิจหลักของ ยศ.ทร.
</a:t>
            </a:r>
            <a:r>
              <a:rPr lang="th-TH" b="1">
                <a:solidFill>
                  <a:srgbClr val="0000FF"/>
                </a:solidFill>
              </a:rPr>
              <a:t>(คู่เทียบระหว่าง วทร.ฯ กับ วทอ.ฯ)</a:t>
            </a:r>
          </a:p>
        </c:rich>
      </c:tx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'7.1 (1)'!$D$220</c:f>
              <c:strCache>
                <c:ptCount val="1"/>
                <c:pt idx="0">
                  <c:v>วทร.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(1)'!$E$219:$H$219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(1)'!$E$220:$H$220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98.89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CD-4A4C-B764-7B93707A8099}"/>
            </c:ext>
          </c:extLst>
        </c:ser>
        <c:ser>
          <c:idx val="1"/>
          <c:order val="1"/>
          <c:tx>
            <c:strRef>
              <c:f>'7.1 (1)'!$D$221</c:f>
              <c:strCache>
                <c:ptCount val="1"/>
                <c:pt idx="0">
                  <c:v>วทอ.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(1)'!$E$219:$H$219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(1)'!$E$221:$H$221</c:f>
              <c:numCache>
                <c:formatCode>General</c:formatCode>
                <c:ptCount val="4"/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CD-4A4C-B764-7B93707A80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88214128"/>
        <c:axId val="488228232"/>
        <c:axId val="0"/>
      </c:bar3DChart>
      <c:catAx>
        <c:axId val="4882141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488228232"/>
        <c:crosses val="autoZero"/>
        <c:auto val="1"/>
        <c:lblAlgn val="ctr"/>
        <c:lblOffset val="100"/>
        <c:noMultiLvlLbl val="0"/>
      </c:catAx>
      <c:valAx>
        <c:axId val="488228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</a:t>
                </a:r>
              </a:p>
            </c:rich>
          </c:tx>
          <c:layout>
            <c:manualLayout>
              <c:xMode val="edge"/>
              <c:yMode val="edge"/>
              <c:x val="6.7910761154855642E-2"/>
              <c:y val="0.396840551181102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48821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/>
              <a:t>7.6 ข้อ (18) ผลลัพธ์ด้านการจัดการห่วงโซ่อุปทาน 
</a:t>
            </a:r>
            <a:r>
              <a:rPr lang="th-TH" u="sng">
                <a:solidFill>
                  <a:srgbClr val="0000FF"/>
                </a:solidFill>
              </a:rPr>
              <a:t>(การผลิตกำลังพล)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'7.6(18)'!$B$91</c:f>
              <c:strCache>
                <c:ptCount val="1"/>
                <c:pt idx="0">
                  <c:v>-ทหารกองประจำการ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'7.6(18)'!$C$90:$F$90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'7.6(18)'!$C$91:$F$91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0B-48F0-A3F5-89B6909AE486}"/>
            </c:ext>
          </c:extLst>
        </c:ser>
        <c:ser>
          <c:idx val="1"/>
          <c:order val="1"/>
          <c:tx>
            <c:strRef>
              <c:f>'7.6(18)'!$B$92</c:f>
              <c:strCache>
                <c:ptCount val="1"/>
                <c:pt idx="0">
                  <c:v>-นรจ.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'7.6(18)'!$C$90:$F$90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'7.6(18)'!$C$92:$F$92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0B-48F0-A3F5-89B6909AE486}"/>
            </c:ext>
          </c:extLst>
        </c:ser>
        <c:ser>
          <c:idx val="2"/>
          <c:order val="2"/>
          <c:tx>
            <c:strRef>
              <c:f>'7.6(18)'!$B$93</c:f>
              <c:strCache>
                <c:ptCount val="1"/>
                <c:pt idx="0">
                  <c:v>รวม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'7.6(18)'!$C$90:$F$90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'7.6(18)'!$C$93:$F$93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0B-48F0-A3F5-89B6909AE486}"/>
            </c:ext>
          </c:extLst>
        </c:ser>
        <c:ser>
          <c:idx val="3"/>
          <c:order val="3"/>
          <c:tx>
            <c:strRef>
              <c:f>'7.6(18)'!$B$94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'7.6(18)'!$C$90:$F$90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'7.6(18)'!$C$94:$F$94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860B-48F0-A3F5-89B6909AE4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847942656"/>
        <c:axId val="-1847938304"/>
      </c:barChart>
      <c:catAx>
        <c:axId val="-1847942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47938304"/>
        <c:crosses val="autoZero"/>
        <c:auto val="1"/>
        <c:lblAlgn val="ctr"/>
        <c:lblOffset val="100"/>
        <c:noMultiLvlLbl val="0"/>
      </c:catAx>
      <c:valAx>
        <c:axId val="-184793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47942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/>
              <a:t>7.6 ข้อ (18) ผลลัพธ์ด้านการจัดการห่วงโซ่อุปทาน 
</a:t>
            </a:r>
            <a:r>
              <a:rPr lang="th-TH" b="1" u="sng">
                <a:solidFill>
                  <a:srgbClr val="0000FF"/>
                </a:solidFill>
              </a:rPr>
              <a:t>(การพัฒนากำลังพล)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'7.6(18)'!$I$90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'7.6(18)'!$G$91:$H$97</c:f>
              <c:strCache>
                <c:ptCount val="7"/>
                <c:pt idx="0">
                  <c:v>-ข้าราชการ กห.พลเรือน</c:v>
                </c:pt>
                <c:pt idx="1">
                  <c:v>-พจน.และ นพจ.รร.พจ.ฯ</c:v>
                </c:pt>
                <c:pt idx="2">
                  <c:v>-นทน.รร.ชต.ฯ</c:v>
                </c:pt>
                <c:pt idx="3">
                  <c:v>-นทน.สธ.ทร.</c:v>
                </c:pt>
                <c:pt idx="4">
                  <c:v>-นทน.อส.</c:v>
                </c:pt>
                <c:pt idx="5">
                  <c:v>-นศ.วทร.</c:v>
                </c:pt>
                <c:pt idx="6">
                  <c:v>-ผู้อบรมภาษา ตปท.</c:v>
                </c:pt>
              </c:strCache>
            </c:strRef>
          </c:cat>
          <c:val>
            <c:numRef>
              <c:f>'7.6(18)'!$I$91:$I$97</c:f>
              <c:numCache>
                <c:formatCode>General</c:formatCode>
                <c:ptCount val="7"/>
                <c:pt idx="0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8E-40B1-BD62-9E3FD41526AA}"/>
            </c:ext>
          </c:extLst>
        </c:ser>
        <c:ser>
          <c:idx val="1"/>
          <c:order val="1"/>
          <c:tx>
            <c:strRef>
              <c:f>'7.6(18)'!$J$90</c:f>
              <c:strCache>
                <c:ptCount val="1"/>
                <c:pt idx="0">
                  <c:v>งป.59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'7.6(18)'!$G$91:$H$97</c:f>
              <c:strCache>
                <c:ptCount val="7"/>
                <c:pt idx="0">
                  <c:v>-ข้าราชการ กห.พลเรือน</c:v>
                </c:pt>
                <c:pt idx="1">
                  <c:v>-พจน.และ นพจ.รร.พจ.ฯ</c:v>
                </c:pt>
                <c:pt idx="2">
                  <c:v>-นทน.รร.ชต.ฯ</c:v>
                </c:pt>
                <c:pt idx="3">
                  <c:v>-นทน.สธ.ทร.</c:v>
                </c:pt>
                <c:pt idx="4">
                  <c:v>-นทน.อส.</c:v>
                </c:pt>
                <c:pt idx="5">
                  <c:v>-นศ.วทร.</c:v>
                </c:pt>
                <c:pt idx="6">
                  <c:v>-ผู้อบรมภาษา ตปท.</c:v>
                </c:pt>
              </c:strCache>
            </c:strRef>
          </c:cat>
          <c:val>
            <c:numRef>
              <c:f>'7.6(18)'!$J$91:$J$97</c:f>
              <c:numCache>
                <c:formatCode>General</c:formatCode>
                <c:ptCount val="7"/>
                <c:pt idx="0">
                  <c:v>5</c:v>
                </c:pt>
                <c:pt idx="2">
                  <c:v>5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8E-40B1-BD62-9E3FD41526AA}"/>
            </c:ext>
          </c:extLst>
        </c:ser>
        <c:ser>
          <c:idx val="2"/>
          <c:order val="2"/>
          <c:tx>
            <c:strRef>
              <c:f>'7.6(18)'!$K$90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'7.6(18)'!$G$91:$H$97</c:f>
              <c:strCache>
                <c:ptCount val="7"/>
                <c:pt idx="0">
                  <c:v>-ข้าราชการ กห.พลเรือน</c:v>
                </c:pt>
                <c:pt idx="1">
                  <c:v>-พจน.และ นพจ.รร.พจ.ฯ</c:v>
                </c:pt>
                <c:pt idx="2">
                  <c:v>-นทน.รร.ชต.ฯ</c:v>
                </c:pt>
                <c:pt idx="3">
                  <c:v>-นทน.สธ.ทร.</c:v>
                </c:pt>
                <c:pt idx="4">
                  <c:v>-นทน.อส.</c:v>
                </c:pt>
                <c:pt idx="5">
                  <c:v>-นศ.วทร.</c:v>
                </c:pt>
                <c:pt idx="6">
                  <c:v>-ผู้อบรมภาษา ตปท.</c:v>
                </c:pt>
              </c:strCache>
            </c:strRef>
          </c:cat>
          <c:val>
            <c:numRef>
              <c:f>'7.6(18)'!$K$91:$K$97</c:f>
              <c:numCache>
                <c:formatCode>General</c:formatCode>
                <c:ptCount val="7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8E-40B1-BD62-9E3FD41526AA}"/>
            </c:ext>
          </c:extLst>
        </c:ser>
        <c:ser>
          <c:idx val="3"/>
          <c:order val="3"/>
          <c:tx>
            <c:strRef>
              <c:f>'7.6(18)'!$L$90</c:f>
              <c:strCache>
                <c:ptCount val="1"/>
                <c:pt idx="0">
                  <c:v>งป.61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'7.6(18)'!$G$91:$H$97</c:f>
              <c:strCache>
                <c:ptCount val="7"/>
                <c:pt idx="0">
                  <c:v>-ข้าราชการ กห.พลเรือน</c:v>
                </c:pt>
                <c:pt idx="1">
                  <c:v>-พจน.และ นพจ.รร.พจ.ฯ</c:v>
                </c:pt>
                <c:pt idx="2">
                  <c:v>-นทน.รร.ชต.ฯ</c:v>
                </c:pt>
                <c:pt idx="3">
                  <c:v>-นทน.สธ.ทร.</c:v>
                </c:pt>
                <c:pt idx="4">
                  <c:v>-นทน.อส.</c:v>
                </c:pt>
                <c:pt idx="5">
                  <c:v>-นศ.วทร.</c:v>
                </c:pt>
                <c:pt idx="6">
                  <c:v>-ผู้อบรมภาษา ตปท.</c:v>
                </c:pt>
              </c:strCache>
            </c:strRef>
          </c:cat>
          <c:val>
            <c:numRef>
              <c:f>'7.6(18)'!$L$91:$L$97</c:f>
              <c:numCache>
                <c:formatCode>General</c:formatCode>
                <c:ptCount val="7"/>
                <c:pt idx="0">
                  <c:v>4</c:v>
                </c:pt>
                <c:pt idx="1">
                  <c:v>5</c:v>
                </c:pt>
                <c:pt idx="3">
                  <c:v>4</c:v>
                </c:pt>
                <c:pt idx="4">
                  <c:v>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8E-40B1-BD62-9E3FD41526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47944832"/>
        <c:axId val="-1847937216"/>
        <c:axId val="0"/>
      </c:bar3DChart>
      <c:catAx>
        <c:axId val="-18479448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47937216"/>
        <c:crosses val="autoZero"/>
        <c:auto val="1"/>
        <c:lblAlgn val="ctr"/>
        <c:lblOffset val="100"/>
        <c:noMultiLvlLbl val="0"/>
      </c:catAx>
      <c:valAx>
        <c:axId val="-184793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4794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/>
              <a:t>7.6 ข้อ (18) ผลลัพธ์ด้านการจัดการห่วงโซ่อุปทาน 
</a:t>
            </a:r>
            <a:r>
              <a:rPr lang="th-TH" b="1" u="sng">
                <a:solidFill>
                  <a:srgbClr val="0000FF"/>
                </a:solidFill>
              </a:rPr>
              <a:t>(การบริการอื่น ๆ)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'7.6(18)'!$C$104</c:f>
              <c:strCache>
                <c:ptCount val="1"/>
                <c:pt idx="0">
                  <c:v>ด้านส่งกำลังบำรุง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'7.6(18)'!$D$103:$G$103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'7.6(18)'!$D$104:$G$104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B7-4270-8CBD-0296CB949B01}"/>
            </c:ext>
          </c:extLst>
        </c:ser>
        <c:ser>
          <c:idx val="1"/>
          <c:order val="1"/>
          <c:tx>
            <c:strRef>
              <c:f>'7.6(18)'!$C$105</c:f>
              <c:strCache>
                <c:ptCount val="1"/>
                <c:pt idx="0">
                  <c:v>ด้านอนุศาสนาจารย์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'7.6(18)'!$D$103:$G$103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'7.6(18)'!$D$105:$G$105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B7-4270-8CBD-0296CB949B01}"/>
            </c:ext>
          </c:extLst>
        </c:ser>
        <c:ser>
          <c:idx val="2"/>
          <c:order val="2"/>
          <c:tx>
            <c:strRef>
              <c:f>'7.6(18)'!$C$106</c:f>
              <c:strCache>
                <c:ptCount val="1"/>
                <c:pt idx="0">
                  <c:v>ด้านประวัติศาสตร์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'7.6(18)'!$D$103:$G$103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'7.6(18)'!$D$106:$G$106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B7-4270-8CBD-0296CB949B01}"/>
            </c:ext>
          </c:extLst>
        </c:ser>
        <c:ser>
          <c:idx val="3"/>
          <c:order val="3"/>
          <c:tx>
            <c:strRef>
              <c:f>'7.6(18)'!$C$107</c:f>
              <c:strCache>
                <c:ptCount val="1"/>
                <c:pt idx="0">
                  <c:v>ด้านศึกษาวิเคราะห์ฯ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'7.6(18)'!$D$103:$G$103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'7.6(18)'!$D$107:$G$107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B7-4270-8CBD-0296CB949B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47950272"/>
        <c:axId val="-1847947008"/>
        <c:axId val="0"/>
      </c:bar3DChart>
      <c:catAx>
        <c:axId val="-18479502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47947008"/>
        <c:crosses val="autoZero"/>
        <c:auto val="1"/>
        <c:lblAlgn val="ctr"/>
        <c:lblOffset val="100"/>
        <c:noMultiLvlLbl val="0"/>
      </c:catAx>
      <c:valAx>
        <c:axId val="-184794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47950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pPr>
            <a:r>
              <a:rPr lang="th-TH" sz="1400" b="1"/>
              <a:t>7.1 (1) ผลลัพธ์ด้านการผลิตและการบริการตามพันธกิจหลักของ ยศ.ทร.
</a:t>
            </a:r>
            <a:r>
              <a:rPr lang="th-TH" sz="1400" b="1">
                <a:solidFill>
                  <a:srgbClr val="0000FF"/>
                </a:solidFill>
              </a:rPr>
              <a:t>(คู่เทียบระหว่าง รร.สธ.ทร.ฯ กับ รร.สธ.ทบ.ฯ)</a:t>
            </a:r>
          </a:p>
        </c:rich>
      </c:tx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'7.1 (1)'!$N$220</c:f>
              <c:strCache>
                <c:ptCount val="1"/>
                <c:pt idx="0">
                  <c:v>รร.สธ.ทร.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(1)'!$O$219:$R$219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(1)'!$O$220:$R$220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 formatCode="0.00">
                  <c:v>99.19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F7-4495-BE8C-4E9C06371A9D}"/>
            </c:ext>
          </c:extLst>
        </c:ser>
        <c:ser>
          <c:idx val="1"/>
          <c:order val="1"/>
          <c:tx>
            <c:strRef>
              <c:f>'7.1 (1)'!$N$221</c:f>
              <c:strCache>
                <c:ptCount val="1"/>
                <c:pt idx="0">
                  <c:v>รร.สธ.ทบ.</c:v>
                </c:pt>
              </c:strCache>
            </c:strRef>
          </c:tx>
          <c:spPr>
            <a:solidFill>
              <a:srgbClr val="FFFF6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(1)'!$O$219:$R$219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(1)'!$O$221:$R$221</c:f>
              <c:numCache>
                <c:formatCode>General</c:formatCode>
                <c:ptCount val="4"/>
                <c:pt idx="3" formatCode="0.00">
                  <c:v>98.05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F7-4495-BE8C-4E9C06371A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98007000"/>
        <c:axId val="498011264"/>
        <c:axId val="0"/>
      </c:bar3DChart>
      <c:catAx>
        <c:axId val="498007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498011264"/>
        <c:crosses val="autoZero"/>
        <c:auto val="1"/>
        <c:lblAlgn val="ctr"/>
        <c:lblOffset val="100"/>
        <c:noMultiLvlLbl val="0"/>
      </c:catAx>
      <c:valAx>
        <c:axId val="498011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498007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7.1 (1) ผลลัพธ์ด้านการผลิตและการบริการตามพันธกิจหลักของ ยศ.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  <a:p>
            <a:pPr>
              <a:defRPr b="1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r>
              <a:rPr lang="th-TH" b="1" u="sng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(ด้านบริการอบรมภาษา ตปท.)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'7.1 (1)'!$C$255</c:f>
              <c:strCache>
                <c:ptCount val="1"/>
                <c:pt idx="0">
                  <c:v>ผู้อบรมภาษา ปตท.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925-41EC-BB84-6B98CE766EB7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F925-41EC-BB84-6B98CE766EB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F925-41EC-BB84-6B98CE766E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(1)'!$D$254:$G$254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(1)'!$D$255:$G$255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925-41EC-BB84-6B98CE766E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933038880"/>
        <c:axId val="-1933051936"/>
        <c:axId val="0"/>
      </c:bar3DChart>
      <c:catAx>
        <c:axId val="-1933038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40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33051936"/>
        <c:crosses val="autoZero"/>
        <c:auto val="1"/>
        <c:lblAlgn val="ctr"/>
        <c:lblOffset val="100"/>
        <c:noMultiLvlLbl val="0"/>
      </c:catAx>
      <c:valAx>
        <c:axId val="-193305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40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33038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/>
              <a:t>7.1 (1) ผลลัพธ์ด้านการผลิตและการบริการหลักของ ยศ.ทร.</a:t>
            </a:r>
          </a:p>
          <a:p>
            <a:pPr>
              <a:defRPr b="1"/>
            </a:pPr>
            <a:r>
              <a:rPr lang="th-TH" b="1" u="sng">
                <a:solidFill>
                  <a:srgbClr val="0000FF"/>
                </a:solidFill>
              </a:rPr>
              <a:t>(ด้านการศึกษาวิเคราะห์ยุทธศาสตร์</a:t>
            </a:r>
            <a:r>
              <a:rPr lang="th-TH" b="1">
                <a:solidFill>
                  <a:srgbClr val="0000FF"/>
                </a:solidFill>
              </a:rPr>
              <a:t>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rgbClr val="0000FF"/>
          </a:solidFill>
        </a:ln>
        <a:effectLst/>
        <a:sp3d>
          <a:contourClr>
            <a:srgbClr val="0000FF"/>
          </a:contourClr>
        </a:sp3d>
      </c:spPr>
    </c:sideWall>
    <c:backWall>
      <c:thickness val="0"/>
      <c:spPr>
        <a:noFill/>
        <a:ln>
          <a:solidFill>
            <a:srgbClr val="0000FF"/>
          </a:solidFill>
        </a:ln>
        <a:effectLst/>
        <a:sp3d>
          <a:contourClr>
            <a:srgbClr val="0000FF"/>
          </a:contourClr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'7.1 (1)'!$M$251</c:f>
              <c:strCache>
                <c:ptCount val="1"/>
                <c:pt idx="0">
                  <c:v>จำนวนเรื่องในการศึกษาวิเคราะห์ยุทธศาสตร์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FF00FF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(1)'!$N$250:$Q$250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(1)'!$N$251:$Q$251</c:f>
              <c:numCache>
                <c:formatCode>General</c:formatCode>
                <c:ptCount val="4"/>
                <c:pt idx="0">
                  <c:v>7</c:v>
                </c:pt>
                <c:pt idx="1">
                  <c:v>7</c:v>
                </c:pt>
                <c:pt idx="2">
                  <c:v>11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F2-4272-84A7-CBF170FAB8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56217424"/>
        <c:axId val="-1856211440"/>
        <c:axId val="0"/>
      </c:bar3DChart>
      <c:catAx>
        <c:axId val="-1856217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40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6211440"/>
        <c:crosses val="autoZero"/>
        <c:auto val="1"/>
        <c:lblAlgn val="ctr"/>
        <c:lblOffset val="100"/>
        <c:noMultiLvlLbl val="0"/>
      </c:catAx>
      <c:valAx>
        <c:axId val="-185621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400"/>
                  <a:t>จำนวนเรื่องในการศึกษาวิเคราะห์ฯ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621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/>
              <a:t>7.1 (1) ผลลัพธ์ด้านการผลิตและการบริการตามพันธกิจหลักของ ยศ.ทร.
</a:t>
            </a:r>
            <a:r>
              <a:rPr lang="th-TH">
                <a:solidFill>
                  <a:srgbClr val="0000FF"/>
                </a:solidFill>
              </a:rPr>
              <a:t>(</a:t>
            </a:r>
            <a:r>
              <a:rPr lang="th-TH" u="sng">
                <a:solidFill>
                  <a:srgbClr val="0000FF"/>
                </a:solidFill>
              </a:rPr>
              <a:t>ด้านบริการอื่นๆ 3 ด้าน)</a:t>
            </a:r>
          </a:p>
        </c:rich>
      </c:tx>
      <c:layout>
        <c:manualLayout>
          <c:xMode val="edge"/>
          <c:yMode val="edge"/>
          <c:x val="0.13296671189892281"/>
          <c:y val="3.0937795846479106E-2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'7.1 (1)'!$D$239</c:f>
              <c:strCache>
                <c:ptCount val="1"/>
                <c:pt idx="0">
                  <c:v>การพัฒนาภาษา ตปท.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(1)'!$E$238:$H$238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(1)'!$E$239:$H$239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8F-43BE-BBFD-35051FE74BD5}"/>
            </c:ext>
          </c:extLst>
        </c:ser>
        <c:ser>
          <c:idx val="1"/>
          <c:order val="1"/>
          <c:tx>
            <c:strRef>
              <c:f>'7.1 (1)'!$D$240</c:f>
              <c:strCache>
                <c:ptCount val="1"/>
                <c:pt idx="0">
                  <c:v>ด้านส่งกำลังบำรุง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(1)'!$E$238:$H$238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(1)'!$E$240:$H$240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8F-43BE-BBFD-35051FE74BD5}"/>
            </c:ext>
          </c:extLst>
        </c:ser>
        <c:ser>
          <c:idx val="2"/>
          <c:order val="2"/>
          <c:tx>
            <c:strRef>
              <c:f>'7.1 (1)'!$D$241</c:f>
              <c:strCache>
                <c:ptCount val="1"/>
                <c:pt idx="0">
                  <c:v>ด้านประวัติศาสตร์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(1)'!$E$238:$H$238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(1)'!$E$241:$H$241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8F-43BE-BBFD-35051FE74B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56214160"/>
        <c:axId val="-1856213616"/>
        <c:axId val="0"/>
      </c:bar3DChart>
      <c:catAx>
        <c:axId val="-1856214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6213616"/>
        <c:crosses val="autoZero"/>
        <c:auto val="1"/>
        <c:lblAlgn val="ctr"/>
        <c:lblOffset val="100"/>
        <c:noMultiLvlLbl val="0"/>
      </c:catAx>
      <c:valAx>
        <c:axId val="-185621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400" b="0"/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6214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400"/>
              <a:t>7.1 (1) ผลลัพธ์ด้านการผลิตและการบริการตามพันธกิจหลักของ ยศ.ทร.
</a:t>
            </a:r>
            <a:r>
              <a:rPr lang="th-TH" sz="1400" u="sng">
                <a:solidFill>
                  <a:srgbClr val="0000FF"/>
                </a:solidFill>
              </a:rPr>
              <a:t>(ด้านการอนุศาสนาจารย์)</a:t>
            </a:r>
            <a:endParaRPr lang="th-TH" sz="1400"/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'7.1 (1)'!$N$239</c:f>
              <c:strCache>
                <c:ptCount val="1"/>
                <c:pt idx="0">
                  <c:v>อนุศาสนาจารย์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(1)'!$O$238:$R$238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'7.1 (1)'!$O$239:$R$239</c:f>
              <c:numCache>
                <c:formatCode>General</c:formatCode>
                <c:ptCount val="4"/>
                <c:pt idx="0">
                  <c:v>97.06</c:v>
                </c:pt>
                <c:pt idx="1">
                  <c:v>96.47</c:v>
                </c:pt>
                <c:pt idx="2">
                  <c:v>98.24</c:v>
                </c:pt>
                <c:pt idx="3">
                  <c:v>98.82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CA-45B2-BA18-4E00CF48A8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56216880"/>
        <c:axId val="-1856215792"/>
        <c:axId val="0"/>
      </c:bar3DChart>
      <c:catAx>
        <c:axId val="-1856216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 b="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6215792"/>
        <c:crosses val="autoZero"/>
        <c:auto val="1"/>
        <c:lblAlgn val="ctr"/>
        <c:lblOffset val="100"/>
        <c:noMultiLvlLbl val="0"/>
      </c:catAx>
      <c:valAx>
        <c:axId val="-1856215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300" b="0"/>
                  <a:t>ร้อยละของจำนวนครั้งในการจัดอบรม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85621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CC54BF1-81A8-462E-95CA-F44C625F7B9A}" type="datetimeFigureOut">
              <a:rPr lang="th-TH"/>
              <a:pPr>
                <a:defRPr/>
              </a:pPr>
              <a:t>30/04/62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th-TH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BC29B2D-17E9-4E3B-92F5-8D40B58224C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546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C29B2D-17E9-4E3B-92F5-8D40B58224C9}" type="slidenum">
              <a:rPr lang="th-TH" smtClean="0"/>
              <a:pPr>
                <a:defRPr/>
              </a:pPr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699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559C4-56B3-47DB-8B26-5808A00E2995}" type="datetime1">
              <a:rPr lang="th-TH" smtClean="0"/>
              <a:t>30/04/62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DE6AD-CAC9-42A9-B289-CCC27BE8DD3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C8572-76DB-40F9-9669-6A466A3D1FCD}" type="datetime1">
              <a:rPr lang="th-TH" smtClean="0"/>
              <a:t>30/04/62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C09BA-539B-4A9F-AEF5-439FE684FFC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5F0D6-9603-46E8-A6CC-D5AECFB8F8EB}" type="datetime1">
              <a:rPr lang="th-TH" smtClean="0"/>
              <a:t>30/04/62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955C-B9E6-4FF1-8867-10049AA3CA2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DB719-8DD4-4643-8443-9737B1531395}" type="datetime1">
              <a:rPr lang="th-TH" smtClean="0"/>
              <a:t>30/04/62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613F2-104A-4D25-9543-BE6C0E7E17C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199D7-E24D-4CB4-BA4E-5B5F492F1E9C}" type="datetime1">
              <a:rPr lang="th-TH" smtClean="0"/>
              <a:t>30/04/62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8CC70-E1C6-470C-A089-968DDB8EDEE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CACE1-EFE3-42CB-AEDB-ED68C17F7699}" type="datetime1">
              <a:rPr lang="th-TH" smtClean="0"/>
              <a:t>30/04/62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9FF4B-0457-4ED8-A70B-8E149D39DEF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1447C-9F27-4696-B2D8-2D05312577C7}" type="datetime1">
              <a:rPr lang="th-TH" smtClean="0"/>
              <a:t>30/04/62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410E5-0B84-4035-800A-5DE412DBF89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2873C-6881-4AE3-96D7-B0D34762FD18}" type="datetime1">
              <a:rPr lang="th-TH" smtClean="0"/>
              <a:t>30/04/62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A793A-A0A9-46C2-A6FF-17C5F480B64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4AAD8-64CC-4C30-A7BA-BCB076B1B45A}" type="datetime1">
              <a:rPr lang="th-TH" smtClean="0"/>
              <a:t>30/04/62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FCE61-ADD4-4EC4-911E-721FA2BB16D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188FF-1C07-4823-9D6F-D13BC085624C}" type="datetime1">
              <a:rPr lang="th-TH" smtClean="0"/>
              <a:t>30/04/62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035CF-9D42-4C65-B457-909C0DFDCC0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79189-CB89-4264-AB04-D75386E4142E}" type="datetime1">
              <a:rPr lang="th-TH" smtClean="0"/>
              <a:t>30/04/62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33ECC-42A7-4A74-BD96-4B44FF306D2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EFE2B3F8-9850-446F-8722-15FDB75BF901}" type="datetime1">
              <a:rPr lang="th-TH" smtClean="0"/>
              <a:t>30/04/62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th-TH"/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681934CD-5EF9-4AF7-B207-EF25B3F4C78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179512" y="275663"/>
            <a:ext cx="8784976" cy="2736875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h="381000"/>
          </a:sp3d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นำเสนอผลลัพธ์การดำเนินการ</a:t>
            </a:r>
            <a:br>
              <a:rPr lang="th-TH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ของ ยศ.</a:t>
            </a:r>
            <a:r>
              <a:rPr lang="th-TH" sz="6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</a:t>
            </a:r>
            <a:r>
              <a:rPr lang="th-TH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br>
              <a:rPr lang="th-TH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งป. 58-61</a:t>
            </a:r>
            <a:endParaRPr lang="fr-CA" sz="6000" b="1" dirty="0">
              <a:solidFill>
                <a:schemeClr val="accent6">
                  <a:lumMod val="20000"/>
                  <a:lumOff val="8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75" name="Sous-titre 2"/>
          <p:cNvSpPr>
            <a:spLocks noGrp="1"/>
          </p:cNvSpPr>
          <p:nvPr>
            <p:ph type="subTitle" idx="1"/>
          </p:nvPr>
        </p:nvSpPr>
        <p:spPr>
          <a:xfrm>
            <a:off x="1763688" y="3573016"/>
            <a:ext cx="7592888" cy="3059013"/>
          </a:xfrm>
        </p:spPr>
        <p:txBody>
          <a:bodyPr/>
          <a:lstStyle/>
          <a:p>
            <a:pPr eaLnBrk="1" hangingPunct="1"/>
            <a:endParaRPr lang="th-T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/>
            <a:endParaRPr lang="fr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1979712" y="3587843"/>
            <a:ext cx="683629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ในวันศุกร์ที่ 3 พ.ค.62 ณ ห้องประชุม สปช.</a:t>
            </a:r>
            <a:r>
              <a:rPr lang="th-TH" sz="4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น.อ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.หญิง </a:t>
            </a:r>
            <a:r>
              <a:rPr lang="th-TH" sz="4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ชมภู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พัฒนพงษ์</a:t>
            </a:r>
            <a:endParaRPr lang="th-TH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เลขานุการคณะทำงานย่อยหมวด 7</a:t>
            </a:r>
          </a:p>
        </p:txBody>
      </p: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EE90B-AC7C-41A9-A84D-E29489FE9248}" type="datetime1">
              <a:rPr lang="th-TH" smtClean="0"/>
              <a:t>30/04/62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h-TH" dirty="0"/>
              <a:t>น.อ.หญิง ชมภู พัฒนพง</a:t>
            </a:r>
            <a:r>
              <a:rPr lang="th-TH" dirty="0" err="1"/>
              <a:t>ษ์</a:t>
            </a:r>
            <a:r>
              <a:rPr lang="th-TH" dirty="0"/>
              <a:t> </a:t>
            </a:r>
            <a:r>
              <a:rPr lang="th-TH" dirty="0" err="1"/>
              <a:t>นป</a:t>
            </a:r>
            <a:r>
              <a:rPr lang="th-TH" dirty="0"/>
              <a:t>ก.ฯ ช่วยราชการ .ยศ.</a:t>
            </a:r>
            <a:r>
              <a:rPr lang="th-TH" dirty="0" err="1"/>
              <a:t>ทร</a:t>
            </a:r>
            <a:r>
              <a:rPr lang="th-TH" dirty="0"/>
              <a:t>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DE6AD-CAC9-42A9-B289-CCC27BE8DD3A}" type="slidenum">
              <a:rPr lang="th-TH" smtClean="0"/>
              <a:pPr>
                <a:defRPr/>
              </a:pPr>
              <a:t>1</a:t>
            </a:fld>
            <a:endParaRPr lang="th-TH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539552" y="136525"/>
            <a:ext cx="8229600" cy="113223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(2) ด้านการนำยุทธศาสตร์ไปปฏิบัติ</a:t>
            </a:r>
            <a:endParaRPr lang="fr-CA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9" name="ตาราง 8">
            <a:extLst>
              <a:ext uri="{FF2B5EF4-FFF2-40B4-BE49-F238E27FC236}">
                <a16:creationId xmlns:a16="http://schemas.microsoft.com/office/drawing/2014/main" id="{7A0D66A9-97D7-4FC1-9C4C-9D169FDB1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618839"/>
              </p:ext>
            </p:extLst>
          </p:nvPr>
        </p:nvGraphicFramePr>
        <p:xfrm>
          <a:off x="344244" y="1700808"/>
          <a:ext cx="8342556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356">
                  <a:extLst>
                    <a:ext uri="{9D8B030D-6E8A-4147-A177-3AD203B41FA5}">
                      <a16:colId xmlns:a16="http://schemas.microsoft.com/office/drawing/2014/main" val="3414293860"/>
                    </a:ext>
                  </a:extLst>
                </a:gridCol>
                <a:gridCol w="7715200">
                  <a:extLst>
                    <a:ext uri="{9D8B030D-6E8A-4147-A177-3AD203B41FA5}">
                      <a16:colId xmlns:a16="http://schemas.microsoft.com/office/drawing/2014/main" val="3499935933"/>
                    </a:ext>
                  </a:extLst>
                </a:gridCol>
              </a:tblGrid>
              <a:tr h="41142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>
                          <a:solidFill>
                            <a:schemeClr val="lt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ตัวชี้วัดสำคัญในแผนปฏิบัติราชการประจำปีของ ยศ.</a:t>
                      </a:r>
                      <a:r>
                        <a:rPr lang="th-TH" sz="2800" b="1" kern="1200" dirty="0" err="1">
                          <a:solidFill>
                            <a:schemeClr val="lt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ทร</a:t>
                      </a:r>
                      <a:r>
                        <a:rPr lang="th-TH" sz="2800" b="1" kern="1200" dirty="0">
                          <a:solidFill>
                            <a:schemeClr val="lt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254600"/>
                  </a:ext>
                </a:extLst>
              </a:tr>
              <a:tr h="658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ร้อยละความสำเร็จของกิจกรรมเทิดพระเกียรติตามแผนงาน/โครงการของ ยศ.</a:t>
                      </a:r>
                      <a:r>
                        <a:rPr lang="th-TH" sz="2400" b="1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ทร</a:t>
                      </a: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4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ต่อจำนวนกิจกรรมตามแผนที่กำหนด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052684"/>
                  </a:ext>
                </a:extLst>
              </a:tr>
              <a:tr h="658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endParaRPr lang="en-US" sz="2400" b="1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ร้อยละของกิจกรรมที่ปฏิบัติได้ตามแผนปฏิบัติงานประจำปีงานประกันคุณภาพการศึกษา ต่อจำนวนกิจกรรมในแผนที่ได้รับ งป.สนับสนุนทั้งหมด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0121678"/>
                  </a:ext>
                </a:extLst>
              </a:tr>
              <a:tr h="658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ร้อยละของความสำเร็จในการส่งครู อาจารย์ สังกัด ยศ.</a:t>
                      </a:r>
                      <a:r>
                        <a:rPr lang="th-TH" sz="2400" b="1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ทร</a:t>
                      </a: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 เข้ารับการศึกษา/อบรม/สัมมนาทางวิชาการ/ดูงาน </a:t>
                      </a:r>
                      <a:r>
                        <a:rPr lang="th-TH" sz="24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ต่อจำนวนครู อาจารย์ ตามแผนที่กำหนด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4375960"/>
                  </a:ext>
                </a:extLst>
              </a:tr>
              <a:tr h="987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ระดับความพึงพอใจของทหารกองประจำการ นรจ. ข้าราชการกลาโหมพลเรือน นักเรียนพันจ่า พันจ่านักเรียน นทน. และนักศึกษาที่เข้ารับการศึกษา/ฝึกอบรม</a:t>
                      </a:r>
                      <a:r>
                        <a:rPr lang="th-TH" sz="24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ที่มีต่อการจัดการศึกษา/ฝึกอบรม</a:t>
                      </a: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ในแต่ละหลักสูตร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3402057"/>
                  </a:ext>
                </a:extLst>
              </a:tr>
              <a:tr h="658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ระดับความพึงพอใจของผู้เข้ารับการอบรม</a:t>
                      </a:r>
                      <a:r>
                        <a:rPr lang="th-TH" sz="24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ที่มี</a:t>
                      </a: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ต่อการให้การอบรมภาษาต่างประเทศ 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ณ </a:t>
                      </a:r>
                      <a:r>
                        <a:rPr lang="th-TH" sz="2400" b="1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ศภษ</a:t>
                      </a: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.ยศ.</a:t>
                      </a:r>
                      <a:r>
                        <a:rPr lang="th-TH" sz="2400" b="1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ทร</a:t>
                      </a: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349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58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7AA5907B-EC87-4AAC-82D7-95C9E604B8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7626090"/>
              </p:ext>
            </p:extLst>
          </p:nvPr>
        </p:nvGraphicFramePr>
        <p:xfrm>
          <a:off x="623905" y="238797"/>
          <a:ext cx="8252336" cy="2927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19100BD7-7A83-41DA-95FF-91EE503141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2395871"/>
              </p:ext>
            </p:extLst>
          </p:nvPr>
        </p:nvGraphicFramePr>
        <p:xfrm>
          <a:off x="621548" y="3354059"/>
          <a:ext cx="8252335" cy="2927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5676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C7F46A59-AE06-4774-AFA0-CC89EDC748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6444787"/>
              </p:ext>
            </p:extLst>
          </p:nvPr>
        </p:nvGraphicFramePr>
        <p:xfrm>
          <a:off x="678468" y="104354"/>
          <a:ext cx="8136904" cy="3327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76770BD2-F0E8-482C-B98B-2F0C1547A4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383366"/>
              </p:ext>
            </p:extLst>
          </p:nvPr>
        </p:nvGraphicFramePr>
        <p:xfrm>
          <a:off x="678468" y="3483619"/>
          <a:ext cx="8091389" cy="2898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5762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553481" y="1844824"/>
            <a:ext cx="6120680" cy="1584176"/>
          </a:xfrm>
          <a:ln>
            <a:solidFill>
              <a:srgbClr val="D60093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7.2 ผลลัพธ์ด้านการให้ความสำคัญผู้รับบริการและผู้มีส่วนได้ส่วนเสีย</a:t>
            </a:r>
            <a:endParaRPr lang="fr-CA" sz="4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34948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A4CB01AD-D59C-4B5D-90C7-7B3731F880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394341"/>
              </p:ext>
            </p:extLst>
          </p:nvPr>
        </p:nvGraphicFramePr>
        <p:xfrm>
          <a:off x="457200" y="548680"/>
          <a:ext cx="8163082" cy="4055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CBCCBFCF-EEF1-459C-8D70-FC6B3AE1DDFA}"/>
              </a:ext>
            </a:extLst>
          </p:cNvPr>
          <p:cNvSpPr txBox="1"/>
          <p:nvPr/>
        </p:nvSpPr>
        <p:spPr>
          <a:xfrm>
            <a:off x="2239657" y="4739660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การแปลความหมายระดับความพึงพอใจ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  หมายถึง  ระดับความพึงพอใจน้อยที่สุด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  หมายถึง  ระดับความพึงพอใจน้อย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3  หมายถึง  ระดับความพึงพอใจปานกลาง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4  หมายถึง  ระดับความพึงพอใจมาก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5  หมายถึง  ระดับความพึงพอใจมากที่สุด</a:t>
            </a:r>
          </a:p>
        </p:txBody>
      </p:sp>
    </p:spTree>
    <p:extLst>
      <p:ext uri="{BB962C8B-B14F-4D97-AF65-F5344CB8AC3E}">
        <p14:creationId xmlns:p14="http://schemas.microsoft.com/office/powerpoint/2010/main" val="1989710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36215939-7891-420C-B171-EA4261B068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2605962"/>
              </p:ext>
            </p:extLst>
          </p:nvPr>
        </p:nvGraphicFramePr>
        <p:xfrm>
          <a:off x="630565" y="3121155"/>
          <a:ext cx="7882871" cy="3196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แผนภูมิ 9">
            <a:extLst>
              <a:ext uri="{FF2B5EF4-FFF2-40B4-BE49-F238E27FC236}">
                <a16:creationId xmlns:a16="http://schemas.microsoft.com/office/drawing/2014/main" id="{0061C890-54E9-4908-A4C9-143F251A26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750398"/>
              </p:ext>
            </p:extLst>
          </p:nvPr>
        </p:nvGraphicFramePr>
        <p:xfrm>
          <a:off x="630565" y="136525"/>
          <a:ext cx="7882871" cy="2791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7705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7AD101B1-D6FE-4E8D-97A1-B784B3FD4D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692493"/>
              </p:ext>
            </p:extLst>
          </p:nvPr>
        </p:nvGraphicFramePr>
        <p:xfrm>
          <a:off x="1259632" y="136525"/>
          <a:ext cx="6984776" cy="3740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770E030-A7C8-4214-BF04-A1B95CE42D47}"/>
              </a:ext>
            </a:extLst>
          </p:cNvPr>
          <p:cNvSpPr txBox="1"/>
          <p:nvPr/>
        </p:nvSpPr>
        <p:spPr>
          <a:xfrm>
            <a:off x="2303748" y="4331985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การแปลความหมายระดับความ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พึงพอใจ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  หมายถึง  ระดับความ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พึงพอใจน้อยที่สุด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  หมายถึง  ระดับความ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พึงพอใจน้อย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3  หมายถึง  ระดับความ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พึงพอใจปานกลาง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4  หมายถึง  ระดับความ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พึงพอใจมาก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5  หมายถึง  ระดับความ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พึงพอใจมากที่สุด</a:t>
            </a:r>
          </a:p>
        </p:txBody>
      </p:sp>
    </p:spTree>
    <p:extLst>
      <p:ext uri="{BB962C8B-B14F-4D97-AF65-F5344CB8AC3E}">
        <p14:creationId xmlns:p14="http://schemas.microsoft.com/office/powerpoint/2010/main" val="4092741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553481" y="1844824"/>
            <a:ext cx="6120680" cy="1584176"/>
          </a:xfrm>
          <a:ln>
            <a:solidFill>
              <a:srgbClr val="D60093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7.3 ผลลัพธ์ด้านการมุ่งเน้นบุคลากร</a:t>
            </a:r>
            <a:endParaRPr lang="fr-CA" sz="4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13829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539552" y="136525"/>
            <a:ext cx="8229600" cy="113223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(5) ผลลัพธ์ด้านอัตรากำลัง</a:t>
            </a:r>
            <a:endParaRPr lang="fr-CA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026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C934DAB3-6FD5-494D-A744-3F5BEE9684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7685976"/>
              </p:ext>
            </p:extLst>
          </p:nvPr>
        </p:nvGraphicFramePr>
        <p:xfrm>
          <a:off x="604336" y="150896"/>
          <a:ext cx="7935328" cy="3522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81DC185D-2691-4557-B4C8-B816090168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243520"/>
              </p:ext>
            </p:extLst>
          </p:nvPr>
        </p:nvGraphicFramePr>
        <p:xfrm>
          <a:off x="801897" y="3777976"/>
          <a:ext cx="7540205" cy="257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995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854E7F-0446-430B-90C1-778A287F917A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4E4220E5-5A2A-4BA0-AAFD-3996906EE680}"/>
              </a:ext>
            </a:extLst>
          </p:cNvPr>
          <p:cNvSpPr/>
          <p:nvPr/>
        </p:nvSpPr>
        <p:spPr>
          <a:xfrm>
            <a:off x="888579" y="404664"/>
            <a:ext cx="7392527" cy="923330"/>
          </a:xfrm>
          <a:prstGeom prst="rect">
            <a:avLst/>
          </a:prstGeom>
          <a:ln>
            <a:solidFill>
              <a:srgbClr val="FF388C">
                <a:lumMod val="60000"/>
                <a:lumOff val="40000"/>
              </a:srgb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หมวด </a:t>
            </a:r>
            <a:r>
              <a:rPr kumimoji="0" lang="en-US" sz="5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</a:t>
            </a:r>
            <a:r>
              <a:rPr kumimoji="0" lang="th-TH" sz="5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ผลลัพธ์การดำเนินการ</a:t>
            </a:r>
            <a:endParaRPr kumimoji="0" lang="th-TH" sz="5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617D66D9-D3DF-4838-964D-850CFC766966}"/>
              </a:ext>
            </a:extLst>
          </p:cNvPr>
          <p:cNvSpPr txBox="1"/>
          <p:nvPr/>
        </p:nvSpPr>
        <p:spPr>
          <a:xfrm>
            <a:off x="1724176" y="1905506"/>
            <a:ext cx="1296144" cy="304698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การให้ความ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สำคัญผู้รับบริการและผู้มีส่วนได้ส่วนเสีย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2E34B27F-7E3C-4DB7-8576-06EEBA0084EA}"/>
              </a:ext>
            </a:extLst>
          </p:cNvPr>
          <p:cNvSpPr txBox="1"/>
          <p:nvPr/>
        </p:nvSpPr>
        <p:spPr>
          <a:xfrm>
            <a:off x="250826" y="1905506"/>
            <a:ext cx="1296837" cy="304698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. ด้านประสิทธิผลและการบรรลุพันธกิจ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039E839A-67C1-4B8F-90EA-A7FC312C7054}"/>
              </a:ext>
            </a:extLst>
          </p:cNvPr>
          <p:cNvSpPr txBox="1"/>
          <p:nvPr/>
        </p:nvSpPr>
        <p:spPr>
          <a:xfrm>
            <a:off x="3196833" y="1905506"/>
            <a:ext cx="1224136" cy="304698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การมุ่งเน้นบุคลากร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BA12461B-E137-4B41-8010-6559ECA15152}"/>
              </a:ext>
            </a:extLst>
          </p:cNvPr>
          <p:cNvSpPr txBox="1"/>
          <p:nvPr/>
        </p:nvSpPr>
        <p:spPr>
          <a:xfrm>
            <a:off x="4572000" y="1905506"/>
            <a:ext cx="1224136" cy="304698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การนำองค์การและการกำกับดูแลส่วนราชการ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6229895E-8FBD-4482-970F-4A3B86D4CB6F}"/>
              </a:ext>
            </a:extLst>
          </p:cNvPr>
          <p:cNvSpPr txBox="1"/>
          <p:nvPr/>
        </p:nvSpPr>
        <p:spPr>
          <a:xfrm>
            <a:off x="7491473" y="1905506"/>
            <a:ext cx="1224136" cy="304698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การประสิทธิผลของกระบวนการและการจัดการห่วงโซ่อุปทาน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747A5A7B-5DDB-4981-9CBC-B73CFCF83829}"/>
              </a:ext>
            </a:extLst>
          </p:cNvPr>
          <p:cNvSpPr txBox="1"/>
          <p:nvPr/>
        </p:nvSpPr>
        <p:spPr>
          <a:xfrm>
            <a:off x="6072019" y="1905506"/>
            <a:ext cx="1224136" cy="304698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. ด้านงบประมาณ การเงินและการเติบโต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680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1B00A5F7-FE61-4DC8-8A99-3DB7B940E0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672483"/>
              </p:ext>
            </p:extLst>
          </p:nvPr>
        </p:nvGraphicFramePr>
        <p:xfrm>
          <a:off x="692727" y="836712"/>
          <a:ext cx="7758545" cy="4753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316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539552" y="136525"/>
            <a:ext cx="8229600" cy="113223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(6) บรรยากาศการทำงาน</a:t>
            </a:r>
            <a:endParaRPr lang="fr-CA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26220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FD504753-6614-44A4-820A-3E958DC1BA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167245"/>
              </p:ext>
            </p:extLst>
          </p:nvPr>
        </p:nvGraphicFramePr>
        <p:xfrm>
          <a:off x="363182" y="311137"/>
          <a:ext cx="4455236" cy="2908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D43468C5-4D7E-474C-9BB1-39AE214A16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4466533"/>
              </p:ext>
            </p:extLst>
          </p:nvPr>
        </p:nvGraphicFramePr>
        <p:xfrm>
          <a:off x="4911872" y="311137"/>
          <a:ext cx="3763777" cy="2908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B239F9F6-8BB5-4F4D-9A55-D025D49E3B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5242744"/>
              </p:ext>
            </p:extLst>
          </p:nvPr>
        </p:nvGraphicFramePr>
        <p:xfrm>
          <a:off x="363182" y="3405884"/>
          <a:ext cx="4455236" cy="2908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แผนภูมิ 9">
            <a:extLst>
              <a:ext uri="{FF2B5EF4-FFF2-40B4-BE49-F238E27FC236}">
                <a16:creationId xmlns:a16="http://schemas.microsoft.com/office/drawing/2014/main" id="{8B00EF42-9D0D-428F-A85A-202F2031D5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307648"/>
              </p:ext>
            </p:extLst>
          </p:nvPr>
        </p:nvGraphicFramePr>
        <p:xfrm>
          <a:off x="4916483" y="3389971"/>
          <a:ext cx="3770317" cy="290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10190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539552" y="136525"/>
            <a:ext cx="8229600" cy="113223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(7) </a:t>
            </a:r>
            <a:r>
              <a:rPr lang="th-TH" sz="4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ให้บุคลากรมีความผูกพัน</a:t>
            </a:r>
            <a:endParaRPr lang="fr-CA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DCED4810-D331-4F72-AD0A-8385118C4B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202581"/>
              </p:ext>
            </p:extLst>
          </p:nvPr>
        </p:nvGraphicFramePr>
        <p:xfrm>
          <a:off x="1259632" y="1772816"/>
          <a:ext cx="6892638" cy="4475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5412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133164" y="0"/>
            <a:ext cx="8877672" cy="93610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(8) การพัฒนาบุคลากรและการพัฒนาผู้นำของส่วนราชการ</a:t>
            </a:r>
            <a:endParaRPr lang="fr-CA" sz="3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C987360A-DB19-4701-95A5-6063F98AC6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101077"/>
              </p:ext>
            </p:extLst>
          </p:nvPr>
        </p:nvGraphicFramePr>
        <p:xfrm>
          <a:off x="461246" y="1988840"/>
          <a:ext cx="792088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2860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553481" y="1844824"/>
            <a:ext cx="6120680" cy="1584176"/>
          </a:xfrm>
          <a:ln>
            <a:solidFill>
              <a:srgbClr val="D60093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7.4 ผลลัพธ์ด้านการนำองค์การ</a:t>
            </a:r>
            <a:br>
              <a:rPr lang="th-TH" sz="4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และการกำกับดูแลองค์การ</a:t>
            </a:r>
            <a:endParaRPr lang="fr-CA" sz="4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6544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539552" y="136525"/>
            <a:ext cx="8229600" cy="113223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(9) การนำองค์การ</a:t>
            </a:r>
            <a:endParaRPr lang="fr-CA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41FFB173-1151-491E-916D-5C7193738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424715"/>
              </p:ext>
            </p:extLst>
          </p:nvPr>
        </p:nvGraphicFramePr>
        <p:xfrm>
          <a:off x="443095" y="2369088"/>
          <a:ext cx="8229598" cy="2822174"/>
        </p:xfrm>
        <a:graphic>
          <a:graphicData uri="http://schemas.openxmlformats.org/drawingml/2006/table">
            <a:tbl>
              <a:tblPr/>
              <a:tblGrid>
                <a:gridCol w="260807">
                  <a:extLst>
                    <a:ext uri="{9D8B030D-6E8A-4147-A177-3AD203B41FA5}">
                      <a16:colId xmlns:a16="http://schemas.microsoft.com/office/drawing/2014/main" val="3872733937"/>
                    </a:ext>
                  </a:extLst>
                </a:gridCol>
                <a:gridCol w="963852">
                  <a:extLst>
                    <a:ext uri="{9D8B030D-6E8A-4147-A177-3AD203B41FA5}">
                      <a16:colId xmlns:a16="http://schemas.microsoft.com/office/drawing/2014/main" val="3170674368"/>
                    </a:ext>
                  </a:extLst>
                </a:gridCol>
                <a:gridCol w="1167962">
                  <a:extLst>
                    <a:ext uri="{9D8B030D-6E8A-4147-A177-3AD203B41FA5}">
                      <a16:colId xmlns:a16="http://schemas.microsoft.com/office/drawing/2014/main" val="2503105849"/>
                    </a:ext>
                  </a:extLst>
                </a:gridCol>
                <a:gridCol w="544293">
                  <a:extLst>
                    <a:ext uri="{9D8B030D-6E8A-4147-A177-3AD203B41FA5}">
                      <a16:colId xmlns:a16="http://schemas.microsoft.com/office/drawing/2014/main" val="1725077504"/>
                    </a:ext>
                  </a:extLst>
                </a:gridCol>
                <a:gridCol w="385541">
                  <a:extLst>
                    <a:ext uri="{9D8B030D-6E8A-4147-A177-3AD203B41FA5}">
                      <a16:colId xmlns:a16="http://schemas.microsoft.com/office/drawing/2014/main" val="4057248936"/>
                    </a:ext>
                  </a:extLst>
                </a:gridCol>
                <a:gridCol w="408220">
                  <a:extLst>
                    <a:ext uri="{9D8B030D-6E8A-4147-A177-3AD203B41FA5}">
                      <a16:colId xmlns:a16="http://schemas.microsoft.com/office/drawing/2014/main" val="1265355705"/>
                    </a:ext>
                  </a:extLst>
                </a:gridCol>
                <a:gridCol w="464917">
                  <a:extLst>
                    <a:ext uri="{9D8B030D-6E8A-4147-A177-3AD203B41FA5}">
                      <a16:colId xmlns:a16="http://schemas.microsoft.com/office/drawing/2014/main" val="3083826078"/>
                    </a:ext>
                  </a:extLst>
                </a:gridCol>
                <a:gridCol w="419559">
                  <a:extLst>
                    <a:ext uri="{9D8B030D-6E8A-4147-A177-3AD203B41FA5}">
                      <a16:colId xmlns:a16="http://schemas.microsoft.com/office/drawing/2014/main" val="2593224396"/>
                    </a:ext>
                  </a:extLst>
                </a:gridCol>
                <a:gridCol w="442238">
                  <a:extLst>
                    <a:ext uri="{9D8B030D-6E8A-4147-A177-3AD203B41FA5}">
                      <a16:colId xmlns:a16="http://schemas.microsoft.com/office/drawing/2014/main" val="1224811769"/>
                    </a:ext>
                  </a:extLst>
                </a:gridCol>
                <a:gridCol w="453578">
                  <a:extLst>
                    <a:ext uri="{9D8B030D-6E8A-4147-A177-3AD203B41FA5}">
                      <a16:colId xmlns:a16="http://schemas.microsoft.com/office/drawing/2014/main" val="379950017"/>
                    </a:ext>
                  </a:extLst>
                </a:gridCol>
                <a:gridCol w="419559">
                  <a:extLst>
                    <a:ext uri="{9D8B030D-6E8A-4147-A177-3AD203B41FA5}">
                      <a16:colId xmlns:a16="http://schemas.microsoft.com/office/drawing/2014/main" val="1626067177"/>
                    </a:ext>
                  </a:extLst>
                </a:gridCol>
                <a:gridCol w="433734">
                  <a:extLst>
                    <a:ext uri="{9D8B030D-6E8A-4147-A177-3AD203B41FA5}">
                      <a16:colId xmlns:a16="http://schemas.microsoft.com/office/drawing/2014/main" val="4152213082"/>
                    </a:ext>
                  </a:extLst>
                </a:gridCol>
                <a:gridCol w="433734">
                  <a:extLst>
                    <a:ext uri="{9D8B030D-6E8A-4147-A177-3AD203B41FA5}">
                      <a16:colId xmlns:a16="http://schemas.microsoft.com/office/drawing/2014/main" val="2376975123"/>
                    </a:ext>
                  </a:extLst>
                </a:gridCol>
                <a:gridCol w="464917">
                  <a:extLst>
                    <a:ext uri="{9D8B030D-6E8A-4147-A177-3AD203B41FA5}">
                      <a16:colId xmlns:a16="http://schemas.microsoft.com/office/drawing/2014/main" val="4182662868"/>
                    </a:ext>
                  </a:extLst>
                </a:gridCol>
                <a:gridCol w="464917">
                  <a:extLst>
                    <a:ext uri="{9D8B030D-6E8A-4147-A177-3AD203B41FA5}">
                      <a16:colId xmlns:a16="http://schemas.microsoft.com/office/drawing/2014/main" val="1807156899"/>
                    </a:ext>
                  </a:extLst>
                </a:gridCol>
                <a:gridCol w="501770">
                  <a:extLst>
                    <a:ext uri="{9D8B030D-6E8A-4147-A177-3AD203B41FA5}">
                      <a16:colId xmlns:a16="http://schemas.microsoft.com/office/drawing/2014/main" val="528368883"/>
                    </a:ext>
                  </a:extLst>
                </a:gridCol>
              </a:tblGrid>
              <a:tr h="212835"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วิธีการถ่ายทอด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ผลลัพธ์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775787"/>
                  </a:ext>
                </a:extLst>
              </a:tr>
              <a:tr h="212835"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งป.58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งป.59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งป.60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งป.61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825150"/>
                  </a:ext>
                </a:extLst>
              </a:tr>
              <a:tr h="212835"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354869"/>
                  </a:ext>
                </a:extLst>
              </a:tr>
              <a:tr h="238375"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ทั้งหมด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ที่ได้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ทั้งหมด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ที่ได้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ทั้งหมด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ที่ได้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ทั้งหมด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ที่ได้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370767"/>
                  </a:ext>
                </a:extLst>
              </a:tr>
              <a:tr h="221348"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ประชุม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ร้อยละของจำนวนวิธีการ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≥ 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42.86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42.86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42.86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42.86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389913"/>
                  </a:ext>
                </a:extLst>
              </a:tr>
              <a:tr h="212835"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หนังสือเวียน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สื่อสารในการถ่ายทอด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17021"/>
                  </a:ext>
                </a:extLst>
              </a:tr>
              <a:tr h="212835"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ประกาศ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วิสัยทัศน์และค่านิยมสู่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275038"/>
                  </a:ext>
                </a:extLst>
              </a:tr>
              <a:tr h="257672"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ป้ายประชาสัมพันธ์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การปฏิบัติในลักษณะ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027292"/>
                  </a:ext>
                </a:extLst>
              </a:tr>
              <a:tr h="221348"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เว็บไซต์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สองทิศทาง ต่อจำนวน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29431"/>
                  </a:ext>
                </a:extLst>
              </a:tr>
              <a:tr h="257672"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ผู้บริหารถ่ายทอด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วิธีการสื่อสารทั้งหมด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44607"/>
                  </a:ext>
                </a:extLst>
              </a:tr>
              <a:tr h="257672"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ให้ผู้ใต้บังคับบัญชา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000529"/>
                  </a:ext>
                </a:extLst>
              </a:tr>
              <a:tr h="257672"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การเล่าสู่กันฟัง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D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513" marR="8513" marT="85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022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411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21DA9700-1363-4060-91D2-CD86460354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7791146"/>
              </p:ext>
            </p:extLst>
          </p:nvPr>
        </p:nvGraphicFramePr>
        <p:xfrm>
          <a:off x="1499747" y="1268760"/>
          <a:ext cx="654599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4803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539552" y="136525"/>
            <a:ext cx="8229600" cy="113223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(10) การกำกับดูแล</a:t>
            </a:r>
            <a:endParaRPr lang="fr-CA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8358DBA0-1702-4495-92CC-467C65FFE9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9710543"/>
              </p:ext>
            </p:extLst>
          </p:nvPr>
        </p:nvGraphicFramePr>
        <p:xfrm>
          <a:off x="539552" y="1916832"/>
          <a:ext cx="784887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14858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25BD27F7-A120-4E03-8331-FB38774D7E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0831614"/>
              </p:ext>
            </p:extLst>
          </p:nvPr>
        </p:nvGraphicFramePr>
        <p:xfrm>
          <a:off x="2590800" y="143297"/>
          <a:ext cx="439463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27DCF82E-F4B1-40EB-ACC6-DE5B6935F6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981371"/>
              </p:ext>
            </p:extLst>
          </p:nvPr>
        </p:nvGraphicFramePr>
        <p:xfrm>
          <a:off x="2590800" y="3223302"/>
          <a:ext cx="4394638" cy="27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9242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05DCC4-31F5-47EC-95B8-F7763E462F2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30/04/62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E613F2-104A-4D25-9543-BE6C0E7E17C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051720" y="1700808"/>
            <a:ext cx="6480720" cy="1584176"/>
          </a:xfrm>
          <a:ln>
            <a:solidFill>
              <a:srgbClr val="D60093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7.1 ผลลัพธ์</a:t>
            </a:r>
            <a:br>
              <a:rPr lang="th-TH" sz="4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ด้านประสิทธิผลและการบรรลุพันธกิจ</a:t>
            </a:r>
            <a:endParaRPr lang="fr-CA" sz="4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8484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3223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(11) การใช้กฎหมายและกฎระเบียบข้อบังคับ</a:t>
            </a:r>
            <a:endParaRPr lang="fr-CA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BB642EE2-C7DF-4540-9A63-B109DFA7F0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7710434"/>
              </p:ext>
            </p:extLst>
          </p:nvPr>
        </p:nvGraphicFramePr>
        <p:xfrm>
          <a:off x="1222863" y="1916832"/>
          <a:ext cx="6698273" cy="3969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88649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611560" y="134996"/>
            <a:ext cx="8229600" cy="113223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(12) การประพฤติปฏิบัติตามหลักนิติธรรม </a:t>
            </a:r>
            <a:b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ความโปร่งใส และจริยธรรม</a:t>
            </a:r>
            <a:endParaRPr lang="fr-CA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FC9BC6EA-31BE-4D3E-B845-186B418548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479152"/>
              </p:ext>
            </p:extLst>
          </p:nvPr>
        </p:nvGraphicFramePr>
        <p:xfrm>
          <a:off x="122416" y="1988840"/>
          <a:ext cx="4665608" cy="3495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43E0FDC5-2117-4476-9698-A10C388A12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064036"/>
              </p:ext>
            </p:extLst>
          </p:nvPr>
        </p:nvGraphicFramePr>
        <p:xfrm>
          <a:off x="4858235" y="1961209"/>
          <a:ext cx="4204962" cy="3495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33067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611560" y="134996"/>
            <a:ext cx="8229600" cy="113223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(13) สังคมและการสนับสนุนชุมชน</a:t>
            </a:r>
            <a:endParaRPr lang="fr-CA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B1BE0F69-4955-48E6-9E76-24267EFFAE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8530721"/>
              </p:ext>
            </p:extLst>
          </p:nvPr>
        </p:nvGraphicFramePr>
        <p:xfrm>
          <a:off x="457200" y="2204864"/>
          <a:ext cx="8229600" cy="3895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55430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553481" y="1844824"/>
            <a:ext cx="6120680" cy="1584176"/>
          </a:xfrm>
          <a:ln>
            <a:solidFill>
              <a:srgbClr val="D60093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7.5 ผลลัพธ์ด้านงบประมาณ การเงิน และการเติบโต </a:t>
            </a:r>
            <a:endParaRPr lang="fr-CA" sz="4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1358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683568" y="-2479"/>
            <a:ext cx="8229600" cy="113223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(14)  ผลการดำเนินการด้านงบประมาณ และการเงิน</a:t>
            </a:r>
            <a:endParaRPr lang="fr-CA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F76A4ECD-0C6E-43BC-9F04-F2C59E6136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604035"/>
              </p:ext>
            </p:extLst>
          </p:nvPr>
        </p:nvGraphicFramePr>
        <p:xfrm>
          <a:off x="1810036" y="1827593"/>
          <a:ext cx="5976664" cy="4528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9909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683568" y="-2479"/>
            <a:ext cx="8229600" cy="113223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(15) การเติบโตและการสร้างขีดความสามารถ</a:t>
            </a:r>
            <a:b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ในการแข่งขัน </a:t>
            </a:r>
            <a:endParaRPr lang="fr-CA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68614870-33E9-4D0C-8442-9546DEF302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0414256"/>
              </p:ext>
            </p:extLst>
          </p:nvPr>
        </p:nvGraphicFramePr>
        <p:xfrm>
          <a:off x="251520" y="2060848"/>
          <a:ext cx="411480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8CA22D51-5AA3-4B73-8622-BB9F25F301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7755853"/>
              </p:ext>
            </p:extLst>
          </p:nvPr>
        </p:nvGraphicFramePr>
        <p:xfrm>
          <a:off x="4572000" y="2060848"/>
          <a:ext cx="432048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7413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388741" y="1700808"/>
            <a:ext cx="6120680" cy="2376264"/>
          </a:xfrm>
          <a:ln>
            <a:solidFill>
              <a:srgbClr val="D60093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7.6 ผลลัพธ์ด้านประสิทธิผล</a:t>
            </a:r>
            <a:br>
              <a:rPr lang="th-TH" sz="4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ของกระบวนการ</a:t>
            </a:r>
            <a:br>
              <a:rPr lang="th-TH" sz="4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และการจัดการห่วงโซ่อุปทาน</a:t>
            </a:r>
            <a:endParaRPr lang="fr-CA" sz="4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6432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276251"/>
          </a:xfrm>
        </p:spPr>
        <p:txBody>
          <a:bodyPr rtlCol="0">
            <a:noAutofit/>
          </a:bodyPr>
          <a:lstStyle/>
          <a:p>
            <a:pPr>
              <a:defRPr sz="16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(16)</a:t>
            </a:r>
            <a:r>
              <a:rPr lang="th-TH" sz="320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ผลลัพธ์ด้านประสิทธิผลและประสิทธิภาพกระบวนการ </a:t>
            </a:r>
            <a:b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(การพัฒนานวัตกรรมและการปรับปรุง)</a:t>
            </a:r>
            <a:br>
              <a:rPr lang="th-TH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fr-CA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FD92389C-E4E4-43DD-A554-2742F2C20C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3757542"/>
              </p:ext>
            </p:extLst>
          </p:nvPr>
        </p:nvGraphicFramePr>
        <p:xfrm>
          <a:off x="908538" y="1772816"/>
          <a:ext cx="733587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80653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683568" y="-2479"/>
            <a:ext cx="8229600" cy="113223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(17) การเตรียมพร้อมต่อภาวะฉุกเฉิน</a:t>
            </a:r>
            <a:endParaRPr lang="fr-CA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57D59248-0326-424D-A4E2-14FFA67C0E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5602448"/>
              </p:ext>
            </p:extLst>
          </p:nvPr>
        </p:nvGraphicFramePr>
        <p:xfrm>
          <a:off x="495860" y="2099331"/>
          <a:ext cx="7981293" cy="4143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0289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683568" y="-2479"/>
            <a:ext cx="8229600" cy="113223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(18) การจัดการห่วงโซ่อุปทาน</a:t>
            </a:r>
            <a:endParaRPr lang="fr-CA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F3E93F1B-C777-4271-BC53-2DCD7746A6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9140264"/>
              </p:ext>
            </p:extLst>
          </p:nvPr>
        </p:nvGraphicFramePr>
        <p:xfrm>
          <a:off x="179511" y="1916832"/>
          <a:ext cx="4176465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37479E5C-9AB2-4586-BBC0-9F8617E72B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6854002"/>
              </p:ext>
            </p:extLst>
          </p:nvPr>
        </p:nvGraphicFramePr>
        <p:xfrm>
          <a:off x="4572000" y="1916832"/>
          <a:ext cx="4340943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76442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539552" y="136525"/>
            <a:ext cx="8229600" cy="122413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(1) ด้านผลผลิตและการบริการตามพันธกิจหลัก</a:t>
            </a:r>
            <a:br>
              <a:rPr lang="th-TH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ของส่วนราชการ </a:t>
            </a:r>
            <a:endParaRPr lang="fr-CA" sz="4000" b="1" dirty="0">
              <a:solidFill>
                <a:schemeClr val="accent6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C77A2-E116-4837-B5F0-C7FD220134B8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9" name="ตาราง 8">
            <a:extLst>
              <a:ext uri="{FF2B5EF4-FFF2-40B4-BE49-F238E27FC236}">
                <a16:creationId xmlns:a16="http://schemas.microsoft.com/office/drawing/2014/main" id="{7A0D66A9-97D7-4FC1-9C4C-9D169FDB1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793696"/>
              </p:ext>
            </p:extLst>
          </p:nvPr>
        </p:nvGraphicFramePr>
        <p:xfrm>
          <a:off x="215516" y="1772816"/>
          <a:ext cx="8712967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3414293860"/>
                    </a:ext>
                  </a:extLst>
                </a:gridCol>
                <a:gridCol w="5076564">
                  <a:extLst>
                    <a:ext uri="{9D8B030D-6E8A-4147-A177-3AD203B41FA5}">
                      <a16:colId xmlns:a16="http://schemas.microsoft.com/office/drawing/2014/main" val="3499935933"/>
                    </a:ext>
                  </a:extLst>
                </a:gridCol>
                <a:gridCol w="3060339">
                  <a:extLst>
                    <a:ext uri="{9D8B030D-6E8A-4147-A177-3AD203B41FA5}">
                      <a16:colId xmlns:a16="http://schemas.microsoft.com/office/drawing/2014/main" val="1062061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การบริการตามพันธกิจหลัก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ผลผลิต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254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การบริการด้านการผลิตกำลังพล</a:t>
                      </a:r>
                      <a:endParaRPr lang="th-TH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นรจ., ทหารกองประจำการ</a:t>
                      </a:r>
                      <a:endParaRPr lang="en-US" sz="26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052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การบริการด้านการพัฒนากำลังพล</a:t>
                      </a:r>
                      <a:endParaRPr lang="th-TH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นักศึกษา, นทน.หลักสูตรต่าง ๆ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พจน, นพจ., ข้าราชการ กห.,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ผู้เข้ารับการอบรม</a:t>
                      </a:r>
                      <a:endParaRPr lang="en-US" sz="26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0121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การบริการด้านการส่งกำลังบำรุงสายเครื่องช่วยการศึกษา</a:t>
                      </a:r>
                      <a:endParaRPr lang="th-TH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ความพร้อมของการบริการฯ</a:t>
                      </a:r>
                      <a:endParaRPr lang="th-TH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375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การบริการด้านการอนุศาสนาจารย์ </a:t>
                      </a:r>
                      <a:endParaRPr lang="th-TH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ความพร้อมของการบริการฯ</a:t>
                      </a:r>
                      <a:endParaRPr lang="th-TH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402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การบริการด้านการประวัติศาสตร์ </a:t>
                      </a:r>
                      <a:endParaRPr lang="th-TH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ความพร้อมของการบริการฯ</a:t>
                      </a:r>
                      <a:endParaRPr lang="th-TH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49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การบริการด้านการศึกษาวิเคราะห์เกี่ยวกับยุทธศาสตร์และการสงครามทางเรือ </a:t>
                      </a:r>
                      <a:endParaRPr lang="th-TH" sz="2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ผลงานวิชาการฯ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460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315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05841411-A56E-4F8B-92C8-2755773703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3673224"/>
              </p:ext>
            </p:extLst>
          </p:nvPr>
        </p:nvGraphicFramePr>
        <p:xfrm>
          <a:off x="1403648" y="908720"/>
          <a:ext cx="655272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6086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854E7F-0446-430B-90C1-778A287F917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t>30/04/62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h-TH">
                <a:solidFill>
                  <a:prstClr val="black">
                    <a:tint val="75000"/>
                  </a:prstClr>
                </a:solidFill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E613F2-104A-4D25-9543-BE6C0E7E17C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755576" y="1385161"/>
            <a:ext cx="7776864" cy="30243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411760" y="2217643"/>
            <a:ext cx="48245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7200" b="1" dirty="0">
                <a:solidFill>
                  <a:srgbClr val="000008">
                    <a:lumMod val="50000"/>
                    <a:lumOff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ตอบข้อซักถาม</a:t>
            </a:r>
          </a:p>
        </p:txBody>
      </p:sp>
      <p:pic>
        <p:nvPicPr>
          <p:cNvPr id="15" name="Picture 5" descr="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5200650"/>
            <a:ext cx="18700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300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2A8EE3DA-D04A-4E99-9C95-570C702E7F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079696"/>
              </p:ext>
            </p:extLst>
          </p:nvPr>
        </p:nvGraphicFramePr>
        <p:xfrm>
          <a:off x="323528" y="1052736"/>
          <a:ext cx="8568953" cy="48609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717">
                  <a:extLst>
                    <a:ext uri="{9D8B030D-6E8A-4147-A177-3AD203B41FA5}">
                      <a16:colId xmlns:a16="http://schemas.microsoft.com/office/drawing/2014/main" val="3619242895"/>
                    </a:ext>
                  </a:extLst>
                </a:gridCol>
                <a:gridCol w="1086378">
                  <a:extLst>
                    <a:ext uri="{9D8B030D-6E8A-4147-A177-3AD203B41FA5}">
                      <a16:colId xmlns:a16="http://schemas.microsoft.com/office/drawing/2014/main" val="3961458756"/>
                    </a:ext>
                  </a:extLst>
                </a:gridCol>
                <a:gridCol w="926153">
                  <a:extLst>
                    <a:ext uri="{9D8B030D-6E8A-4147-A177-3AD203B41FA5}">
                      <a16:colId xmlns:a16="http://schemas.microsoft.com/office/drawing/2014/main" val="366812152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3938361"/>
                    </a:ext>
                  </a:extLst>
                </a:gridCol>
                <a:gridCol w="604632">
                  <a:extLst>
                    <a:ext uri="{9D8B030D-6E8A-4147-A177-3AD203B41FA5}">
                      <a16:colId xmlns:a16="http://schemas.microsoft.com/office/drawing/2014/main" val="3381253900"/>
                    </a:ext>
                  </a:extLst>
                </a:gridCol>
                <a:gridCol w="726286">
                  <a:extLst>
                    <a:ext uri="{9D8B030D-6E8A-4147-A177-3AD203B41FA5}">
                      <a16:colId xmlns:a16="http://schemas.microsoft.com/office/drawing/2014/main" val="2780923204"/>
                    </a:ext>
                  </a:extLst>
                </a:gridCol>
                <a:gridCol w="726286">
                  <a:extLst>
                    <a:ext uri="{9D8B030D-6E8A-4147-A177-3AD203B41FA5}">
                      <a16:colId xmlns:a16="http://schemas.microsoft.com/office/drawing/2014/main" val="2931341649"/>
                    </a:ext>
                  </a:extLst>
                </a:gridCol>
                <a:gridCol w="726286">
                  <a:extLst>
                    <a:ext uri="{9D8B030D-6E8A-4147-A177-3AD203B41FA5}">
                      <a16:colId xmlns:a16="http://schemas.microsoft.com/office/drawing/2014/main" val="2748648367"/>
                    </a:ext>
                  </a:extLst>
                </a:gridCol>
                <a:gridCol w="726286">
                  <a:extLst>
                    <a:ext uri="{9D8B030D-6E8A-4147-A177-3AD203B41FA5}">
                      <a16:colId xmlns:a16="http://schemas.microsoft.com/office/drawing/2014/main" val="2444457128"/>
                    </a:ext>
                  </a:extLst>
                </a:gridCol>
                <a:gridCol w="810704">
                  <a:extLst>
                    <a:ext uri="{9D8B030D-6E8A-4147-A177-3AD203B41FA5}">
                      <a16:colId xmlns:a16="http://schemas.microsoft.com/office/drawing/2014/main" val="325294065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048454721"/>
                    </a:ext>
                  </a:extLst>
                </a:gridCol>
                <a:gridCol w="576065">
                  <a:extLst>
                    <a:ext uri="{9D8B030D-6E8A-4147-A177-3AD203B41FA5}">
                      <a16:colId xmlns:a16="http://schemas.microsoft.com/office/drawing/2014/main" val="1936182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การผลิต</a:t>
                      </a:r>
                    </a:p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กำลังพล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งป.</a:t>
                      </a:r>
                    </a:p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งป.</a:t>
                      </a:r>
                    </a:p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งป.</a:t>
                      </a:r>
                    </a:p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งป.</a:t>
                      </a:r>
                    </a:p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คู่เทียบ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งป.</a:t>
                      </a:r>
                    </a:p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งป.</a:t>
                      </a:r>
                    </a:p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งป.</a:t>
                      </a:r>
                    </a:p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งป.</a:t>
                      </a:r>
                    </a:p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227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นักเรียนจ่า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ร้อยละจำนวนผู้สำเร็จการศึกษา/การฝึกอบรม 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ต่อจำนวน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ผู้เข้ารับการศึกษา/ฝึกอบรมทั้งหมด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98.72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th-TH" sz="18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นจ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99.52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595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ทหารกองประจำการ</a:t>
                      </a:r>
                    </a:p>
                    <a:p>
                      <a:pPr algn="l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92.17</a:t>
                      </a: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92.28</a:t>
                      </a: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92.28</a:t>
                      </a: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98.06</a:t>
                      </a: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745043"/>
                  </a:ext>
                </a:extLst>
              </a:tr>
            </a:tbl>
          </a:graphicData>
        </a:graphic>
      </p:graphicFrame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85E9C8C-BCDB-4376-BE6A-5697BF8277DD}"/>
              </a:ext>
            </a:extLst>
          </p:cNvPr>
          <p:cNvSpPr txBox="1"/>
          <p:nvPr/>
        </p:nvSpPr>
        <p:spPr>
          <a:xfrm>
            <a:off x="3419872" y="332656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ด้านการผลิตกำลังพล</a:t>
            </a:r>
          </a:p>
        </p:txBody>
      </p:sp>
    </p:spTree>
    <p:extLst>
      <p:ext uri="{BB962C8B-B14F-4D97-AF65-F5344CB8AC3E}">
        <p14:creationId xmlns:p14="http://schemas.microsoft.com/office/powerpoint/2010/main" val="2059475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2F414EBD-10F2-4CA2-9B3B-940CCB2B65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9762544"/>
              </p:ext>
            </p:extLst>
          </p:nvPr>
        </p:nvGraphicFramePr>
        <p:xfrm>
          <a:off x="595375" y="136525"/>
          <a:ext cx="8091425" cy="3027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EBF9D34E-1F61-445A-A460-B482E851AC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6794457"/>
              </p:ext>
            </p:extLst>
          </p:nvPr>
        </p:nvGraphicFramePr>
        <p:xfrm>
          <a:off x="1353669" y="3347044"/>
          <a:ext cx="6574836" cy="3191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426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4" name="ตาราง 3">
            <a:extLst>
              <a:ext uri="{FF2B5EF4-FFF2-40B4-BE49-F238E27FC236}">
                <a16:creationId xmlns:a16="http://schemas.microsoft.com/office/drawing/2014/main" id="{C56D28BC-6BE1-445D-A2CA-2D8454ADD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210678"/>
              </p:ext>
            </p:extLst>
          </p:nvPr>
        </p:nvGraphicFramePr>
        <p:xfrm>
          <a:off x="143384" y="908720"/>
          <a:ext cx="8857232" cy="4313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168">
                  <a:extLst>
                    <a:ext uri="{9D8B030D-6E8A-4147-A177-3AD203B41FA5}">
                      <a16:colId xmlns:a16="http://schemas.microsoft.com/office/drawing/2014/main" val="2532336670"/>
                    </a:ext>
                  </a:extLst>
                </a:gridCol>
                <a:gridCol w="1523509">
                  <a:extLst>
                    <a:ext uri="{9D8B030D-6E8A-4147-A177-3AD203B41FA5}">
                      <a16:colId xmlns:a16="http://schemas.microsoft.com/office/drawing/2014/main" val="1957111753"/>
                    </a:ext>
                  </a:extLst>
                </a:gridCol>
                <a:gridCol w="1068779">
                  <a:extLst>
                    <a:ext uri="{9D8B030D-6E8A-4147-A177-3AD203B41FA5}">
                      <a16:colId xmlns:a16="http://schemas.microsoft.com/office/drawing/2014/main" val="388025434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88342380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85448527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54872521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9262962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69709297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1482745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9603285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595722249"/>
                    </a:ext>
                  </a:extLst>
                </a:gridCol>
                <a:gridCol w="612192">
                  <a:extLst>
                    <a:ext uri="{9D8B030D-6E8A-4147-A177-3AD203B41FA5}">
                      <a16:colId xmlns:a16="http://schemas.microsoft.com/office/drawing/2014/main" val="2193510259"/>
                    </a:ext>
                  </a:extLst>
                </a:gridCol>
              </a:tblGrid>
              <a:tr h="442848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การพัฒนากำลังพล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คู่เทียบ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งป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61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นศ.หลักสูตร </a:t>
                      </a:r>
                      <a:r>
                        <a:rPr lang="th-TH" sz="1800" b="1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วทร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rowSpan="9">
                  <a:txBody>
                    <a:bodyPr/>
                    <a:lstStyle/>
                    <a:p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ร้อยละจำนวนผู้สำเร็จการศึกษา/การฝึกอบรม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ต่อจำนวน</a:t>
                      </a:r>
                    </a:p>
                    <a:p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ผู้เข้ารับการศึกษา/ฝึกอบรมทั้งหมด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วทอ.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445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-นทน.หลักสูตร สธ.</a:t>
                      </a:r>
                      <a:r>
                        <a:rPr lang="th-TH" sz="1800" b="1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ทร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th-TH" sz="16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99.19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สธ.ทบ.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233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-นทน.หลักสูตร อส.</a:t>
                      </a:r>
                      <a:endParaRPr lang="en-US" sz="1800" b="1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th-TH" sz="1600" b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492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-นทน.</a:t>
                      </a:r>
                      <a:r>
                        <a:rPr lang="th-TH" sz="1800" b="1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รร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.ชต.ฯ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th-TH" sz="16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98.92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114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800" b="1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พจ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น.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th-TH" sz="1600" b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771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-นพจ. 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sz="16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90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-หลักสูตรปฐมนิเทศนายทหารใหม่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th-TH" sz="16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614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ข้าราชการ กห.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พลเรือน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th-TH" sz="1600" b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103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th-TH" sz="16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542175"/>
                  </a:ext>
                </a:extLst>
              </a:tr>
            </a:tbl>
          </a:graphicData>
        </a:graphic>
      </p:graphicFrame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A9F9B9D-7DA6-440A-A369-79F2E544FA7A}"/>
              </a:ext>
            </a:extLst>
          </p:cNvPr>
          <p:cNvSpPr txBox="1"/>
          <p:nvPr/>
        </p:nvSpPr>
        <p:spPr>
          <a:xfrm>
            <a:off x="3419872" y="332656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ด้านการพัฒนากำลังพล</a:t>
            </a:r>
          </a:p>
        </p:txBody>
      </p:sp>
    </p:spTree>
    <p:extLst>
      <p:ext uri="{BB962C8B-B14F-4D97-AF65-F5344CB8AC3E}">
        <p14:creationId xmlns:p14="http://schemas.microsoft.com/office/powerpoint/2010/main" val="988900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6418F65F-C5FA-40EC-B173-0CE2642FCB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6759803"/>
              </p:ext>
            </p:extLst>
          </p:nvPr>
        </p:nvGraphicFramePr>
        <p:xfrm>
          <a:off x="611560" y="260648"/>
          <a:ext cx="7920879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9296FF49-CDF4-4C1C-BA54-72DAD2357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9038933"/>
              </p:ext>
            </p:extLst>
          </p:nvPr>
        </p:nvGraphicFramePr>
        <p:xfrm>
          <a:off x="611456" y="3803161"/>
          <a:ext cx="3778619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แผนภูมิ 9">
            <a:extLst>
              <a:ext uri="{FF2B5EF4-FFF2-40B4-BE49-F238E27FC236}">
                <a16:creationId xmlns:a16="http://schemas.microsoft.com/office/drawing/2014/main" id="{8F068C3D-8D6B-43FE-94A4-F352DFA2E7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6495655"/>
              </p:ext>
            </p:extLst>
          </p:nvPr>
        </p:nvGraphicFramePr>
        <p:xfrm>
          <a:off x="4783831" y="3795545"/>
          <a:ext cx="3538737" cy="2535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98089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5DCC4-31F5-47EC-95B8-F7763E462F23}" type="datetime1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30/04/62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t>น.อ.หญิง ชมภู พัฒนพงษ์ นปก.ฯ ช่วยราชการ .ยศ.ทร. โทร.53659</a:t>
            </a: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13F2-104A-4D25-9543-BE6C0E7E17C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E0910A7E-8174-4A8A-8B2D-47B39D4674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4305031"/>
              </p:ext>
            </p:extLst>
          </p:nvPr>
        </p:nvGraphicFramePr>
        <p:xfrm>
          <a:off x="515032" y="3492572"/>
          <a:ext cx="3952892" cy="2880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D07F62CA-DC31-402A-A922-CD622FCDAF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025085"/>
              </p:ext>
            </p:extLst>
          </p:nvPr>
        </p:nvGraphicFramePr>
        <p:xfrm>
          <a:off x="4949543" y="3429367"/>
          <a:ext cx="4015211" cy="3073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BA0F95D2-F21E-4446-9953-8B90710694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508324"/>
              </p:ext>
            </p:extLst>
          </p:nvPr>
        </p:nvGraphicFramePr>
        <p:xfrm>
          <a:off x="438240" y="398091"/>
          <a:ext cx="4175255" cy="2712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แผนภูมิ 9">
            <a:extLst>
              <a:ext uri="{FF2B5EF4-FFF2-40B4-BE49-F238E27FC236}">
                <a16:creationId xmlns:a16="http://schemas.microsoft.com/office/drawing/2014/main" id="{96DE60DE-A0E5-4C9D-A5BB-A2109CAD8C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5226553"/>
              </p:ext>
            </p:extLst>
          </p:nvPr>
        </p:nvGraphicFramePr>
        <p:xfrm>
          <a:off x="4932040" y="355175"/>
          <a:ext cx="3992526" cy="275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3814157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2047</TotalTime>
  <Words>2423</Words>
  <Application>Microsoft Office PowerPoint</Application>
  <PresentationFormat>นำเสนอทางหน้าจอ (4:3)</PresentationFormat>
  <Paragraphs>716</Paragraphs>
  <Slides>41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41</vt:i4>
      </vt:variant>
    </vt:vector>
  </HeadingPairs>
  <TitlesOfParts>
    <vt:vector size="46" baseType="lpstr">
      <vt:lpstr>Arial</vt:lpstr>
      <vt:lpstr>Calibri</vt:lpstr>
      <vt:lpstr>Cordia New</vt:lpstr>
      <vt:lpstr>TH SarabunPSK</vt:lpstr>
      <vt:lpstr>Custom Design</vt:lpstr>
      <vt:lpstr>นำเสนอผลลัพธ์การดำเนินการ  ของ ยศ.ทร.  งป. 58-61</vt:lpstr>
      <vt:lpstr>งานนำเสนอ PowerPoint</vt:lpstr>
      <vt:lpstr>7.1 ผลลัพธ์ ด้านประสิทธิผลและการบรรลุพันธกิจ</vt:lpstr>
      <vt:lpstr>ข้อ (1) ด้านผลผลิตและการบริการตามพันธกิจหลัก ของส่วนราชการ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ข้อ (2) ด้านการนำยุทธศาสตร์ไปปฏิบัติ</vt:lpstr>
      <vt:lpstr>งานนำเสนอ PowerPoint</vt:lpstr>
      <vt:lpstr>งานนำเสนอ PowerPoint</vt:lpstr>
      <vt:lpstr>7.2 ผลลัพธ์ด้านการให้ความสำคัญผู้รับบริการและผู้มีส่วนได้ส่วนเสีย</vt:lpstr>
      <vt:lpstr>งานนำเสนอ PowerPoint</vt:lpstr>
      <vt:lpstr>งานนำเสนอ PowerPoint</vt:lpstr>
      <vt:lpstr>งานนำเสนอ PowerPoint</vt:lpstr>
      <vt:lpstr>7.3 ผลลัพธ์ด้านการมุ่งเน้นบุคลากร</vt:lpstr>
      <vt:lpstr>ข้อ (5) ผลลัพธ์ด้านอัตรากำลัง</vt:lpstr>
      <vt:lpstr>งานนำเสนอ PowerPoint</vt:lpstr>
      <vt:lpstr>งานนำเสนอ PowerPoint</vt:lpstr>
      <vt:lpstr>ข้อ (6) บรรยากาศการทำงาน</vt:lpstr>
      <vt:lpstr>งานนำเสนอ PowerPoint</vt:lpstr>
      <vt:lpstr>ข้อ (7) การทำให้บุคลากรมีความผูกพัน</vt:lpstr>
      <vt:lpstr>ข้อ (8) การพัฒนาบุคลากรและการพัฒนาผู้นำของส่วนราชการ</vt:lpstr>
      <vt:lpstr>7.4 ผลลัพธ์ด้านการนำองค์การ และการกำกับดูแลองค์การ</vt:lpstr>
      <vt:lpstr>ข้อ (9) การนำองค์การ</vt:lpstr>
      <vt:lpstr>งานนำเสนอ PowerPoint</vt:lpstr>
      <vt:lpstr>ข้อ (10) การกำกับดูแล</vt:lpstr>
      <vt:lpstr>งานนำเสนอ PowerPoint</vt:lpstr>
      <vt:lpstr>ข้อ (11) การใช้กฎหมายและกฎระเบียบข้อบังคับ</vt:lpstr>
      <vt:lpstr>ข้อ (12) การประพฤติปฏิบัติตามหลักนิติธรรม  ความโปร่งใส และจริยธรรม</vt:lpstr>
      <vt:lpstr>ข้อ (13) สังคมและการสนับสนุนชุมชน</vt:lpstr>
      <vt:lpstr>7.5 ผลลัพธ์ด้านงบประมาณ การเงิน และการเติบโต </vt:lpstr>
      <vt:lpstr>ข้อ (14)  ผลการดำเนินการด้านงบประมาณ และการเงิน</vt:lpstr>
      <vt:lpstr>ข้อ (15) การเติบโตและการสร้างขีดความสามารถ ในการแข่งขัน </vt:lpstr>
      <vt:lpstr>7.6 ผลลัพธ์ด้านประสิทธิผล ของกระบวนการ และการจัดการห่วงโซ่อุปทาน</vt:lpstr>
      <vt:lpstr>ข้อ (16) ผลลัพธ์ด้านประสิทธิผลและประสิทธิภาพกระบวนการ  (การพัฒนานวัตกรรมและการปรับปรุง) </vt:lpstr>
      <vt:lpstr>ข้อ (17) การเตรียมพร้อมต่อภาวะฉุกเฉิน</vt:lpstr>
      <vt:lpstr>ข้อ (18) การจัดการห่วงโซ่อุปทาน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ocsc</dc:creator>
  <cp:lastModifiedBy>eqad_dtk06</cp:lastModifiedBy>
  <cp:revision>169</cp:revision>
  <dcterms:created xsi:type="dcterms:W3CDTF">2011-06-07T04:12:05Z</dcterms:created>
  <dcterms:modified xsi:type="dcterms:W3CDTF">2019-04-30T02:51:49Z</dcterms:modified>
</cp:coreProperties>
</file>