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720" r:id="rId2"/>
    <p:sldMasterId id="2147483732" r:id="rId3"/>
    <p:sldMasterId id="2147483746" r:id="rId4"/>
    <p:sldMasterId id="2147483752" r:id="rId5"/>
    <p:sldMasterId id="2147483765" r:id="rId6"/>
  </p:sldMasterIdLst>
  <p:notesMasterIdLst>
    <p:notesMasterId r:id="rId70"/>
  </p:notesMasterIdLst>
  <p:sldIdLst>
    <p:sldId id="256" r:id="rId7"/>
    <p:sldId id="343" r:id="rId8"/>
    <p:sldId id="344" r:id="rId9"/>
    <p:sldId id="347" r:id="rId10"/>
    <p:sldId id="346" r:id="rId11"/>
    <p:sldId id="348" r:id="rId12"/>
    <p:sldId id="359" r:id="rId13"/>
    <p:sldId id="360" r:id="rId14"/>
    <p:sldId id="361" r:id="rId15"/>
    <p:sldId id="368" r:id="rId16"/>
    <p:sldId id="352" r:id="rId17"/>
    <p:sldId id="349" r:id="rId18"/>
    <p:sldId id="356" r:id="rId19"/>
    <p:sldId id="355" r:id="rId20"/>
    <p:sldId id="358" r:id="rId21"/>
    <p:sldId id="362" r:id="rId22"/>
    <p:sldId id="363" r:id="rId23"/>
    <p:sldId id="370" r:id="rId24"/>
    <p:sldId id="371" r:id="rId25"/>
    <p:sldId id="373" r:id="rId26"/>
    <p:sldId id="369" r:id="rId27"/>
    <p:sldId id="381" r:id="rId28"/>
    <p:sldId id="372" r:id="rId29"/>
    <p:sldId id="375" r:id="rId30"/>
    <p:sldId id="376" r:id="rId31"/>
    <p:sldId id="374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92" r:id="rId40"/>
    <p:sldId id="389" r:id="rId41"/>
    <p:sldId id="390" r:id="rId42"/>
    <p:sldId id="391" r:id="rId43"/>
    <p:sldId id="396" r:id="rId44"/>
    <p:sldId id="397" r:id="rId45"/>
    <p:sldId id="398" r:id="rId46"/>
    <p:sldId id="393" r:id="rId47"/>
    <p:sldId id="394" r:id="rId48"/>
    <p:sldId id="395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345" r:id="rId60"/>
    <p:sldId id="364" r:id="rId61"/>
    <p:sldId id="367" r:id="rId62"/>
    <p:sldId id="365" r:id="rId63"/>
    <p:sldId id="366" r:id="rId64"/>
    <p:sldId id="377" r:id="rId65"/>
    <p:sldId id="378" r:id="rId66"/>
    <p:sldId id="379" r:id="rId67"/>
    <p:sldId id="380" r:id="rId68"/>
    <p:sldId id="353" r:id="rId69"/>
  </p:sldIdLst>
  <p:sldSz cx="9144000" cy="6858000" type="screen4x3"/>
  <p:notesSz cx="7053263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FD8B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สไตล์สีอ่อ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สไตล์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สไตล์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สไตล์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สไตล์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สไตล์สีเข้ม 1 - เน้น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สไตล์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70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72776A9-9C64-4A72-A8E8-75CA7C1A8CB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CD68D1C-7D18-4849-9033-135A56D93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99E4D54B-B9B4-4AA6-B143-69FBC70CB6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 anchor="b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pPr algn="r"/>
            <a:fld id="{218F0746-9722-4A32-A2BA-63BE59BC7678}" type="slidenum">
              <a:rPr lang="en-US" altLang="th-TH" sz="1200">
                <a:latin typeface="Calibri" panose="020F0502020204030204" pitchFamily="34" charset="0"/>
              </a:rPr>
              <a:pPr algn="r"/>
              <a:t>12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54264851-92BB-4D72-A85B-79942BFBE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40891483-8E2F-4282-9899-67AEE7582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0435" y="4420207"/>
            <a:ext cx="5172393" cy="4190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82944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>
              <a:defRPr/>
            </a:pPr>
            <a:fld id="{28BAB764-854E-41B0-95A5-10D0E5505ABC}" type="slidenum">
              <a:rPr lang="en-AU">
                <a:solidFill>
                  <a:prstClr val="black"/>
                </a:solidFill>
                <a:latin typeface="Calibri"/>
              </a:rPr>
              <a:pPr defTabSz="934974">
                <a:defRPr/>
              </a:pPr>
              <a:t>56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19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E22311-E9A3-4D5B-9968-359E9EE48F7E}" type="datetime1">
              <a:rPr lang="th-TH" smtClean="0"/>
              <a:t>23/04/61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7284-E779-494A-A183-BD687D25FA2B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A8D0-4E15-49D4-B268-C088147DECEC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12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074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279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584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12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845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603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08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66F0C2D-B5D2-4A57-84BB-014F988F93CB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350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3126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581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B8CD-287D-4AC9-9E47-E43F07585490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568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CC16-22F6-464C-A3E6-25F09700C6BD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780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2AEC-8E5A-4A7D-BAC8-253B468B4739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34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B52B-E763-40AD-B296-979B7EE1CA01}" type="datetime1">
              <a:rPr lang="th-TH" smtClean="0"/>
              <a:t>23/04/61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535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43FC-5888-41F4-B428-C5AD777FA399}" type="datetime1">
              <a:rPr lang="th-TH" smtClean="0"/>
              <a:t>23/04/61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707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F717-EBC6-4051-82CD-72EC6AD93B16}" type="datetime1">
              <a:rPr lang="th-TH" smtClean="0"/>
              <a:t>23/04/61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54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4F9A-C8A3-48A9-9D96-9B546000AA82}" type="datetime1">
              <a:rPr lang="th-TH" smtClean="0"/>
              <a:t>23/04/61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85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C7933C-3A4A-4705-9FFE-67936169A367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D955-EF74-4468-AB00-C70C0B70F72C}" type="datetime1">
              <a:rPr lang="th-TH" smtClean="0"/>
              <a:t>23/04/61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9012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402-016C-4D8C-B532-5FD97DB43DE6}" type="datetime1">
              <a:rPr lang="th-TH" smtClean="0"/>
              <a:t>23/04/61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0034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FD3D-2837-4076-AFFD-5C0DBD2140AB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9299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D64B-CCB4-4856-9631-886764251601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840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6023727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B019-06DD-420F-BF31-979707B9B5B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1796584"/>
      </p:ext>
    </p:extLst>
  </p:cSld>
  <p:clrMapOvr>
    <a:masterClrMapping/>
  </p:clrMapOvr>
  <p:transition spd="slow"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096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754184"/>
            <a:ext cx="9029700" cy="4965700"/>
          </a:xfrm>
          <a:custGeom>
            <a:avLst/>
            <a:gdLst/>
            <a:ahLst/>
            <a:cxnLst/>
            <a:rect l="l" t="t" r="r" b="b"/>
            <a:pathLst>
              <a:path w="9029700" h="4965700">
                <a:moveTo>
                  <a:pt x="6989889" y="0"/>
                </a:moveTo>
                <a:lnTo>
                  <a:pt x="0" y="0"/>
                </a:lnTo>
                <a:lnTo>
                  <a:pt x="0" y="4965700"/>
                </a:lnTo>
                <a:lnTo>
                  <a:pt x="6989889" y="4965700"/>
                </a:lnTo>
                <a:lnTo>
                  <a:pt x="9029700" y="2482850"/>
                </a:lnTo>
                <a:lnTo>
                  <a:pt x="698988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021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6237" y="2326949"/>
            <a:ext cx="3572967" cy="38617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2747" y="1281442"/>
            <a:ext cx="4082326" cy="47172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43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28674"/>
            <a:ext cx="9144000" cy="59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00125"/>
            <a:ext cx="9144000" cy="503237"/>
          </a:xfrm>
          <a:custGeom>
            <a:avLst/>
            <a:gdLst/>
            <a:ahLst/>
            <a:cxnLst/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07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B923D2-5150-496B-B6A0-E2D1EFD2E7D6}" type="datetime1">
              <a:rPr lang="th-TH" smtClean="0"/>
              <a:t>23/04/61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028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17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57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95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8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50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67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1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31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4B45517-4A0E-46A9-8E83-5C4589521804}" type="datetime1">
              <a:rPr lang="th-TH" smtClean="0"/>
              <a:t>23/04/61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3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25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C9D-720F-4EBC-9C1A-60377CF40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4183" y="43949"/>
            <a:ext cx="9139877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7" name="Line 31"/>
          <p:cNvSpPr>
            <a:spLocks noChangeShapeType="1"/>
          </p:cNvSpPr>
          <p:nvPr userDrawn="1"/>
        </p:nvSpPr>
        <p:spPr bwMode="auto">
          <a:xfrm>
            <a:off x="0" y="680521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8" name="Line 31"/>
          <p:cNvSpPr>
            <a:spLocks noChangeShapeType="1"/>
          </p:cNvSpPr>
          <p:nvPr userDrawn="1"/>
        </p:nvSpPr>
        <p:spPr bwMode="auto">
          <a:xfrm>
            <a:off x="0" y="19813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79" y="29822"/>
            <a:ext cx="679634" cy="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2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A5E7-6634-4F8F-B459-07E2B662121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C58C-1FDE-41D0-B609-64387A497C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6250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C026-DA2E-4B44-917C-71C528140BA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2C3E-0901-47E8-BEAA-F3BE30DB19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810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DB43-A23F-4A28-85E5-E71EE2D56E4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F387-9584-4C5E-8F0A-E1A4F62264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6920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2D4-04FE-4BD8-973A-E704931846F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8A34-6DB2-4398-9482-E479CEFB27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638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3AFC-93B0-4F68-BD12-7739F0547D2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D6F2-49A8-4AD2-B0D0-77B31444C83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497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4622-05B1-4B7F-B532-264832BAF3A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8AEF-A1FA-430C-A50F-1702B3F180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5514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2296-3A6D-406C-8058-6BFD5BEAAAD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8055-1BDB-4912-BE6F-6FCE8898E3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56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6EF5-D71B-464F-AC9D-E6204C58D5BE}" type="datetime1">
              <a:rPr lang="th-TH" smtClean="0"/>
              <a:t>23/04/61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19C0-BFC5-48BE-A0D9-8BF091D16F5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DB2E-3ED0-4228-B9E3-C6CB51B7EFA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121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9A7E-46A9-47D0-895A-6198BBE17B0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2AD2-4E52-4C07-BAEE-76868D5B6EF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1722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E544-21DE-409C-9DDD-DAA8A3CB32B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90C9-C07B-4E8E-A05B-4EDE049CC7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300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D018-8D12-4F6C-A890-CE2FEFBFC78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9507-97DC-4516-863C-0A7E9F3ECBB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86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989FF0-D35F-4610-8C66-D33962ADE959}" type="datetime1">
              <a:rPr lang="th-TH" smtClean="0"/>
              <a:t>23/04/61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3859360-C827-49FE-829E-7F38C19E2BFB}" type="datetime1">
              <a:rPr lang="th-TH" smtClean="0"/>
              <a:t>23/04/61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D8982C-280B-4306-BBF3-5121477AD807}" type="datetime1">
              <a:rPr lang="th-TH" smtClean="0"/>
              <a:t>23/04/61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41ECAB9-841B-45AC-A172-632E3D5D40C8}" type="datetime1">
              <a:rPr lang="th-TH" smtClean="0"/>
              <a:t>23/04/61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/>
  </p:transition>
  <p:hf hd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B815-AE1C-4C63-9F06-3436A0171B6E}" type="datetimeFigureOut">
              <a:rPr lang="th-TH" smtClean="0"/>
              <a:pPr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8CD4-6368-4799-AFA8-2A4568B9072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35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994E-EF78-4EF5-B05A-79520CFACFF9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C4BCF-27B4-4BD1-A87D-05C4C06122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63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0716" y="96116"/>
            <a:ext cx="5902567" cy="6901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01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77268-77F7-4C06-8DAC-9A149E2C771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23F8B-B56E-453F-ABC2-7D1C92E5E8A9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1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chompoo_phattanapong@yahoo.co.th%20%20&#3650;&#3607;&#3619;.53659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//upload.wikimedia.org/wikipedia/commons/2/23/A_company's_supply_chain_(en).png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44000" cy="424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6000" b="1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ประชุมคณะทำงานย่อย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7200" b="1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หมวด </a:t>
            </a:r>
            <a:r>
              <a:rPr lang="en-US" sz="7200" b="1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7 </a:t>
            </a:r>
            <a:r>
              <a:rPr lang="th-TH" sz="7200" b="1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ผลลัพธ์การดำเนินการ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ครั้งที่ </a:t>
            </a:r>
            <a:r>
              <a:rPr lang="en-US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1/2561  </a:t>
            </a:r>
            <a:r>
              <a:rPr lang="th-TH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ใน</a:t>
            </a:r>
            <a:r>
              <a:rPr lang="en-US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24 </a:t>
            </a:r>
            <a:r>
              <a:rPr lang="th-TH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เม.ย.</a:t>
            </a:r>
            <a:r>
              <a:rPr lang="en-US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61</a:t>
            </a:r>
            <a:endParaRPr lang="th-TH" sz="6000" b="1" dirty="0">
              <a:solidFill>
                <a:schemeClr val="accent5">
                  <a:lumMod val="40000"/>
                  <a:lumOff val="60000"/>
                </a:schemeClr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ณ ห้องประชุม 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138 </a:t>
            </a:r>
            <a:r>
              <a:rPr lang="th-TH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อาคาร สรส.</a:t>
            </a: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1A2EE89-0677-4DEE-A3FE-40AFDC48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8183" y="6625754"/>
            <a:ext cx="2471999" cy="365125"/>
          </a:xfrm>
        </p:spPr>
        <p:txBody>
          <a:bodyPr/>
          <a:lstStyle/>
          <a:p>
            <a:fld id="{11238BEC-1F5F-4C5E-8C9F-CDA3562EECBE}" type="datetime1">
              <a:rPr lang="th-TH" smtClean="0"/>
              <a:t>23/04/61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BB97195-9B48-4740-89FE-2D171530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17432"/>
            <a:ext cx="3352703" cy="508322"/>
          </a:xfrm>
        </p:spPr>
        <p:txBody>
          <a:bodyPr/>
          <a:lstStyle/>
          <a:p>
            <a:pPr algn="ctr"/>
            <a:r>
              <a:rPr lang="th-TH" dirty="0"/>
              <a:t>น.อ.หญิง ชมภู  พัฒนพง</a:t>
            </a:r>
            <a:r>
              <a:rPr lang="th-TH" dirty="0" err="1"/>
              <a:t>ษ์</a:t>
            </a:r>
            <a:r>
              <a:rPr lang="th-TH" dirty="0"/>
              <a:t> </a:t>
            </a:r>
            <a:r>
              <a:rPr lang="th-TH" dirty="0" err="1"/>
              <a:t>นป</a:t>
            </a:r>
            <a:r>
              <a:rPr lang="th-TH" dirty="0"/>
              <a:t>ก.ฯ ช่วย สน.เสธ.ยศ.</a:t>
            </a:r>
            <a:r>
              <a:rPr lang="th-TH" dirty="0" err="1"/>
              <a:t>ทร</a:t>
            </a:r>
            <a:r>
              <a:rPr lang="th-TH" dirty="0"/>
              <a:t>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2131638-3133-45D7-939A-005D2109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2247" y="5696889"/>
            <a:ext cx="502920" cy="365125"/>
          </a:xfrm>
        </p:spPr>
        <p:txBody>
          <a:bodyPr/>
          <a:lstStyle/>
          <a:p>
            <a:fld id="{368542CB-13F9-4965-8712-C214A4DE721A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99532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1" t="77708" r="61488" b="15897"/>
          <a:stretch>
            <a:fillRect/>
          </a:stretch>
        </p:blipFill>
        <p:spPr bwMode="auto">
          <a:xfrm>
            <a:off x="0" y="6149975"/>
            <a:ext cx="77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2849"/>
            <a:ext cx="877887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PMQA_FINAL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0"/>
            <a:ext cx="479425" cy="98107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9966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41275" y="138711"/>
            <a:ext cx="8569326" cy="4985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วงจรคุณภาพการบริหารจัดการภาครัฐ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B8055-1BDB-4912-BE6F-6FCE8898E37B}" type="slidenum">
              <a:rPr kumimoji="0" lang="th-TH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PMQA_FINAL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0"/>
            <a:ext cx="479425" cy="98107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9966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628535" cy="5257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000" dirty="0"/>
              <a:t>Criteria for Performance Excellence Framework</a:t>
            </a:r>
            <a:endParaRPr lang="th-TH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563" t="14583" r="24999" b="9722"/>
          <a:stretch>
            <a:fillRect/>
          </a:stretch>
        </p:blipFill>
        <p:spPr bwMode="auto">
          <a:xfrm>
            <a:off x="1800529" y="747285"/>
            <a:ext cx="7057752" cy="59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810" y="1023119"/>
            <a:ext cx="184564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BE  Framework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184564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TQM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Total Quality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TQA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Thailand Quality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PMQA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Public Sector Management Quality Award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Hospital  Accredit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ฯลฯ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SQA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Singapore Quality Award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122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หมายเลขภาพนิ่ง 3">
            <a:extLst>
              <a:ext uri="{FF2B5EF4-FFF2-40B4-BE49-F238E27FC236}">
                <a16:creationId xmlns:a16="http://schemas.microsoft.com/office/drawing/2014/main" id="{39E534AF-449F-41F7-A1AA-E2A6FEBE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fld id="{253A033F-E340-416F-A104-DA9F2A52AF42}" type="slidenum">
              <a:rPr lang="th-TH" altLang="th-TH" sz="1200">
                <a:solidFill>
                  <a:schemeClr val="tx2"/>
                </a:solidFill>
              </a:rPr>
              <a:pPr/>
              <a:t>12</a:t>
            </a:fld>
            <a:endParaRPr lang="th-TH" altLang="th-TH" sz="1200">
              <a:solidFill>
                <a:schemeClr val="tx2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4D76D13-0A16-486B-AB43-7F7E28F1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2057400" cy="2590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08899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8975847-ECDA-4C83-AEFA-ADFF8B57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9400"/>
            <a:ext cx="4038600" cy="259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8E5D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246C4F4B-8F94-47A9-B364-C50074D045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5720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7AA242A5-0B0F-4525-BF77-7F91D3A96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3528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41320" name="Rectangle 8">
            <a:extLst>
              <a:ext uri="{FF2B5EF4-FFF2-40B4-BE49-F238E27FC236}">
                <a16:creationId xmlns:a16="http://schemas.microsoft.com/office/drawing/2014/main" id="{86E89676-7F73-43DA-90F9-B2A8C75C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95600"/>
            <a:ext cx="1862138" cy="990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lIns="91428" tIns="45714" rIns="91428" bIns="45714"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5. การมุ่งเน้น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   ทรัพยากรบุคคล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680" name="AutoShape 10">
            <a:extLst>
              <a:ext uri="{FF2B5EF4-FFF2-40B4-BE49-F238E27FC236}">
                <a16:creationId xmlns:a16="http://schemas.microsoft.com/office/drawing/2014/main" id="{A5A10CF8-A9CB-4DC8-94B7-FC97AD791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609600" cy="271463"/>
          </a:xfrm>
          <a:prstGeom prst="leftRightArrow">
            <a:avLst>
              <a:gd name="adj1" fmla="val 50000"/>
              <a:gd name="adj2" fmla="val 3929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endParaRPr lang="en-US" altLang="th-TH"/>
          </a:p>
        </p:txBody>
      </p:sp>
      <p:sp>
        <p:nvSpPr>
          <p:cNvPr id="28681" name="AutoShape 11">
            <a:extLst>
              <a:ext uri="{FF2B5EF4-FFF2-40B4-BE49-F238E27FC236}">
                <a16:creationId xmlns:a16="http://schemas.microsoft.com/office/drawing/2014/main" id="{9EB7C571-B4F9-43E3-8950-CBD3BA52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334000"/>
            <a:ext cx="228600" cy="338138"/>
          </a:xfrm>
          <a:prstGeom prst="upDownArrow">
            <a:avLst>
              <a:gd name="adj1" fmla="val 50000"/>
              <a:gd name="adj2" fmla="val 362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pPr algn="ctr">
              <a:lnSpc>
                <a:spcPct val="70000"/>
              </a:lnSpc>
            </a:pPr>
            <a:endParaRPr lang="en-US" altLang="th-TH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370" name="Rectangle 12">
            <a:extLst>
              <a:ext uri="{FF2B5EF4-FFF2-40B4-BE49-F238E27FC236}">
                <a16:creationId xmlns:a16="http://schemas.microsoft.com/office/drawing/2014/main" id="{16F3CD99-0D9A-4F17-8377-5ABD134E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91200"/>
            <a:ext cx="66294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2"/>
            </a:prstShdw>
          </a:effectLst>
        </p:spPr>
        <p:txBody>
          <a:bodyPr wrap="none" lIns="91428" tIns="45714" rIns="91428" bIns="45714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>
                <a:latin typeface="FreesiaUPC" pitchFamily="34" charset="-34"/>
                <a:cs typeface="FreesiaUPC" pitchFamily="34" charset="-34"/>
              </a:rPr>
              <a:t>4. การวัด การวิเคราะห์ และการจัดการความรู้</a:t>
            </a:r>
          </a:p>
        </p:txBody>
      </p:sp>
      <p:sp>
        <p:nvSpPr>
          <p:cNvPr id="28683" name="Rectangle 13">
            <a:extLst>
              <a:ext uri="{FF2B5EF4-FFF2-40B4-BE49-F238E27FC236}">
                <a16:creationId xmlns:a16="http://schemas.microsoft.com/office/drawing/2014/main" id="{7185AE87-0168-473D-B503-D614DCC7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4325938"/>
            <a:ext cx="1933575" cy="100806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prstShdw prst="shdw17" dist="17961" dir="2700000">
              <a:srgbClr val="99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th-TH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การให้ความสำคัญ</a:t>
            </a:r>
          </a:p>
          <a:p>
            <a:pPr algn="ctr">
              <a:lnSpc>
                <a:spcPct val="70000"/>
              </a:lnSpc>
            </a:pPr>
            <a:r>
              <a:rPr lang="th-TH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กับผู้รับบริการและ</a:t>
            </a:r>
          </a:p>
          <a:p>
            <a:pPr algn="ctr">
              <a:lnSpc>
                <a:spcPct val="70000"/>
              </a:lnSpc>
            </a:pPr>
            <a:r>
              <a:rPr lang="th-TH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ผู้มีส่วนได้ส่วนเสีย</a:t>
            </a:r>
            <a:endParaRPr lang="th-TH" altLang="th-TH" sz="2400">
              <a:solidFill>
                <a:schemeClr val="bg1"/>
              </a:solidFill>
              <a:latin typeface="FreesiaUPC" panose="020B06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684" name="Line 14">
            <a:extLst>
              <a:ext uri="{FF2B5EF4-FFF2-40B4-BE49-F238E27FC236}">
                <a16:creationId xmlns:a16="http://schemas.microsoft.com/office/drawing/2014/main" id="{D0D786C3-6E05-4962-A067-61D5CDB2F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648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8685" name="Line 15">
            <a:extLst>
              <a:ext uri="{FF2B5EF4-FFF2-40B4-BE49-F238E27FC236}">
                <a16:creationId xmlns:a16="http://schemas.microsoft.com/office/drawing/2014/main" id="{1D5E5D83-0261-45D1-945A-4D99750CE4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3528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8686" name="Rectangle 16">
            <a:extLst>
              <a:ext uri="{FF2B5EF4-FFF2-40B4-BE49-F238E27FC236}">
                <a16:creationId xmlns:a16="http://schemas.microsoft.com/office/drawing/2014/main" id="{865A1BED-47E7-4365-9589-42228CB9F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3800"/>
            <a:ext cx="1676400" cy="8382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prstShdw prst="shdw17" dist="17961" dir="2700000">
              <a:srgbClr val="99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>
            <a:lvl1pPr marL="533400" indent="-5334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การนำองค์กร</a:t>
            </a:r>
          </a:p>
        </p:txBody>
      </p:sp>
      <p:sp>
        <p:nvSpPr>
          <p:cNvPr id="28687" name="Rectangle 17">
            <a:extLst>
              <a:ext uri="{FF2B5EF4-FFF2-40B4-BE49-F238E27FC236}">
                <a16:creationId xmlns:a16="http://schemas.microsoft.com/office/drawing/2014/main" id="{9DDCAD67-F01B-4444-8F2E-08CACDBFC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886075"/>
            <a:ext cx="1931987" cy="1000125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prstShdw prst="shdw17" dist="17961" dir="2700000">
              <a:srgbClr val="997A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การวางแผน</a:t>
            </a:r>
            <a:r>
              <a:rPr lang="th-TH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เชิง</a:t>
            </a:r>
            <a:endParaRPr lang="en-US" altLang="th-TH" sz="240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en-US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ยุทธ</a:t>
            </a:r>
            <a:r>
              <a:rPr lang="th-TH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ศาสตร์</a:t>
            </a:r>
            <a:endParaRPr lang="en-US" altLang="th-TH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CEA9FE7D-EBF9-4628-A710-A22AA15AB7A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690688"/>
            <a:ext cx="7162800" cy="900112"/>
            <a:chOff x="912" y="528"/>
            <a:chExt cx="4366" cy="576"/>
          </a:xfrm>
          <a:solidFill>
            <a:srgbClr val="92D050"/>
          </a:solidFill>
        </p:grpSpPr>
        <p:sp>
          <p:nvSpPr>
            <p:cNvPr id="141332" name="Line 20">
              <a:extLst>
                <a:ext uri="{FF2B5EF4-FFF2-40B4-BE49-F238E27FC236}">
                  <a16:creationId xmlns:a16="http://schemas.microsoft.com/office/drawing/2014/main" id="{76416A38-5378-4083-ACF8-CABBA4968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104"/>
              <a:ext cx="43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5388" name="Freeform 21">
              <a:extLst>
                <a:ext uri="{FF2B5EF4-FFF2-40B4-BE49-F238E27FC236}">
                  <a16:creationId xmlns:a16="http://schemas.microsoft.com/office/drawing/2014/main" id="{5BF7D224-6D6C-452C-8579-EE4621FE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528"/>
              <a:ext cx="4320" cy="576"/>
            </a:xfrm>
            <a:custGeom>
              <a:avLst/>
              <a:gdLst>
                <a:gd name="T0" fmla="*/ 0 w 4320"/>
                <a:gd name="T1" fmla="*/ 576 h 576"/>
                <a:gd name="T2" fmla="*/ 2064 w 4320"/>
                <a:gd name="T3" fmla="*/ 0 h 576"/>
                <a:gd name="T4" fmla="*/ 4320 w 4320"/>
                <a:gd name="T5" fmla="*/ 576 h 576"/>
                <a:gd name="T6" fmla="*/ 0 60000 65536"/>
                <a:gd name="T7" fmla="*/ 0 60000 65536"/>
                <a:gd name="T8" fmla="*/ 0 60000 65536"/>
                <a:gd name="T9" fmla="*/ 0 w 4320"/>
                <a:gd name="T10" fmla="*/ 0 h 576"/>
                <a:gd name="T11" fmla="*/ 4320 w 432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" h="576">
                  <a:moveTo>
                    <a:pt x="0" y="576"/>
                  </a:moveTo>
                  <a:cubicBezTo>
                    <a:pt x="672" y="288"/>
                    <a:pt x="1344" y="0"/>
                    <a:pt x="2064" y="0"/>
                  </a:cubicBezTo>
                  <a:cubicBezTo>
                    <a:pt x="2784" y="0"/>
                    <a:pt x="3944" y="480"/>
                    <a:pt x="4320" y="5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sp>
        <p:nvSpPr>
          <p:cNvPr id="28689" name="Text Box 22">
            <a:extLst>
              <a:ext uri="{FF2B5EF4-FFF2-40B4-BE49-F238E27FC236}">
                <a16:creationId xmlns:a16="http://schemas.microsoft.com/office/drawing/2014/main" id="{6943B937-E0F6-4343-A019-ADFDD669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27225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alt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alt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ลักษณะสำคัญขององค์กร สภาพแวดล้อม              ความสัมพันธ์ และความท้าทาย</a:t>
            </a:r>
            <a:endParaRPr lang="th-TH" altLang="th-TH" sz="16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8690" name="Freeform 23">
            <a:extLst>
              <a:ext uri="{FF2B5EF4-FFF2-40B4-BE49-F238E27FC236}">
                <a16:creationId xmlns:a16="http://schemas.microsoft.com/office/drawing/2014/main" id="{F5534D51-2FCE-4336-B532-307A0FDC2027}"/>
              </a:ext>
            </a:extLst>
          </p:cNvPr>
          <p:cNvSpPr>
            <a:spLocks/>
          </p:cNvSpPr>
          <p:nvPr/>
        </p:nvSpPr>
        <p:spPr bwMode="auto">
          <a:xfrm>
            <a:off x="533400" y="2667000"/>
            <a:ext cx="533400" cy="990600"/>
          </a:xfrm>
          <a:custGeom>
            <a:avLst/>
            <a:gdLst>
              <a:gd name="T0" fmla="*/ 0 w 576"/>
              <a:gd name="T1" fmla="*/ 2147483647 h 720"/>
              <a:gd name="T2" fmla="*/ 2147483647 w 576"/>
              <a:gd name="T3" fmla="*/ 0 h 720"/>
              <a:gd name="T4" fmla="*/ 0 60000 65536"/>
              <a:gd name="T5" fmla="*/ 0 60000 65536"/>
              <a:gd name="T6" fmla="*/ 0 w 576"/>
              <a:gd name="T7" fmla="*/ 0 h 720"/>
              <a:gd name="T8" fmla="*/ 576 w 57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720">
                <a:moveTo>
                  <a:pt x="0" y="720"/>
                </a:moveTo>
                <a:cubicBezTo>
                  <a:pt x="240" y="420"/>
                  <a:pt x="480" y="120"/>
                  <a:pt x="57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endParaRPr lang="en-US" altLang="th-TH"/>
          </a:p>
        </p:txBody>
      </p:sp>
      <p:sp>
        <p:nvSpPr>
          <p:cNvPr id="28691" name="Freeform 24">
            <a:extLst>
              <a:ext uri="{FF2B5EF4-FFF2-40B4-BE49-F238E27FC236}">
                <a16:creationId xmlns:a16="http://schemas.microsoft.com/office/drawing/2014/main" id="{6CA9C565-CAC6-4C7B-AFCF-2E6DB842CD5D}"/>
              </a:ext>
            </a:extLst>
          </p:cNvPr>
          <p:cNvSpPr>
            <a:spLocks/>
          </p:cNvSpPr>
          <p:nvPr/>
        </p:nvSpPr>
        <p:spPr bwMode="auto">
          <a:xfrm>
            <a:off x="8077200" y="2667000"/>
            <a:ext cx="533400" cy="914400"/>
          </a:xfrm>
          <a:custGeom>
            <a:avLst/>
            <a:gdLst>
              <a:gd name="T0" fmla="*/ 2147483647 w 288"/>
              <a:gd name="T1" fmla="*/ 2147483647 h 720"/>
              <a:gd name="T2" fmla="*/ 0 w 288"/>
              <a:gd name="T3" fmla="*/ 0 h 720"/>
              <a:gd name="T4" fmla="*/ 0 60000 65536"/>
              <a:gd name="T5" fmla="*/ 0 60000 65536"/>
              <a:gd name="T6" fmla="*/ 0 w 288"/>
              <a:gd name="T7" fmla="*/ 0 h 720"/>
              <a:gd name="T8" fmla="*/ 288 w 288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720">
                <a:moveTo>
                  <a:pt x="288" y="720"/>
                </a:moveTo>
                <a:cubicBezTo>
                  <a:pt x="168" y="420"/>
                  <a:pt x="48" y="12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endParaRPr lang="en-US" altLang="th-TH"/>
          </a:p>
        </p:txBody>
      </p:sp>
      <p:sp>
        <p:nvSpPr>
          <p:cNvPr id="28692" name="Line 25">
            <a:extLst>
              <a:ext uri="{FF2B5EF4-FFF2-40B4-BE49-F238E27FC236}">
                <a16:creationId xmlns:a16="http://schemas.microsoft.com/office/drawing/2014/main" id="{9106D5B1-41C4-4CDB-BE6E-E050FE43A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648200"/>
            <a:ext cx="762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8693" name="Line 26">
            <a:extLst>
              <a:ext uri="{FF2B5EF4-FFF2-40B4-BE49-F238E27FC236}">
                <a16:creationId xmlns:a16="http://schemas.microsoft.com/office/drawing/2014/main" id="{7A244441-C64C-4945-A94E-C30A1B6A2B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572000"/>
            <a:ext cx="685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339" name="Rectangle 27">
            <a:extLst>
              <a:ext uri="{FF2B5EF4-FFF2-40B4-BE49-F238E27FC236}">
                <a16:creationId xmlns:a16="http://schemas.microsoft.com/office/drawing/2014/main" id="{933ACD59-FED3-403A-A6FE-B8388915C7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52481"/>
            <a:ext cx="8305800" cy="792163"/>
          </a:xfrm>
        </p:spPr>
        <p:txBody>
          <a:bodyPr>
            <a:no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เกณฑ์คุณภาพการบริหารจัดการภาครัฐ</a:t>
            </a:r>
            <a:r>
              <a:rPr lang="en-US" sz="40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(PMQA)</a:t>
            </a:r>
          </a:p>
        </p:txBody>
      </p:sp>
      <p:sp>
        <p:nvSpPr>
          <p:cNvPr id="28695" name="Rectangle 28">
            <a:extLst>
              <a:ext uri="{FF2B5EF4-FFF2-40B4-BE49-F238E27FC236}">
                <a16:creationId xmlns:a16="http://schemas.microsoft.com/office/drawing/2014/main" id="{EB56464E-DCF5-4F3A-ABE3-5530E80D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657600"/>
            <a:ext cx="1676400" cy="838200"/>
          </a:xfrm>
          <a:prstGeom prst="rect">
            <a:avLst/>
          </a:prstGeom>
          <a:solidFill>
            <a:srgbClr val="4BD5D2"/>
          </a:solidFill>
          <a:ln>
            <a:noFill/>
          </a:ln>
          <a:effectLst>
            <a:prstShdw prst="shdw17" dist="17961" dir="2700000">
              <a:srgbClr val="2D807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  <a:cs typeface="DilleniaUPC" panose="02020603050405020304" pitchFamily="18" charset="-34"/>
              </a:defRPr>
            </a:lvl9pPr>
          </a:lstStyle>
          <a:p>
            <a:pPr>
              <a:lnSpc>
                <a:spcPct val="70000"/>
              </a:lnSpc>
            </a:pPr>
            <a:r>
              <a:rPr lang="th-TH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ผลลัพธ์การ </a:t>
            </a:r>
          </a:p>
          <a:p>
            <a:pPr>
              <a:lnSpc>
                <a:spcPct val="70000"/>
              </a:lnSpc>
            </a:pPr>
            <a:r>
              <a:rPr lang="th-TH" altLang="th-TH" sz="240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ดำเนินการ</a:t>
            </a:r>
          </a:p>
        </p:txBody>
      </p:sp>
      <p:cxnSp>
        <p:nvCxnSpPr>
          <p:cNvPr id="29" name="ลูกศรเชื่อมต่อแบบตรง 28">
            <a:extLst>
              <a:ext uri="{FF2B5EF4-FFF2-40B4-BE49-F238E27FC236}">
                <a16:creationId xmlns:a16="http://schemas.microsoft.com/office/drawing/2014/main" id="{F25D98F7-B48D-4CBC-9BAC-9971E369A60B}"/>
              </a:ext>
            </a:extLst>
          </p:cNvPr>
          <p:cNvCxnSpPr/>
          <p:nvPr/>
        </p:nvCxnSpPr>
        <p:spPr>
          <a:xfrm rot="5400000">
            <a:off x="5563394" y="4114006"/>
            <a:ext cx="30480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724B48E5-4218-4FDC-9270-88BFEB1948BE}"/>
              </a:ext>
            </a:extLst>
          </p:cNvPr>
          <p:cNvCxnSpPr/>
          <p:nvPr/>
        </p:nvCxnSpPr>
        <p:spPr>
          <a:xfrm rot="5400000">
            <a:off x="3201194" y="4115594"/>
            <a:ext cx="30480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8">
            <a:extLst>
              <a:ext uri="{FF2B5EF4-FFF2-40B4-BE49-F238E27FC236}">
                <a16:creationId xmlns:a16="http://schemas.microsoft.com/office/drawing/2014/main" id="{C89324B2-16E0-497F-95FA-1D28AF1A8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43400"/>
            <a:ext cx="1862138" cy="990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lIns="91428" tIns="45714" rIns="91428" bIns="45714"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6</a:t>
            </a:r>
            <a:r>
              <a:rPr lang="th-TH" sz="24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. การมุ่งเน้นการ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   ปฏิบัติการ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85970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625" y="41389"/>
            <a:ext cx="5174169" cy="6391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  <a:tabLst>
                <a:tab pos="3122930" algn="l"/>
              </a:tabLst>
            </a:pPr>
            <a:r>
              <a:rPr sz="4000" b="1" spc="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sz="4000" b="1" spc="-1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</a:t>
            </a:r>
            <a:r>
              <a:rPr sz="4000" b="1" spc="-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sz="4000" b="1" spc="-1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sz="4000" b="1" spc="-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</a:t>
            </a:r>
            <a:r>
              <a:rPr sz="4000" b="1" spc="-1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sz="4000" b="1" spc="-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th-TH" sz="4000" b="1" spc="-5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sz="4000" b="1" spc="-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sz="4000" b="1" spc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sz="4000" b="1" spc="-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</a:t>
            </a:r>
            <a:r>
              <a:rPr sz="4000" b="1" spc="-1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4000" b="1" spc="-190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์ก</a:t>
            </a:r>
            <a:r>
              <a:rPr sz="4000" b="1" spc="-1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sz="4000" b="1" spc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</a:t>
            </a:r>
            <a:r>
              <a:rPr sz="4000" b="1" spc="-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sz="4000" b="1" spc="-1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</a:t>
            </a:r>
            <a:r>
              <a:rPr sz="4000" b="1" spc="-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sz="4000" b="1" spc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วด</a:t>
            </a:r>
            <a:r>
              <a:rPr sz="4000" b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sz="4000" b="1" spc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sz="4000" dirty="0">
              <a:solidFill>
                <a:schemeClr val="accent6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3147" y="4707695"/>
            <a:ext cx="4209288" cy="167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915" y="4292066"/>
            <a:ext cx="3755136" cy="2345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2217" y="783274"/>
            <a:ext cx="4051783" cy="1673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th-TH" dirty="0"/>
          </a:p>
        </p:txBody>
      </p:sp>
      <p:sp>
        <p:nvSpPr>
          <p:cNvPr id="10" name="object 10"/>
          <p:cNvSpPr/>
          <p:nvPr/>
        </p:nvSpPr>
        <p:spPr>
          <a:xfrm>
            <a:off x="416991" y="939545"/>
            <a:ext cx="3691128" cy="1673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837" y="1129024"/>
            <a:ext cx="3373239" cy="10524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ระดับของผลการดำเนินงานในปัจจุบันเทียบกับเป้าหมาย</a:t>
            </a:r>
            <a:endParaRPr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8688" y="2594197"/>
            <a:ext cx="878840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560" marR="12700" indent="-277495">
              <a:lnSpc>
                <a:spcPts val="2170"/>
              </a:lnSpc>
            </a:pP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7744" y="1587028"/>
            <a:ext cx="4447032" cy="2103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4860032" y="2699219"/>
            <a:ext cx="1176655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67744" y="3701473"/>
            <a:ext cx="4450067" cy="2103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32611" y="3192800"/>
            <a:ext cx="734568" cy="326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8455" y="3795789"/>
            <a:ext cx="734568" cy="3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97316" y="6445948"/>
            <a:ext cx="109220" cy="191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A8A8A"/>
                </a:solidFill>
                <a:latin typeface="Tahoma"/>
                <a:cs typeface="Tahoma"/>
              </a:rPr>
              <a:t>9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99792" y="4121925"/>
            <a:ext cx="1491615" cy="767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eg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ti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 dirty="0"/>
          </a:p>
          <a:p>
            <a:pPr marL="3111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0117" y="4099859"/>
            <a:ext cx="1543685" cy="9243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pa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r>
              <a:rPr sz="2000" b="1" spc="0" dirty="0">
                <a:solidFill>
                  <a:srgbClr val="FFFFFF"/>
                </a:solidFill>
                <a:latin typeface="Tahoma"/>
                <a:cs typeface="Tahoma"/>
              </a:rPr>
              <a:t>son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4221" y="4627141"/>
            <a:ext cx="379730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- C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40994" y="4962481"/>
            <a:ext cx="2663825" cy="133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ผลการดำเนินงานเทียบกับข้อมูลเชิงเปรียบเทียบ ค่าเทียบเคียงหรือองค์การชั้นนำ</a:t>
            </a:r>
          </a:p>
          <a:p>
            <a:pPr marL="187960" marR="12700" indent="-175260">
              <a:lnSpc>
                <a:spcPct val="97200"/>
              </a:lnSpc>
              <a:tabLst>
                <a:tab pos="882650" algn="l"/>
                <a:tab pos="1096010" algn="l"/>
                <a:tab pos="1431290" algn="l"/>
                <a:tab pos="1934210" algn="l"/>
                <a:tab pos="2382520" algn="l"/>
                <a:tab pos="2490470" algn="l"/>
              </a:tabLst>
            </a:pPr>
            <a:r>
              <a:rPr sz="2400" b="1" spc="-505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3064" y="4516183"/>
            <a:ext cx="3314839" cy="2003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ความครอบคลุมทั่วถึง                 ของตัวชี้วัดต่าง 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ผลลัพธ์และตัวชี้วัดที่เชื่อถือ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ผลลัพธ์ที่สอดคล้องกลมกลืนทุกกระบวนการและหน่วยงาน</a:t>
            </a:r>
          </a:p>
          <a:p>
            <a:pPr marL="12700">
              <a:lnSpc>
                <a:spcPct val="100000"/>
              </a:lnSpc>
            </a:pPr>
            <a:endParaRPr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E96ED1D4-73BD-4617-A61B-37232FDBE5DA}"/>
              </a:ext>
            </a:extLst>
          </p:cNvPr>
          <p:cNvSpPr txBox="1"/>
          <p:nvPr/>
        </p:nvSpPr>
        <p:spPr>
          <a:xfrm>
            <a:off x="3055956" y="2699219"/>
            <a:ext cx="1176655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5" dirty="0">
                <a:solidFill>
                  <a:srgbClr val="FFFFFF"/>
                </a:solidFill>
                <a:latin typeface="Tahoma"/>
                <a:cs typeface="Tahoma"/>
              </a:rPr>
              <a:t>Level-Le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90BD55E9-D092-435C-8866-47911AE2BF9A}"/>
              </a:ext>
            </a:extLst>
          </p:cNvPr>
          <p:cNvSpPr/>
          <p:nvPr/>
        </p:nvSpPr>
        <p:spPr>
          <a:xfrm>
            <a:off x="5535244" y="912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อัตราของการปรับปรุงผลดำเนินการ            หรือผลที่ดีอย่างต่อเนื่อง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ความครอบคลุมของผลดำเนินการ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252768338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82880"/>
            <a:ext cx="8458200" cy="667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49" y="5268397"/>
            <a:ext cx="0" cy="1453351"/>
          </a:xfrm>
          <a:custGeom>
            <a:avLst/>
            <a:gdLst/>
            <a:ahLst/>
            <a:cxnLst/>
            <a:rect l="l" t="t" r="r" b="b"/>
            <a:pathLst>
              <a:path h="1453351">
                <a:moveTo>
                  <a:pt x="0" y="1453351"/>
                </a:moveTo>
                <a:lnTo>
                  <a:pt x="0" y="0"/>
                </a:lnTo>
              </a:path>
            </a:pathLst>
          </a:custGeom>
          <a:ln w="45549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144" y="5835986"/>
            <a:ext cx="781050" cy="718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650" b="0" i="0" u="none" strike="noStrike" kern="1200" cap="none" spc="430" normalizeH="0" baseline="0" noProof="0" dirty="0">
                <a:ln>
                  <a:noFill/>
                </a:ln>
                <a:solidFill>
                  <a:srgbClr val="9C9C9A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---</a:t>
            </a:r>
            <a:endParaRPr kumimoji="0" sz="4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153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4593" y="6480969"/>
            <a:ext cx="2133600" cy="3017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78468" y="6437907"/>
            <a:ext cx="4260056" cy="300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162031" y="476672"/>
            <a:ext cx="8634144" cy="15696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เป็นหมวดที่สรุปผลการดำเนินงานในภาพรวมของส่วนราชการ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เป็นการประเมินผลการดำเนินการและการปรับปรุงในด้านที่สำคัญทุกด้าน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ของส่วนราชการ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DC3E98E-01A7-405B-9F46-0B7EBF9AC91E}"/>
              </a:ext>
            </a:extLst>
          </p:cNvPr>
          <p:cNvSpPr txBox="1"/>
          <p:nvPr/>
        </p:nvSpPr>
        <p:spPr>
          <a:xfrm>
            <a:off x="1691680" y="2877083"/>
            <a:ext cx="129614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การให้ความ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สำคัญผู้รับบริการและผู้มีส่วนได้ส่วนเสีย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A56727E-39DC-4033-8390-22A62C86CDAE}"/>
              </a:ext>
            </a:extLst>
          </p:cNvPr>
          <p:cNvSpPr txBox="1"/>
          <p:nvPr/>
        </p:nvSpPr>
        <p:spPr>
          <a:xfrm>
            <a:off x="250826" y="2877083"/>
            <a:ext cx="1296837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ด้านประสิทธิผลและการบรรลุพันธกิจ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3131841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การมุ่งเน้นบุคลากร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184B43B-410E-497F-849D-104C4183D8DB}"/>
              </a:ext>
            </a:extLst>
          </p:cNvPr>
          <p:cNvSpPr txBox="1"/>
          <p:nvPr/>
        </p:nvSpPr>
        <p:spPr>
          <a:xfrm>
            <a:off x="4499994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การนำองค์การและการกำกับดูแลส่วนราชการ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69FB9F3-1CBA-49A2-9E00-10FEA5D4F6DE}"/>
              </a:ext>
            </a:extLst>
          </p:cNvPr>
          <p:cNvSpPr txBox="1"/>
          <p:nvPr/>
        </p:nvSpPr>
        <p:spPr>
          <a:xfrm>
            <a:off x="7572039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การประสิทธิผลของกระบวนการและการจัดการห่วงโซ่อุปทาน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35F0353-78FB-4B46-B644-483EBB1ADB77}"/>
              </a:ext>
            </a:extLst>
          </p:cNvPr>
          <p:cNvSpPr txBox="1"/>
          <p:nvPr/>
        </p:nvSpPr>
        <p:spPr>
          <a:xfrm>
            <a:off x="6131878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ด้านงบประมาณ การเงินและการเติบโต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809985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ผลลัพธ์ด้านประสิทธิผลและการบรรลุพันธกิจ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186068" y="1196752"/>
            <a:ext cx="8763659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ผลลัพธ์ด้านประสิทธิผลส่วนราชการและแผนปฏิบัติการ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ด้านผลผลิตและการบริการตามพันธกิจหลักของส่วนราชการ </a:t>
            </a:r>
            <a:r>
              <a:rPr lang="th-TH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 </a:t>
            </a:r>
            <a:r>
              <a:rPr lang="th-TH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รับผิดชอบ)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- ตัววัดหรือตัวชี้วัดที่สำคัญของการดำเนินการตามพันธกิจหลักของส่วนราชการ ให้เปรียบเทียบผลลัพธ์ดังกล่าวกับผลการดำเนินการของ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คู่แข่ง และ/หรือส่วนราชการ   อื่น ๆ ที่มีการดำเนินงานที่คล้ายคลึงกัน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(*) 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ตัววัดหรือตัวชี้วัดที่สำคัญของผลการดำเนินการด้านการบูรณาการกับส่วนราชการที่เกี่ยวข้องกันในการให้บริการ หรือการปฏิบัติงาน (*) 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7863EC4-A563-4D40-82C5-D3DB177636C8}"/>
              </a:ext>
            </a:extLst>
          </p:cNvPr>
          <p:cNvSpPr txBox="1"/>
          <p:nvPr/>
        </p:nvSpPr>
        <p:spPr>
          <a:xfrm>
            <a:off x="186068" y="4588505"/>
            <a:ext cx="8683830" cy="1569660"/>
          </a:xfrm>
          <a:prstGeom prst="rect">
            <a:avLst/>
          </a:prstGeom>
          <a:solidFill>
            <a:srgbClr val="FFFD8B"/>
          </a:solidFill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200" b="1" u="sng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กศษ</a:t>
            </a:r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.ฯ) </a:t>
            </a:r>
            <a:r>
              <a:rPr lang="en-US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 1</a:t>
            </a:r>
            <a:r>
              <a:rPr lang="en-US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</a:t>
            </a:r>
            <a:r>
              <a:rPr lang="en-US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11)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รายงานผลดังนี้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ระบุว่า ยศ.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มี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คู่แข่ง/คู่เทียบ/ส่วนราชการ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ใดที่มีลักษณะงาน หรือการบริการ หรือพันธกิจคล้ายคลึงกัน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466028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ผลลัพธ์ด้านประสิทธิผลและการบรรลุพันธกิจ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5EE1AA-4BFC-4C9A-A4D5-619304FF98BD}"/>
              </a:ext>
            </a:extLst>
          </p:cNvPr>
          <p:cNvSpPr txBox="1"/>
          <p:nvPr/>
        </p:nvSpPr>
        <p:spPr>
          <a:xfrm>
            <a:off x="319443" y="1196752"/>
            <a:ext cx="868383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กศษ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.ฯ)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 1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11) รายงานผลดังนี้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A856BAF-4A90-4679-8420-F269814CD736}"/>
              </a:ext>
            </a:extLst>
          </p:cNvPr>
          <p:cNvSpPr/>
          <p:nvPr/>
        </p:nvSpPr>
        <p:spPr>
          <a:xfrm>
            <a:off x="120013" y="2009745"/>
            <a:ext cx="8895769" cy="145809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ระบุว่าส่วนราชการที่เป็นคู่แข่ง/คู่เทียบของ ยศ.</a:t>
            </a:r>
            <a:r>
              <a:rPr lang="th-TH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มี</a:t>
            </a:r>
            <a:r>
              <a:rPr lang="th-TH" u="sng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ของหน่วยนั้นประจำปี </a:t>
            </a:r>
            <a:r>
              <a:rPr lang="th-TH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.61 อะไรบ้าง? และเปรียบเทียบกับตัวชี้วัดที่สำคัญของ ยศ.</a:t>
            </a:r>
            <a:r>
              <a:rPr lang="th-TH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ผลประเมินมีความเหมือนหรือแตกต่างอย่างไรบ้างฯ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1" name="ตาราง 10">
            <a:extLst>
              <a:ext uri="{FF2B5EF4-FFF2-40B4-BE49-F238E27FC236}">
                <a16:creationId xmlns:a16="http://schemas.microsoft.com/office/drawing/2014/main" id="{2A71E55B-D328-4E5F-9BB6-1B6B99CD1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00229"/>
              </p:ext>
            </p:extLst>
          </p:nvPr>
        </p:nvGraphicFramePr>
        <p:xfrm>
          <a:off x="132523" y="3704432"/>
          <a:ext cx="8883259" cy="2696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107">
                  <a:extLst>
                    <a:ext uri="{9D8B030D-6E8A-4147-A177-3AD203B41FA5}">
                      <a16:colId xmlns:a16="http://schemas.microsoft.com/office/drawing/2014/main" val="3208555538"/>
                    </a:ext>
                  </a:extLst>
                </a:gridCol>
                <a:gridCol w="1613321">
                  <a:extLst>
                    <a:ext uri="{9D8B030D-6E8A-4147-A177-3AD203B41FA5}">
                      <a16:colId xmlns:a16="http://schemas.microsoft.com/office/drawing/2014/main" val="3850164224"/>
                    </a:ext>
                  </a:extLst>
                </a:gridCol>
                <a:gridCol w="1613321">
                  <a:extLst>
                    <a:ext uri="{9D8B030D-6E8A-4147-A177-3AD203B41FA5}">
                      <a16:colId xmlns:a16="http://schemas.microsoft.com/office/drawing/2014/main" val="4211970346"/>
                    </a:ext>
                  </a:extLst>
                </a:gridCol>
                <a:gridCol w="1754189">
                  <a:extLst>
                    <a:ext uri="{9D8B030D-6E8A-4147-A177-3AD203B41FA5}">
                      <a16:colId xmlns:a16="http://schemas.microsoft.com/office/drawing/2014/main" val="2890046686"/>
                    </a:ext>
                  </a:extLst>
                </a:gridCol>
                <a:gridCol w="1613321">
                  <a:extLst>
                    <a:ext uri="{9D8B030D-6E8A-4147-A177-3AD203B41FA5}">
                      <a16:colId xmlns:a16="http://schemas.microsoft.com/office/drawing/2014/main" val="3096730473"/>
                    </a:ext>
                  </a:extLst>
                </a:gridCol>
              </a:tblGrid>
              <a:tr h="633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ลักษณะงาน/พันธกิจหลัก/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การบริการที่คล้ายคลึงกัน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u="sng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ตัวชี้วัดของ ยศ.ทร.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u="sng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ตัวชี้วัดของคู่เทียบที่ ๑.....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u="sng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ตัวชี้วัดของคู่เทียบที่ ๒.....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u="sng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ตัวชี้วัดของคู่เทียบที่ ๓.....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923458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จัดการศึกษาหลักสูตรเพื่อการผลิตกำลังพล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259038"/>
                  </a:ext>
                </a:extLst>
              </a:tr>
              <a:tr h="633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จัดการอบรมหลักสูตรเพื่อการพัฒนากำลังพล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464605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.....................................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349840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.....................................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562813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 ......................................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52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10193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ผลลัพธ์ด้านประสิทธิผลและการบรรลุพันธกิจ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186068" y="1196752"/>
            <a:ext cx="8763659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ก. ผลลัพธ์ด้านประสิทธิผลส่วนราชการและแผนปฏิบัติการ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lvl="0"/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</a:t>
            </a:r>
            <a:r>
              <a:rPr lang="th-TH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ด้านการนำยุทธศาสตร์ไปปฏิบัติ </a:t>
            </a:r>
            <a:r>
              <a:rPr lang="th-TH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2 รับผิดชอบ)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</a:p>
          <a:p>
            <a:r>
              <a:rPr lang="th-TH" dirty="0">
                <a:solidFill>
                  <a:schemeClr val="bg1"/>
                </a:solidFill>
              </a:rPr>
              <a:t>	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ตัววัดหรือ</a:t>
            </a:r>
            <a:r>
              <a:rPr lang="th-TH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ตัวชี้วัดที่สำคัญของการบรรลุยุทธศาสตร์และแผนปฏิบัติการ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ของส่วนราชการ 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ตัววัดหรือตัวชี้วัดที่สำคัญของการเสริมสร้างความแข็งแกร่งของ</a:t>
            </a:r>
            <a:r>
              <a:rPr lang="th-TH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สมรรถนะหลัก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ของส่วนราชการ (*)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7863EC4-A563-4D40-82C5-D3DB177636C8}"/>
              </a:ext>
            </a:extLst>
          </p:cNvPr>
          <p:cNvSpPr txBox="1"/>
          <p:nvPr/>
        </p:nvSpPr>
        <p:spPr>
          <a:xfrm>
            <a:off x="186068" y="4094845"/>
            <a:ext cx="8683830" cy="2308324"/>
          </a:xfrm>
          <a:prstGeom prst="rect">
            <a:avLst/>
          </a:prstGeom>
          <a:solidFill>
            <a:srgbClr val="FFFD8B"/>
          </a:solidFill>
        </p:spPr>
        <p:txBody>
          <a:bodyPr wrap="square" rtlCol="0">
            <a:spAutoFit/>
          </a:bodyPr>
          <a:lstStyle/>
          <a:p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2 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 7</a:t>
            </a:r>
            <a:r>
              <a:rPr lang="en-US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11)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รายงานผลดังนี้</a:t>
            </a:r>
            <a:endParaRPr lang="en-US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ระบุว่า ยศ.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มีตัวชี้ที่สำคัญในแผนยุทธศาสตร์ หรือในแผนปฏิบัติราชการ ยศ.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.ประจำปี 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.61  ที่เป็นตัวชี้วัดตามพันธกิจหลักของ ยศ.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และมีความเชื่อมโยงกับวัตถุประสงค์เชิงยุทธศาสตร์และเป้าประสงค์จำนวนกี่ตัว? มีอะไรบ้าง? และผลประเมินตัวชี้วัดดังกล่าวเป็นอย่างไร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849310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ผลลัพธ์ด้านประสิทธิผลและการบรรลุพันธกิจ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81676" y="1038125"/>
            <a:ext cx="8728091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ก. ผลลัพธ์ด้านประสิทธิผลส่วนราชการและแผนปฏิบัติการ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ด้านด้านการนำยุทธศาสตร์ไปปฏิบัติ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(หมวด 2 รับผิดชอบ)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EF11F96F-4489-4CF3-82A6-FFB2679B7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72824"/>
              </p:ext>
            </p:extLst>
          </p:nvPr>
        </p:nvGraphicFramePr>
        <p:xfrm>
          <a:off x="281675" y="2070257"/>
          <a:ext cx="8728092" cy="2270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6242">
                  <a:extLst>
                    <a:ext uri="{9D8B030D-6E8A-4147-A177-3AD203B41FA5}">
                      <a16:colId xmlns:a16="http://schemas.microsoft.com/office/drawing/2014/main" val="792358891"/>
                    </a:ext>
                  </a:extLst>
                </a:gridCol>
                <a:gridCol w="1081465">
                  <a:extLst>
                    <a:ext uri="{9D8B030D-6E8A-4147-A177-3AD203B41FA5}">
                      <a16:colId xmlns:a16="http://schemas.microsoft.com/office/drawing/2014/main" val="3359699861"/>
                    </a:ext>
                  </a:extLst>
                </a:gridCol>
                <a:gridCol w="1122802">
                  <a:extLst>
                    <a:ext uri="{9D8B030D-6E8A-4147-A177-3AD203B41FA5}">
                      <a16:colId xmlns:a16="http://schemas.microsoft.com/office/drawing/2014/main" val="827209125"/>
                    </a:ext>
                  </a:extLst>
                </a:gridCol>
                <a:gridCol w="1036285">
                  <a:extLst>
                    <a:ext uri="{9D8B030D-6E8A-4147-A177-3AD203B41FA5}">
                      <a16:colId xmlns:a16="http://schemas.microsoft.com/office/drawing/2014/main" val="2655624916"/>
                    </a:ext>
                  </a:extLst>
                </a:gridCol>
                <a:gridCol w="998795">
                  <a:extLst>
                    <a:ext uri="{9D8B030D-6E8A-4147-A177-3AD203B41FA5}">
                      <a16:colId xmlns:a16="http://schemas.microsoft.com/office/drawing/2014/main" val="2557740101"/>
                    </a:ext>
                  </a:extLst>
                </a:gridCol>
                <a:gridCol w="1084350">
                  <a:extLst>
                    <a:ext uri="{9D8B030D-6E8A-4147-A177-3AD203B41FA5}">
                      <a16:colId xmlns:a16="http://schemas.microsoft.com/office/drawing/2014/main" val="1198233032"/>
                    </a:ext>
                  </a:extLst>
                </a:gridCol>
                <a:gridCol w="628153">
                  <a:extLst>
                    <a:ext uri="{9D8B030D-6E8A-4147-A177-3AD203B41FA5}">
                      <a16:colId xmlns:a16="http://schemas.microsoft.com/office/drawing/2014/main" val="4248486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ตัวชี้วัดของ ยศ.ทร.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งป.๕๘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805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188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๑.......................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013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๒........................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0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๓......................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14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๔.......................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2586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๕........................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39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๖......................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292106"/>
                  </a:ext>
                </a:extLst>
              </a:tr>
            </a:tbl>
          </a:graphicData>
        </a:graphic>
      </p:graphicFrame>
      <p:graphicFrame>
        <p:nvGraphicFramePr>
          <p:cNvPr id="11" name="ตาราง 10">
            <a:extLst>
              <a:ext uri="{FF2B5EF4-FFF2-40B4-BE49-F238E27FC236}">
                <a16:creationId xmlns:a16="http://schemas.microsoft.com/office/drawing/2014/main" id="{3D50F90C-B065-40A0-9A31-8399EA12E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50291"/>
              </p:ext>
            </p:extLst>
          </p:nvPr>
        </p:nvGraphicFramePr>
        <p:xfrm>
          <a:off x="250826" y="4426423"/>
          <a:ext cx="8728091" cy="2270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5296">
                  <a:extLst>
                    <a:ext uri="{9D8B030D-6E8A-4147-A177-3AD203B41FA5}">
                      <a16:colId xmlns:a16="http://schemas.microsoft.com/office/drawing/2014/main" val="4081358470"/>
                    </a:ext>
                  </a:extLst>
                </a:gridCol>
                <a:gridCol w="1034352">
                  <a:extLst>
                    <a:ext uri="{9D8B030D-6E8A-4147-A177-3AD203B41FA5}">
                      <a16:colId xmlns:a16="http://schemas.microsoft.com/office/drawing/2014/main" val="3568005333"/>
                    </a:ext>
                  </a:extLst>
                </a:gridCol>
                <a:gridCol w="1073887">
                  <a:extLst>
                    <a:ext uri="{9D8B030D-6E8A-4147-A177-3AD203B41FA5}">
                      <a16:colId xmlns:a16="http://schemas.microsoft.com/office/drawing/2014/main" val="2912880033"/>
                    </a:ext>
                  </a:extLst>
                </a:gridCol>
                <a:gridCol w="991139">
                  <a:extLst>
                    <a:ext uri="{9D8B030D-6E8A-4147-A177-3AD203B41FA5}">
                      <a16:colId xmlns:a16="http://schemas.microsoft.com/office/drawing/2014/main" val="18529153"/>
                    </a:ext>
                  </a:extLst>
                </a:gridCol>
                <a:gridCol w="955281">
                  <a:extLst>
                    <a:ext uri="{9D8B030D-6E8A-4147-A177-3AD203B41FA5}">
                      <a16:colId xmlns:a16="http://schemas.microsoft.com/office/drawing/2014/main" val="448346424"/>
                    </a:ext>
                  </a:extLst>
                </a:gridCol>
                <a:gridCol w="1037111">
                  <a:extLst>
                    <a:ext uri="{9D8B030D-6E8A-4147-A177-3AD203B41FA5}">
                      <a16:colId xmlns:a16="http://schemas.microsoft.com/office/drawing/2014/main" val="4226319153"/>
                    </a:ext>
                  </a:extLst>
                </a:gridCol>
                <a:gridCol w="981025">
                  <a:extLst>
                    <a:ext uri="{9D8B030D-6E8A-4147-A177-3AD203B41FA5}">
                      <a16:colId xmlns:a16="http://schemas.microsoft.com/office/drawing/2014/main" val="528939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ตัวชี้วัดของคู่เทียบที่ ๑...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งป.๕๘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73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๑.......................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29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๒........................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309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๓......................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93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๔.......................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69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๕........................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852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๖......................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71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9337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58964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17748" y="332627"/>
            <a:ext cx="748781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6000" b="1" u="sng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ระเบียบวาระการประชุม</a:t>
            </a:r>
            <a:endParaRPr lang="th-TH" sz="6000" b="1" u="sng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281D249-BB91-4F98-BC37-3CA1FD1B0CFD}"/>
              </a:ext>
            </a:extLst>
          </p:cNvPr>
          <p:cNvSpPr/>
          <p:nvPr/>
        </p:nvSpPr>
        <p:spPr>
          <a:xfrm>
            <a:off x="241176" y="1772816"/>
            <a:ext cx="8640960" cy="296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44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4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44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เรื่องที่ประธานแจ้งให้ที่ประชุมทราบ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4400" b="1" spc="-20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400" b="1" spc="-20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4400" b="1" spc="-20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ฝ่ายเลขานุการฯ ชี้แจงแผนดำเนินงาน และแนวทางการดำเนินงานของหมวด 7  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44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4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4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เรื่องอื่น ๆ 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266A4EB-7044-4900-810E-440A0B28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8C08-903F-4804-9773-17B18357278D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1AC6C12-8AB1-40E9-8BE5-09280E82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E0E6197-8ABB-4C06-9877-B17A180D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829200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ผลลัพธ์ด้านประสิทธิผลและการบรรลุพันธกิจ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EB23EEC7-E01E-461F-947B-3E95A8064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19563"/>
              </p:ext>
            </p:extLst>
          </p:nvPr>
        </p:nvGraphicFramePr>
        <p:xfrm>
          <a:off x="354013" y="2492896"/>
          <a:ext cx="8427770" cy="2837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4330">
                  <a:extLst>
                    <a:ext uri="{9D8B030D-6E8A-4147-A177-3AD203B41FA5}">
                      <a16:colId xmlns:a16="http://schemas.microsoft.com/office/drawing/2014/main" val="2306599469"/>
                    </a:ext>
                  </a:extLst>
                </a:gridCol>
                <a:gridCol w="2471225">
                  <a:extLst>
                    <a:ext uri="{9D8B030D-6E8A-4147-A177-3AD203B41FA5}">
                      <a16:colId xmlns:a16="http://schemas.microsoft.com/office/drawing/2014/main" val="2603880054"/>
                    </a:ext>
                  </a:extLst>
                </a:gridCol>
                <a:gridCol w="892032">
                  <a:extLst>
                    <a:ext uri="{9D8B030D-6E8A-4147-A177-3AD203B41FA5}">
                      <a16:colId xmlns:a16="http://schemas.microsoft.com/office/drawing/2014/main" val="3183080786"/>
                    </a:ext>
                  </a:extLst>
                </a:gridCol>
                <a:gridCol w="914631">
                  <a:extLst>
                    <a:ext uri="{9D8B030D-6E8A-4147-A177-3AD203B41FA5}">
                      <a16:colId xmlns:a16="http://schemas.microsoft.com/office/drawing/2014/main" val="1345543102"/>
                    </a:ext>
                  </a:extLst>
                </a:gridCol>
                <a:gridCol w="750810">
                  <a:extLst>
                    <a:ext uri="{9D8B030D-6E8A-4147-A177-3AD203B41FA5}">
                      <a16:colId xmlns:a16="http://schemas.microsoft.com/office/drawing/2014/main" val="2985653268"/>
                    </a:ext>
                  </a:extLst>
                </a:gridCol>
                <a:gridCol w="750810">
                  <a:extLst>
                    <a:ext uri="{9D8B030D-6E8A-4147-A177-3AD203B41FA5}">
                      <a16:colId xmlns:a16="http://schemas.microsoft.com/office/drawing/2014/main" val="3858761302"/>
                    </a:ext>
                  </a:extLst>
                </a:gridCol>
                <a:gridCol w="1133932">
                  <a:extLst>
                    <a:ext uri="{9D8B030D-6E8A-4147-A177-3AD203B41FA5}">
                      <a16:colId xmlns:a16="http://schemas.microsoft.com/office/drawing/2014/main" val="341509097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สมรรถนะหลักของ ยศ.ทร.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ตัวชี้วัดในแผนปฏิบัติราชการของ ยศ.ทร.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6316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งป.๖๑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971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......................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00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.......................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591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.......................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5984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......................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027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 .......................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164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๖. .......................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458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66883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D6677DA-E448-4232-BFED-EEF8269C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1123796"/>
            <a:ext cx="8634144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ระบุว่าสมรรถนะหลักของ ยศ.</a:t>
            </a:r>
            <a:r>
              <a:rPr kumimoji="0" lang="th-TH" altLang="th-TH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.คืออะไร</a:t>
            </a: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?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 ยศ.</a:t>
            </a:r>
            <a:r>
              <a:rPr kumimoji="0" lang="th-TH" altLang="th-TH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มีตัวชี้ใด? ในแผนปฏิบัติราชการ ยศ.</a:t>
            </a:r>
            <a:r>
              <a:rPr kumimoji="0" lang="th-TH" altLang="th-TH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.ประจำปี </a:t>
            </a:r>
            <a:r>
              <a:rPr kumimoji="0" lang="th-TH" altLang="th-TH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.๖๑ ที่แสดงถึงความเป็นส</a:t>
            </a:r>
            <a:r>
              <a:rPr kumimoji="0" lang="th-TH" altLang="th-TH" sz="2400" b="1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มรรถนะหลักของ ยศ.</a:t>
            </a:r>
            <a:r>
              <a:rPr kumimoji="0" lang="th-TH" altLang="th-TH" sz="2400" b="1" i="0" u="none" strike="noStrike" cap="none" normalizeH="0" baseline="0" dirty="0" err="1" bmk="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kumimoji="0" lang="th-TH" altLang="th-TH" sz="2400" b="1" i="0" u="none" strike="noStrike" cap="none" normalizeH="0" baseline="0" dirty="0" bmk="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kumimoji="0" lang="th-TH" altLang="th-TH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1175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ผลลัพธ์ด้านประสิทธิผลและการบรรลุพันธกิจ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B4A7B4AF-DD1F-4313-88B3-E6C4950E1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73811"/>
              </p:ext>
            </p:extLst>
          </p:nvPr>
        </p:nvGraphicFramePr>
        <p:xfrm>
          <a:off x="291935" y="1628800"/>
          <a:ext cx="8698054" cy="4279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502">
                  <a:extLst>
                    <a:ext uri="{9D8B030D-6E8A-4147-A177-3AD203B41FA5}">
                      <a16:colId xmlns:a16="http://schemas.microsoft.com/office/drawing/2014/main" val="4272697540"/>
                    </a:ext>
                  </a:extLst>
                </a:gridCol>
                <a:gridCol w="228381">
                  <a:extLst>
                    <a:ext uri="{9D8B030D-6E8A-4147-A177-3AD203B41FA5}">
                      <a16:colId xmlns:a16="http://schemas.microsoft.com/office/drawing/2014/main" val="3431872074"/>
                    </a:ext>
                  </a:extLst>
                </a:gridCol>
                <a:gridCol w="2618769">
                  <a:extLst>
                    <a:ext uri="{9D8B030D-6E8A-4147-A177-3AD203B41FA5}">
                      <a16:colId xmlns:a16="http://schemas.microsoft.com/office/drawing/2014/main" val="471389984"/>
                    </a:ext>
                  </a:extLst>
                </a:gridCol>
                <a:gridCol w="515489">
                  <a:extLst>
                    <a:ext uri="{9D8B030D-6E8A-4147-A177-3AD203B41FA5}">
                      <a16:colId xmlns:a16="http://schemas.microsoft.com/office/drawing/2014/main" val="2358997511"/>
                    </a:ext>
                  </a:extLst>
                </a:gridCol>
                <a:gridCol w="515489">
                  <a:extLst>
                    <a:ext uri="{9D8B030D-6E8A-4147-A177-3AD203B41FA5}">
                      <a16:colId xmlns:a16="http://schemas.microsoft.com/office/drawing/2014/main" val="1719540895"/>
                    </a:ext>
                  </a:extLst>
                </a:gridCol>
                <a:gridCol w="515489">
                  <a:extLst>
                    <a:ext uri="{9D8B030D-6E8A-4147-A177-3AD203B41FA5}">
                      <a16:colId xmlns:a16="http://schemas.microsoft.com/office/drawing/2014/main" val="2718835414"/>
                    </a:ext>
                  </a:extLst>
                </a:gridCol>
                <a:gridCol w="482863">
                  <a:extLst>
                    <a:ext uri="{9D8B030D-6E8A-4147-A177-3AD203B41FA5}">
                      <a16:colId xmlns:a16="http://schemas.microsoft.com/office/drawing/2014/main" val="2668173199"/>
                    </a:ext>
                  </a:extLst>
                </a:gridCol>
                <a:gridCol w="430661">
                  <a:extLst>
                    <a:ext uri="{9D8B030D-6E8A-4147-A177-3AD203B41FA5}">
                      <a16:colId xmlns:a16="http://schemas.microsoft.com/office/drawing/2014/main" val="2388494165"/>
                    </a:ext>
                  </a:extLst>
                </a:gridCol>
                <a:gridCol w="430661">
                  <a:extLst>
                    <a:ext uri="{9D8B030D-6E8A-4147-A177-3AD203B41FA5}">
                      <a16:colId xmlns:a16="http://schemas.microsoft.com/office/drawing/2014/main" val="804895680"/>
                    </a:ext>
                  </a:extLst>
                </a:gridCol>
                <a:gridCol w="435011">
                  <a:extLst>
                    <a:ext uri="{9D8B030D-6E8A-4147-A177-3AD203B41FA5}">
                      <a16:colId xmlns:a16="http://schemas.microsoft.com/office/drawing/2014/main" val="2101789922"/>
                    </a:ext>
                  </a:extLst>
                </a:gridCol>
                <a:gridCol w="513314">
                  <a:extLst>
                    <a:ext uri="{9D8B030D-6E8A-4147-A177-3AD203B41FA5}">
                      <a16:colId xmlns:a16="http://schemas.microsoft.com/office/drawing/2014/main" val="1711792266"/>
                    </a:ext>
                  </a:extLst>
                </a:gridCol>
                <a:gridCol w="539414">
                  <a:extLst>
                    <a:ext uri="{9D8B030D-6E8A-4147-A177-3AD203B41FA5}">
                      <a16:colId xmlns:a16="http://schemas.microsoft.com/office/drawing/2014/main" val="2573521516"/>
                    </a:ext>
                  </a:extLst>
                </a:gridCol>
                <a:gridCol w="435011">
                  <a:extLst>
                    <a:ext uri="{9D8B030D-6E8A-4147-A177-3AD203B41FA5}">
                      <a16:colId xmlns:a16="http://schemas.microsoft.com/office/drawing/2014/main" val="1233869145"/>
                    </a:ext>
                  </a:extLst>
                </a:gridCol>
              </a:tblGrid>
              <a:tr h="50612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ด้านมิติผลลัพธ์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2561*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ผลลัพธ์เทียบกับเป้าหมาย (+/-)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ข้อมูลย้อนหลังอย่างน้อย 3 จุด**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ลักษณะแนวโน้ม (+/-)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ผลลัพธ์ของคู่เทียบ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ผลการเปรียบเทียบ (+/-)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องค์กรคู่เทียบ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977511073"/>
                  </a:ext>
                </a:extLst>
              </a:tr>
              <a:tr h="501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พ.ศ.2558</a:t>
                      </a:r>
                      <a:endParaRPr lang="th-TH" sz="1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พ.ศ.2559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พ.ศ.2560</a:t>
                      </a:r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43345"/>
                  </a:ext>
                </a:extLst>
              </a:tr>
              <a:tr h="394777">
                <a:tc gridSpan="3"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 7 ผลลัพธ์การดำเนินการ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024836392"/>
                  </a:ext>
                </a:extLst>
              </a:tr>
              <a:tr h="648665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7.1 ผลลัพธ์ด้านประสิทธิผล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ตัวชี้วัดด้านผลผลิตและการบริการตามพันธกิจหลักของส่วนราชการ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456803590"/>
                  </a:ext>
                </a:extLst>
              </a:tr>
              <a:tr h="648665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และการบรรลุพันธกิจ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ชื่อตัวชี้วัด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979358769"/>
                  </a:ext>
                </a:extLst>
              </a:tr>
              <a:tr h="39477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692878425"/>
                  </a:ext>
                </a:extLst>
              </a:tr>
              <a:tr h="39477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ตัวชี้วัดด้านการนำยุทธศาสตร์ไปปฏิบัติ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588042786"/>
                  </a:ext>
                </a:extLst>
              </a:tr>
              <a:tr h="39477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ชื่อตัวชี้วัด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806326567"/>
                  </a:ext>
                </a:extLst>
              </a:tr>
              <a:tr h="394777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00123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518234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4593" y="6480969"/>
            <a:ext cx="2133600" cy="3017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78468" y="6437907"/>
            <a:ext cx="4260056" cy="300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162031" y="476672"/>
            <a:ext cx="8634144" cy="15696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เป็นหมวดที่สรุปผลการดำเนินงานในภาพรวมของส่วนราชการ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เป็นการประเมินผลการดำเนินการและการปรับปรุงในด้านที่สำคัญทุกด้าน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ของส่วนราชการ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DC3E98E-01A7-405B-9F46-0B7EBF9AC91E}"/>
              </a:ext>
            </a:extLst>
          </p:cNvPr>
          <p:cNvSpPr txBox="1"/>
          <p:nvPr/>
        </p:nvSpPr>
        <p:spPr>
          <a:xfrm>
            <a:off x="1691680" y="2877083"/>
            <a:ext cx="1296144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การให้ความ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สำคัญผู้รับบริการและผู้มีส่วนได้ส่วนเสีย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A56727E-39DC-4033-8390-22A62C86CDAE}"/>
              </a:ext>
            </a:extLst>
          </p:cNvPr>
          <p:cNvSpPr txBox="1"/>
          <p:nvPr/>
        </p:nvSpPr>
        <p:spPr>
          <a:xfrm>
            <a:off x="250826" y="2877083"/>
            <a:ext cx="129683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ด้านประสิทธิผลและการบรรลุพันธกิจ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3131841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การมุ่งเน้นบุคลากร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184B43B-410E-497F-849D-104C4183D8DB}"/>
              </a:ext>
            </a:extLst>
          </p:cNvPr>
          <p:cNvSpPr txBox="1"/>
          <p:nvPr/>
        </p:nvSpPr>
        <p:spPr>
          <a:xfrm>
            <a:off x="4499994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การนำองค์การและการกำกับดูแลส่วนราชการ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69FB9F3-1CBA-49A2-9E00-10FEA5D4F6DE}"/>
              </a:ext>
            </a:extLst>
          </p:cNvPr>
          <p:cNvSpPr txBox="1"/>
          <p:nvPr/>
        </p:nvSpPr>
        <p:spPr>
          <a:xfrm>
            <a:off x="7572039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การประสิทธิผลของกระบวนการและการจัดการห่วงโซ่อุปทาน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35F0353-78FB-4B46-B644-483EBB1ADB77}"/>
              </a:ext>
            </a:extLst>
          </p:cNvPr>
          <p:cNvSpPr txBox="1"/>
          <p:nvPr/>
        </p:nvSpPr>
        <p:spPr>
          <a:xfrm>
            <a:off x="6131878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ด้านงบประมาณ การเงินและการเติบโต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716265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ผลลัพธ์ด้าน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การให้ความสำคัญผู้รับบริการและผู้มีส่วนได้ส่วนเสีย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50826" y="976047"/>
            <a:ext cx="8763659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ความพึงพอใจของผู้รับบริการและผู้มีส่วนได้ส่วนเสีย (หมวด 3 รับผิดชอบ)</a:t>
            </a:r>
            <a:endParaRPr lang="en-US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ตัววัดหรือตัวชี้วัดที่สำคัญของด้านความพึงพอใจและไม่พึงพอใจของผู้รับบริการและผู้มีส่วนได้ส่วนเสีย ให้เปรียบเทียบผลลัพธ์ดังกล่าวกับระดับความพึงพอใจของคู่แข่งและ/หรือส่วนราชการอื่นที่มีบริการที่คล้ายคลึงกัน (*)                                                                                                               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7863EC4-A563-4D40-82C5-D3DB177636C8}"/>
              </a:ext>
            </a:extLst>
          </p:cNvPr>
          <p:cNvSpPr txBox="1"/>
          <p:nvPr/>
        </p:nvSpPr>
        <p:spPr>
          <a:xfrm>
            <a:off x="290740" y="3518801"/>
            <a:ext cx="8683830" cy="584775"/>
          </a:xfrm>
          <a:prstGeom prst="rect">
            <a:avLst/>
          </a:prstGeom>
          <a:solidFill>
            <a:srgbClr val="FFFD8B"/>
          </a:solidFill>
        </p:spPr>
        <p:txBody>
          <a:bodyPr wrap="square" rtlCol="0">
            <a:spAutoFit/>
          </a:bodyPr>
          <a:lstStyle/>
          <a:p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หมวด 3</a:t>
            </a:r>
            <a:r>
              <a:rPr kumimoji="0" lang="th-TH" sz="32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 3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8) รายงานผลดังนี้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9339803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ผลลัพธ์ด้านการให้ความสำคัญผู้รับบริการและผู้มีส่วนได้ส่วนเสีย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11" name="ตาราง 10">
            <a:extLst>
              <a:ext uri="{FF2B5EF4-FFF2-40B4-BE49-F238E27FC236}">
                <a16:creationId xmlns:a16="http://schemas.microsoft.com/office/drawing/2014/main" id="{0F9C1028-6DD8-4815-87D3-B5CC7756FCA0}"/>
              </a:ext>
            </a:extLst>
          </p:cNvPr>
          <p:cNvGraphicFramePr>
            <a:graphicFrameLocks noGrp="1"/>
          </p:cNvGraphicFramePr>
          <p:nvPr/>
        </p:nvGraphicFramePr>
        <p:xfrm>
          <a:off x="216959" y="1629891"/>
          <a:ext cx="8763658" cy="48246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39667">
                  <a:extLst>
                    <a:ext uri="{9D8B030D-6E8A-4147-A177-3AD203B41FA5}">
                      <a16:colId xmlns:a16="http://schemas.microsoft.com/office/drawing/2014/main" val="2093233374"/>
                    </a:ext>
                  </a:extLst>
                </a:gridCol>
                <a:gridCol w="1339667">
                  <a:extLst>
                    <a:ext uri="{9D8B030D-6E8A-4147-A177-3AD203B41FA5}">
                      <a16:colId xmlns:a16="http://schemas.microsoft.com/office/drawing/2014/main" val="2201279384"/>
                    </a:ext>
                  </a:extLst>
                </a:gridCol>
                <a:gridCol w="1094921">
                  <a:extLst>
                    <a:ext uri="{9D8B030D-6E8A-4147-A177-3AD203B41FA5}">
                      <a16:colId xmlns:a16="http://schemas.microsoft.com/office/drawing/2014/main" val="238082285"/>
                    </a:ext>
                  </a:extLst>
                </a:gridCol>
                <a:gridCol w="851891">
                  <a:extLst>
                    <a:ext uri="{9D8B030D-6E8A-4147-A177-3AD203B41FA5}">
                      <a16:colId xmlns:a16="http://schemas.microsoft.com/office/drawing/2014/main" val="2687589628"/>
                    </a:ext>
                  </a:extLst>
                </a:gridCol>
                <a:gridCol w="608862">
                  <a:extLst>
                    <a:ext uri="{9D8B030D-6E8A-4147-A177-3AD203B41FA5}">
                      <a16:colId xmlns:a16="http://schemas.microsoft.com/office/drawing/2014/main" val="2057722966"/>
                    </a:ext>
                  </a:extLst>
                </a:gridCol>
                <a:gridCol w="851891">
                  <a:extLst>
                    <a:ext uri="{9D8B030D-6E8A-4147-A177-3AD203B41FA5}">
                      <a16:colId xmlns:a16="http://schemas.microsoft.com/office/drawing/2014/main" val="3332551278"/>
                    </a:ext>
                  </a:extLst>
                </a:gridCol>
                <a:gridCol w="851891">
                  <a:extLst>
                    <a:ext uri="{9D8B030D-6E8A-4147-A177-3AD203B41FA5}">
                      <a16:colId xmlns:a16="http://schemas.microsoft.com/office/drawing/2014/main" val="711974472"/>
                    </a:ext>
                  </a:extLst>
                </a:gridCol>
                <a:gridCol w="608862">
                  <a:extLst>
                    <a:ext uri="{9D8B030D-6E8A-4147-A177-3AD203B41FA5}">
                      <a16:colId xmlns:a16="http://schemas.microsoft.com/office/drawing/2014/main" val="3328439728"/>
                    </a:ext>
                  </a:extLst>
                </a:gridCol>
                <a:gridCol w="608003">
                  <a:extLst>
                    <a:ext uri="{9D8B030D-6E8A-4147-A177-3AD203B41FA5}">
                      <a16:colId xmlns:a16="http://schemas.microsoft.com/office/drawing/2014/main" val="559791354"/>
                    </a:ext>
                  </a:extLst>
                </a:gridCol>
                <a:gridCol w="608003">
                  <a:extLst>
                    <a:ext uri="{9D8B030D-6E8A-4147-A177-3AD203B41FA5}">
                      <a16:colId xmlns:a16="http://schemas.microsoft.com/office/drawing/2014/main" val="786319261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การบริการหลักของ ยศ.ทร.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จำแนก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ด้านความพึงพอใจ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ด้านความไม่พึงพอใจ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080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211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งป.๖๑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งป.๖๑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6170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ผลิตกำลังพล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ผลผลิต :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330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๑.๑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699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๑.๒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650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๑.๓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88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กลุ่มผู้รับ บริการ :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634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๒.๑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643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๒.๒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045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๒.๓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299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กลุ่มผู้มีส่วนได้ส่วนเสีย :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001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๓.๑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91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๓.๒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125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๓.๓ 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63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18430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50826" y="976047"/>
            <a:ext cx="8763659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(4)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การให้ความสำคัญกับผู้มีส่วนได้ส่วนเสีย (หมวด 3 รับผิดชอบ)</a:t>
            </a:r>
            <a:endParaRPr lang="en-US" b="1" u="sng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ตัววัดหรือตัวชี้วัดที่สำคัญด้านการให้ความสำคัญและการสร้างความสัมพันธ์กับผู้รับบริการและผู้มีส่วนได้ส่วนเสีย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7863EC4-A563-4D40-82C5-D3DB177636C8}"/>
              </a:ext>
            </a:extLst>
          </p:cNvPr>
          <p:cNvSpPr txBox="1"/>
          <p:nvPr/>
        </p:nvSpPr>
        <p:spPr>
          <a:xfrm>
            <a:off x="290740" y="3645024"/>
            <a:ext cx="8683830" cy="1815882"/>
          </a:xfrm>
          <a:prstGeom prst="rect">
            <a:avLst/>
          </a:prstGeom>
          <a:solidFill>
            <a:srgbClr val="FFFD8B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3 (ข้อ 9) รายงานผลดังนี้</a:t>
            </a:r>
            <a:endParaRPr lang="en-US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ระบุว่า ยศ.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มีตัวชี้วัดที่สำคัญด้านการให้ความสำคัญและการสร้างความสัมพันธ์กับผู้รับบริการและผู้มีส่วนได้ส่วนเสีย จำนวนกี่ตัว? อะไรบ้าง? ผลการดำเนินการและผลประเมินตัวชี้วัดดังกล่าวเป็นอย่างไร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C699F992-CB3C-449E-B945-1CE8BB556CA3}"/>
              </a:ext>
            </a:extLst>
          </p:cNvPr>
          <p:cNvSpPr/>
          <p:nvPr/>
        </p:nvSpPr>
        <p:spPr>
          <a:xfrm>
            <a:off x="250826" y="260648"/>
            <a:ext cx="8634144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ผลลัพธ์ด้านการให้ความสำคัญผู้รับบริการและผู้มีส่วนได้ส่วนเสีย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0001115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0826" y="260648"/>
            <a:ext cx="8634144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ผลลัพธ์ด้านการให้ความสำคัญผู้รับบริการและผู้มีส่วนได้ส่วนเสีย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12" name="ตาราง 11">
            <a:extLst>
              <a:ext uri="{FF2B5EF4-FFF2-40B4-BE49-F238E27FC236}">
                <a16:creationId xmlns:a16="http://schemas.microsoft.com/office/drawing/2014/main" id="{EC3246CA-86DB-4C20-B39E-A130E73F8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379269"/>
              </p:ext>
            </p:extLst>
          </p:nvPr>
        </p:nvGraphicFramePr>
        <p:xfrm>
          <a:off x="250826" y="1952549"/>
          <a:ext cx="8763659" cy="3929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327">
                  <a:extLst>
                    <a:ext uri="{9D8B030D-6E8A-4147-A177-3AD203B41FA5}">
                      <a16:colId xmlns:a16="http://schemas.microsoft.com/office/drawing/2014/main" val="3659709552"/>
                    </a:ext>
                  </a:extLst>
                </a:gridCol>
                <a:gridCol w="230104">
                  <a:extLst>
                    <a:ext uri="{9D8B030D-6E8A-4147-A177-3AD203B41FA5}">
                      <a16:colId xmlns:a16="http://schemas.microsoft.com/office/drawing/2014/main" val="135039563"/>
                    </a:ext>
                  </a:extLst>
                </a:gridCol>
                <a:gridCol w="2638520">
                  <a:extLst>
                    <a:ext uri="{9D8B030D-6E8A-4147-A177-3AD203B41FA5}">
                      <a16:colId xmlns:a16="http://schemas.microsoft.com/office/drawing/2014/main" val="1377154868"/>
                    </a:ext>
                  </a:extLst>
                </a:gridCol>
                <a:gridCol w="519377">
                  <a:extLst>
                    <a:ext uri="{9D8B030D-6E8A-4147-A177-3AD203B41FA5}">
                      <a16:colId xmlns:a16="http://schemas.microsoft.com/office/drawing/2014/main" val="4177272865"/>
                    </a:ext>
                  </a:extLst>
                </a:gridCol>
                <a:gridCol w="519377">
                  <a:extLst>
                    <a:ext uri="{9D8B030D-6E8A-4147-A177-3AD203B41FA5}">
                      <a16:colId xmlns:a16="http://schemas.microsoft.com/office/drawing/2014/main" val="1321762456"/>
                    </a:ext>
                  </a:extLst>
                </a:gridCol>
                <a:gridCol w="519377">
                  <a:extLst>
                    <a:ext uri="{9D8B030D-6E8A-4147-A177-3AD203B41FA5}">
                      <a16:colId xmlns:a16="http://schemas.microsoft.com/office/drawing/2014/main" val="3532846523"/>
                    </a:ext>
                  </a:extLst>
                </a:gridCol>
                <a:gridCol w="486505">
                  <a:extLst>
                    <a:ext uri="{9D8B030D-6E8A-4147-A177-3AD203B41FA5}">
                      <a16:colId xmlns:a16="http://schemas.microsoft.com/office/drawing/2014/main" val="2186519220"/>
                    </a:ext>
                  </a:extLst>
                </a:gridCol>
                <a:gridCol w="433910">
                  <a:extLst>
                    <a:ext uri="{9D8B030D-6E8A-4147-A177-3AD203B41FA5}">
                      <a16:colId xmlns:a16="http://schemas.microsoft.com/office/drawing/2014/main" val="83611581"/>
                    </a:ext>
                  </a:extLst>
                </a:gridCol>
                <a:gridCol w="433910">
                  <a:extLst>
                    <a:ext uri="{9D8B030D-6E8A-4147-A177-3AD203B41FA5}">
                      <a16:colId xmlns:a16="http://schemas.microsoft.com/office/drawing/2014/main" val="1713351075"/>
                    </a:ext>
                  </a:extLst>
                </a:gridCol>
                <a:gridCol w="438292">
                  <a:extLst>
                    <a:ext uri="{9D8B030D-6E8A-4147-A177-3AD203B41FA5}">
                      <a16:colId xmlns:a16="http://schemas.microsoft.com/office/drawing/2014/main" val="2536664275"/>
                    </a:ext>
                  </a:extLst>
                </a:gridCol>
                <a:gridCol w="517185">
                  <a:extLst>
                    <a:ext uri="{9D8B030D-6E8A-4147-A177-3AD203B41FA5}">
                      <a16:colId xmlns:a16="http://schemas.microsoft.com/office/drawing/2014/main" val="3415705095"/>
                    </a:ext>
                  </a:extLst>
                </a:gridCol>
                <a:gridCol w="543483">
                  <a:extLst>
                    <a:ext uri="{9D8B030D-6E8A-4147-A177-3AD203B41FA5}">
                      <a16:colId xmlns:a16="http://schemas.microsoft.com/office/drawing/2014/main" val="947576678"/>
                    </a:ext>
                  </a:extLst>
                </a:gridCol>
                <a:gridCol w="438292">
                  <a:extLst>
                    <a:ext uri="{9D8B030D-6E8A-4147-A177-3AD203B41FA5}">
                      <a16:colId xmlns:a16="http://schemas.microsoft.com/office/drawing/2014/main" val="1169489197"/>
                    </a:ext>
                  </a:extLst>
                </a:gridCol>
              </a:tblGrid>
              <a:tr h="17899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ด้านมิติผลลัพธ์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2561*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ผลลัพธ์เทียบกับเป้าหมาย (+/-)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ข้อมูลย้อนหลังอย่างน้อย 3 จุด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ลักษณะแนวโน้ม (+/-)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ผลลัพธ์ของคู่เทียบ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ผลการเปรียบเทียบ (+/-)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องค์กรคู่เทียบ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051743807"/>
                  </a:ext>
                </a:extLst>
              </a:tr>
              <a:tr h="28392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พ.ศ.2558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พ.ศ.2559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พ.ศ.2560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341080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  ผลลัพธ์ด้านการให้ความ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ตัวชี้วัดด้านความพึงพอใจของผู้รับบริการและผู้มีส่วนได้ส่วนเสีย</a:t>
                      </a:r>
                      <a:endParaRPr lang="th-TH" sz="17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397716821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สำคัญผู้รับบริการและ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937580011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ผู้มีส่วนได้ส่วนเสีย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725987101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ตัวชี้วัดด้านการให้ความสำคัญกับผู้รับบริการและผู้มีส่วนได้ส่วนเสีย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787271507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491636284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7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5668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676154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4593" y="6480969"/>
            <a:ext cx="2133600" cy="3017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78468" y="6437907"/>
            <a:ext cx="4260056" cy="300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162031" y="476672"/>
            <a:ext cx="8634144" cy="15696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เป็นหมวดที่สรุปผลการดำเนินงานในภาพรวมของส่วนราชการ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เป็นการประเมินผลการดำเนินการและการปรับปรุงในด้านที่สำคัญทุกด้าน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ของส่วนราชการ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DC3E98E-01A7-405B-9F46-0B7EBF9AC91E}"/>
              </a:ext>
            </a:extLst>
          </p:cNvPr>
          <p:cNvSpPr txBox="1"/>
          <p:nvPr/>
        </p:nvSpPr>
        <p:spPr>
          <a:xfrm>
            <a:off x="1691680" y="2877083"/>
            <a:ext cx="129614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การให้ความ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สำคัญผู้รับบริการและผู้มีส่วนได้ส่วนเสีย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A56727E-39DC-4033-8390-22A62C86CDAE}"/>
              </a:ext>
            </a:extLst>
          </p:cNvPr>
          <p:cNvSpPr txBox="1"/>
          <p:nvPr/>
        </p:nvSpPr>
        <p:spPr>
          <a:xfrm>
            <a:off x="250826" y="2877083"/>
            <a:ext cx="129683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ด้านประสิทธิผลและการบรรลุพันธกิจ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3131841" y="2877083"/>
            <a:ext cx="1224136" cy="304698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การมุ่งเน้นบุคลากร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184B43B-410E-497F-849D-104C4183D8DB}"/>
              </a:ext>
            </a:extLst>
          </p:cNvPr>
          <p:cNvSpPr txBox="1"/>
          <p:nvPr/>
        </p:nvSpPr>
        <p:spPr>
          <a:xfrm>
            <a:off x="4499994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การนำองค์การและการกำกับดูแลส่วนราชการ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69FB9F3-1CBA-49A2-9E00-10FEA5D4F6DE}"/>
              </a:ext>
            </a:extLst>
          </p:cNvPr>
          <p:cNvSpPr txBox="1"/>
          <p:nvPr/>
        </p:nvSpPr>
        <p:spPr>
          <a:xfrm>
            <a:off x="7572039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การประสิทธิผลของกระบวนการและการจัดการห่วงโซ่อุปทาน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35F0353-78FB-4B46-B644-483EBB1ADB77}"/>
              </a:ext>
            </a:extLst>
          </p:cNvPr>
          <p:cNvSpPr txBox="1"/>
          <p:nvPr/>
        </p:nvSpPr>
        <p:spPr>
          <a:xfrm>
            <a:off x="6131878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ด้านงบประมาณ การเงินและการเติบโต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334358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ผลลัพธ์ด้าน</a:t>
            </a:r>
            <a:r>
              <a:rPr lang="th-TH" sz="32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การมุ่งเน้นบุคลากร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50826" y="976047"/>
            <a:ext cx="8763659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ขีดความสามารถและอัตรากำลังบุคลากร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5 รับผิดชอบ)</a:t>
            </a:r>
            <a:endParaRPr lang="en-US" b="1" dirty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ตัววัดหรือตัวชี้วัดที่สำคัญด้านขีดความสามารถและอัตรากำลังบุคลากร รวมถึงกำลังคนของส่วนราชการ และทักษะที่เหมาะสมของบุคลากร </a:t>
            </a:r>
            <a:endParaRPr lang="en-US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7863EC4-A563-4D40-82C5-D3DB177636C8}"/>
              </a:ext>
            </a:extLst>
          </p:cNvPr>
          <p:cNvSpPr txBox="1"/>
          <p:nvPr/>
        </p:nvSpPr>
        <p:spPr>
          <a:xfrm>
            <a:off x="230085" y="2626814"/>
            <a:ext cx="8683830" cy="273921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5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(ข้อ 1)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รายงานผลดังนี้</a:t>
            </a: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ระบุว่า ยศ.</a:t>
            </a:r>
            <a:r>
              <a:rPr lang="th-TH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.มีตัวชี้วัดที่สำคัญด้านขีดความสามารถและอัตรากำลังบุคลากรหรือไม่? ถ้ามี มีจำนวนกี่ตัว? อะไรบ้าง? และผลประเมินตัวชี้วัดดังกล่าวเป็นอย่างไร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ระบุว่า ยศ.</a:t>
            </a:r>
            <a:r>
              <a:rPr lang="th-TH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.มีการดำเนินงานในการพัฒนาขีดความสามารถของบุคลากรในแต่ละกลุ่ม/ประเภท อะไรบ้าง? มีแผนการจัดหากำลังพลอย่างไร? และพัฒนาทักษะการทำงานของบุคลากรอย่างไร?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4183842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ผลลัพธ์ด้านการมุ่งเน้นบุคลากร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50826" y="976047"/>
            <a:ext cx="876365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ขีดความสามารถและอัตรากำลังบุคลากร</a:t>
            </a:r>
            <a:r>
              <a:rPr kumimoji="0" lang="th-TH" sz="28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5 รับผิดชอบ)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4E7F8F4D-8CA3-4F35-B90E-041DEF17A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0633"/>
              </p:ext>
            </p:extLst>
          </p:nvPr>
        </p:nvGraphicFramePr>
        <p:xfrm>
          <a:off x="525423" y="1645310"/>
          <a:ext cx="8214463" cy="483565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19732">
                  <a:extLst>
                    <a:ext uri="{9D8B030D-6E8A-4147-A177-3AD203B41FA5}">
                      <a16:colId xmlns:a16="http://schemas.microsoft.com/office/drawing/2014/main" val="460889729"/>
                    </a:ext>
                  </a:extLst>
                </a:gridCol>
                <a:gridCol w="742631">
                  <a:extLst>
                    <a:ext uri="{9D8B030D-6E8A-4147-A177-3AD203B41FA5}">
                      <a16:colId xmlns:a16="http://schemas.microsoft.com/office/drawing/2014/main" val="1900392694"/>
                    </a:ext>
                  </a:extLst>
                </a:gridCol>
                <a:gridCol w="668368">
                  <a:extLst>
                    <a:ext uri="{9D8B030D-6E8A-4147-A177-3AD203B41FA5}">
                      <a16:colId xmlns:a16="http://schemas.microsoft.com/office/drawing/2014/main" val="3700679664"/>
                    </a:ext>
                  </a:extLst>
                </a:gridCol>
                <a:gridCol w="794294">
                  <a:extLst>
                    <a:ext uri="{9D8B030D-6E8A-4147-A177-3AD203B41FA5}">
                      <a16:colId xmlns:a16="http://schemas.microsoft.com/office/drawing/2014/main" val="419735065"/>
                    </a:ext>
                  </a:extLst>
                </a:gridCol>
                <a:gridCol w="1276950">
                  <a:extLst>
                    <a:ext uri="{9D8B030D-6E8A-4147-A177-3AD203B41FA5}">
                      <a16:colId xmlns:a16="http://schemas.microsoft.com/office/drawing/2014/main" val="34170818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73692463"/>
                    </a:ext>
                  </a:extLst>
                </a:gridCol>
                <a:gridCol w="790120">
                  <a:extLst>
                    <a:ext uri="{9D8B030D-6E8A-4147-A177-3AD203B41FA5}">
                      <a16:colId xmlns:a16="http://schemas.microsoft.com/office/drawing/2014/main" val="874070917"/>
                    </a:ext>
                  </a:extLst>
                </a:gridCol>
                <a:gridCol w="743132">
                  <a:extLst>
                    <a:ext uri="{9D8B030D-6E8A-4147-A177-3AD203B41FA5}">
                      <a16:colId xmlns:a16="http://schemas.microsoft.com/office/drawing/2014/main" val="1816771562"/>
                    </a:ext>
                  </a:extLst>
                </a:gridCol>
                <a:gridCol w="743132">
                  <a:extLst>
                    <a:ext uri="{9D8B030D-6E8A-4147-A177-3AD203B41FA5}">
                      <a16:colId xmlns:a16="http://schemas.microsoft.com/office/drawing/2014/main" val="153423878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กลุ่มบุคลากร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 ยศ.ทร.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การบรรจุ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ผลลัพธ์ด้านขีดความสามารถและอัตรากำลังบุคลากร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8503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บรรจุ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 งป.๕๙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 งป.๖๐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 งป.๖๑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25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พล.ท.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3120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พล.ร.ต.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8651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น.อ.พิเศษ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7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น.อ.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844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น.ท.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6296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 น.ต.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089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๖. ร.ต.-ร.อ.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77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๗. พ.จ.ต.-พ.จ.อ.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456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๘. จ.ต.-จ.อ.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483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๙. พลทหาร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334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๑๐. ลูกจ้าง/พนักงานราชการ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857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634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81071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58964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197296" y="1612769"/>
            <a:ext cx="892899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5400" b="1" u="sng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5400" b="1" u="sng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1</a:t>
            </a:r>
            <a:r>
              <a:rPr lang="th-TH" sz="5400" b="1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66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เรื่องที่ประธานแจ้งให้ที่ประชุมทราบ</a:t>
            </a:r>
            <a:endParaRPr lang="th-TH" sz="6600" b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58BDA6-272C-4BA1-B2BA-BD01249B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893A-30B6-4F41-8C76-500C7ED3784F}" type="datetime1">
              <a:rPr lang="th-TH" smtClean="0"/>
              <a:t>23/04/61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5CA0634-B7ED-4E04-9E33-65213BC3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B903F47-ED25-4062-BE6B-0524B540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596647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ผลลัพธ์ด้านการมุ่งเน้นบุคลากร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50826" y="976047"/>
            <a:ext cx="876365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ขีดความสามารถและอัตรากำลังบุคลากร</a:t>
            </a:r>
            <a:r>
              <a:rPr kumimoji="0" lang="th-TH" sz="28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5 รับผิดชอบ)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71D2B379-22B6-4774-AD8C-13ED08A9A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6421"/>
              </p:ext>
            </p:extLst>
          </p:nvPr>
        </p:nvGraphicFramePr>
        <p:xfrm>
          <a:off x="250828" y="1662759"/>
          <a:ext cx="8613782" cy="482467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309145">
                  <a:extLst>
                    <a:ext uri="{9D8B030D-6E8A-4147-A177-3AD203B41FA5}">
                      <a16:colId xmlns:a16="http://schemas.microsoft.com/office/drawing/2014/main" val="3338069279"/>
                    </a:ext>
                  </a:extLst>
                </a:gridCol>
                <a:gridCol w="898034">
                  <a:extLst>
                    <a:ext uri="{9D8B030D-6E8A-4147-A177-3AD203B41FA5}">
                      <a16:colId xmlns:a16="http://schemas.microsoft.com/office/drawing/2014/main" val="3959236198"/>
                    </a:ext>
                  </a:extLst>
                </a:gridCol>
                <a:gridCol w="993387">
                  <a:extLst>
                    <a:ext uri="{9D8B030D-6E8A-4147-A177-3AD203B41FA5}">
                      <a16:colId xmlns:a16="http://schemas.microsoft.com/office/drawing/2014/main" val="658120054"/>
                    </a:ext>
                  </a:extLst>
                </a:gridCol>
                <a:gridCol w="993387">
                  <a:extLst>
                    <a:ext uri="{9D8B030D-6E8A-4147-A177-3AD203B41FA5}">
                      <a16:colId xmlns:a16="http://schemas.microsoft.com/office/drawing/2014/main" val="3272441416"/>
                    </a:ext>
                  </a:extLst>
                </a:gridCol>
                <a:gridCol w="652617">
                  <a:extLst>
                    <a:ext uri="{9D8B030D-6E8A-4147-A177-3AD203B41FA5}">
                      <a16:colId xmlns:a16="http://schemas.microsoft.com/office/drawing/2014/main" val="819876360"/>
                    </a:ext>
                  </a:extLst>
                </a:gridCol>
                <a:gridCol w="997295">
                  <a:extLst>
                    <a:ext uri="{9D8B030D-6E8A-4147-A177-3AD203B41FA5}">
                      <a16:colId xmlns:a16="http://schemas.microsoft.com/office/drawing/2014/main" val="2778232307"/>
                    </a:ext>
                  </a:extLst>
                </a:gridCol>
                <a:gridCol w="997295">
                  <a:extLst>
                    <a:ext uri="{9D8B030D-6E8A-4147-A177-3AD203B41FA5}">
                      <a16:colId xmlns:a16="http://schemas.microsoft.com/office/drawing/2014/main" val="14398789"/>
                    </a:ext>
                  </a:extLst>
                </a:gridCol>
                <a:gridCol w="554140">
                  <a:extLst>
                    <a:ext uri="{9D8B030D-6E8A-4147-A177-3AD203B41FA5}">
                      <a16:colId xmlns:a16="http://schemas.microsoft.com/office/drawing/2014/main" val="1209998350"/>
                    </a:ext>
                  </a:extLst>
                </a:gridCol>
                <a:gridCol w="1218482">
                  <a:extLst>
                    <a:ext uri="{9D8B030D-6E8A-4147-A177-3AD203B41FA5}">
                      <a16:colId xmlns:a16="http://schemas.microsoft.com/office/drawing/2014/main" val="200718258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ประเภทกลุ่มบุคลากร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ขีดความสามารถ </a:t>
                      </a:r>
                      <a:r>
                        <a:rPr lang="th-TH" sz="1800" u="sng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8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ทักษะการทำงาน </a:t>
                      </a:r>
                      <a:r>
                        <a:rPr lang="th-TH" sz="1800" u="sng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8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แผนการจัดหา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กำลังพล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24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จำนวนที่มี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จำนวนที่ได้รับการพัฒนา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จำนวนที่ได้รับการพัฒนา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12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ผู้บริหาร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383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ครู/อาจารย์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สัญญาบัตร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059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ประทวน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036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อนุศาสนาจารย์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174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ประวัติศาสตร์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140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 นักวิชาการ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625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๖. สารบรรณ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สัญญาบัตร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105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ประทวน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773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๗. ช่างฝีมือ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สัญญาบัตร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569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ประทวน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141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๘. อื่น ๆ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สัญญาบัตร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982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ประทวน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033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150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59974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ผลลัพธ์ด้านการมุ่งเน้นบุคลากร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190171" y="864953"/>
            <a:ext cx="8739196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บรรยากาศการทำงาน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5 รับผิดชอบ) ข้อ 5, 6</a:t>
            </a:r>
            <a:endParaRPr lang="en-US" b="1" dirty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ตัววัดหรือตัวชี้วัดที่สำคัญด้าน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บรรยากาศการทำงาน รวมถึงสุขภาพ ความปลอดภัย สวัสดิภาพ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</a:t>
            </a:r>
            <a:r>
              <a:rPr lang="th-TH" dirty="0"/>
              <a:t>และสิทธิประโยชน์สำหรับบุคลากร </a:t>
            </a:r>
            <a:endParaRPr lang="en-US" dirty="0"/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7B7AAC19-2850-414D-A140-253B217FC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63563"/>
              </p:ext>
            </p:extLst>
          </p:nvPr>
        </p:nvGraphicFramePr>
        <p:xfrm>
          <a:off x="258158" y="2458927"/>
          <a:ext cx="8671208" cy="348945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17593">
                  <a:extLst>
                    <a:ext uri="{9D8B030D-6E8A-4147-A177-3AD203B41FA5}">
                      <a16:colId xmlns:a16="http://schemas.microsoft.com/office/drawing/2014/main" val="2763804845"/>
                    </a:ext>
                  </a:extLst>
                </a:gridCol>
                <a:gridCol w="1660620">
                  <a:extLst>
                    <a:ext uri="{9D8B030D-6E8A-4147-A177-3AD203B41FA5}">
                      <a16:colId xmlns:a16="http://schemas.microsoft.com/office/drawing/2014/main" val="3011641728"/>
                    </a:ext>
                  </a:extLst>
                </a:gridCol>
                <a:gridCol w="908798">
                  <a:extLst>
                    <a:ext uri="{9D8B030D-6E8A-4147-A177-3AD203B41FA5}">
                      <a16:colId xmlns:a16="http://schemas.microsoft.com/office/drawing/2014/main" val="648307548"/>
                    </a:ext>
                  </a:extLst>
                </a:gridCol>
                <a:gridCol w="1139209">
                  <a:extLst>
                    <a:ext uri="{9D8B030D-6E8A-4147-A177-3AD203B41FA5}">
                      <a16:colId xmlns:a16="http://schemas.microsoft.com/office/drawing/2014/main" val="1194745551"/>
                    </a:ext>
                  </a:extLst>
                </a:gridCol>
                <a:gridCol w="1139209">
                  <a:extLst>
                    <a:ext uri="{9D8B030D-6E8A-4147-A177-3AD203B41FA5}">
                      <a16:colId xmlns:a16="http://schemas.microsoft.com/office/drawing/2014/main" val="3956985566"/>
                    </a:ext>
                  </a:extLst>
                </a:gridCol>
                <a:gridCol w="1033643">
                  <a:extLst>
                    <a:ext uri="{9D8B030D-6E8A-4147-A177-3AD203B41FA5}">
                      <a16:colId xmlns:a16="http://schemas.microsoft.com/office/drawing/2014/main" val="2256682317"/>
                    </a:ext>
                  </a:extLst>
                </a:gridCol>
                <a:gridCol w="972136">
                  <a:extLst>
                    <a:ext uri="{9D8B030D-6E8A-4147-A177-3AD203B41FA5}">
                      <a16:colId xmlns:a16="http://schemas.microsoft.com/office/drawing/2014/main" val="722061092"/>
                    </a:ext>
                  </a:extLst>
                </a:gridCol>
              </a:tblGrid>
              <a:tr h="2335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ตัวชี้วัดที่สำคัญ </a:t>
                      </a:r>
                      <a:r>
                        <a:rPr lang="th-TH" sz="2000" b="1" u="sng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 </a:t>
                      </a:r>
                      <a:r>
                        <a:rPr lang="th-TH" sz="2000" b="1" u="sng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05532"/>
                  </a:ext>
                </a:extLst>
              </a:tr>
              <a:tr h="5624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ชื่อกิจกรรม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089252"/>
                  </a:ext>
                </a:extLst>
              </a:tr>
              <a:tr h="56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ด้านบรรยากาศ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การทำงาน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631092"/>
                  </a:ext>
                </a:extLst>
              </a:tr>
              <a:tr h="27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ด้านส่งเสริมสุขภาพ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219458"/>
                  </a:ext>
                </a:extLst>
              </a:tr>
              <a:tr h="27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ด้านความปลอดภัย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131539"/>
                  </a:ext>
                </a:extLst>
              </a:tr>
              <a:tr h="562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สวัสดิภาพ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การบริการและสิทธิประโยชน์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245059"/>
                  </a:ext>
                </a:extLst>
              </a:tr>
              <a:tr h="27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572193"/>
                  </a:ext>
                </a:extLst>
              </a:tr>
              <a:tr h="275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1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80442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ผลลัพธ์ด้านการมุ่งเน้นบุคลากร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30466" y="908720"/>
            <a:ext cx="8739196" cy="16696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(7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u="sng" dirty="0" err="1">
                <a:solidFill>
                  <a:srgbClr val="0000CC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b="1" u="sng" dirty="0">
                <a:solidFill>
                  <a:srgbClr val="0000CC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ให้บุคลากรมีความผูกพัน</a:t>
            </a:r>
            <a:r>
              <a:rPr lang="th-TH" b="1" dirty="0">
                <a:solidFill>
                  <a:srgbClr val="0000CC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5 รับผิดชอบ) ข้อ 10</a:t>
            </a:r>
            <a:endParaRPr lang="en-US" b="1" dirty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th-TH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- ตัววัดหรือตัวชี้วัดที่สำคัญด้าน</a:t>
            </a:r>
            <a:r>
              <a:rPr lang="th-TH" dirty="0" err="1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</a:t>
            </a:r>
            <a:r>
              <a:rPr lang="th-TH" u="sng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บุคลากรมีความผูกพัน</a:t>
            </a:r>
            <a:r>
              <a:rPr lang="th-TH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กับส่วนราชการและทำให้</a:t>
            </a:r>
          </a:p>
          <a:p>
            <a:pPr algn="thaiDist"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endParaRPr lang="th-TH" dirty="0">
              <a:solidFill>
                <a:srgbClr val="211D1E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th-TH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ส่วนราชการ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ประสบความสำเร็จ </a:t>
            </a:r>
            <a:endParaRPr lang="en-US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th-TH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</a:p>
          <a:p>
            <a:pPr algn="thaiDist"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endParaRPr lang="th-TH" dirty="0">
              <a:solidFill>
                <a:srgbClr val="211D1E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th-TH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- ตัววัดหรือตัวชี้วัดที่สำคัญด้าน</a:t>
            </a:r>
            <a:r>
              <a:rPr lang="th-TH" u="sng" dirty="0">
                <a:solidFill>
                  <a:srgbClr val="211D1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ความพึงพอใจของบุคลากร</a:t>
            </a:r>
            <a:r>
              <a:rPr lang="th-TH" dirty="0"/>
              <a:t>บบุคลากร </a:t>
            </a:r>
            <a:endParaRPr lang="en-US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B29CFB69-72A6-40E4-A0F2-7473992AF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7867"/>
              </p:ext>
            </p:extLst>
          </p:nvPr>
        </p:nvGraphicFramePr>
        <p:xfrm>
          <a:off x="679636" y="2948355"/>
          <a:ext cx="8075240" cy="314058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470601993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665855288"/>
                    </a:ext>
                  </a:extLst>
                </a:gridCol>
                <a:gridCol w="1359695">
                  <a:extLst>
                    <a:ext uri="{9D8B030D-6E8A-4147-A177-3AD203B41FA5}">
                      <a16:colId xmlns:a16="http://schemas.microsoft.com/office/drawing/2014/main" val="1166736923"/>
                    </a:ext>
                  </a:extLst>
                </a:gridCol>
                <a:gridCol w="825064">
                  <a:extLst>
                    <a:ext uri="{9D8B030D-6E8A-4147-A177-3AD203B41FA5}">
                      <a16:colId xmlns:a16="http://schemas.microsoft.com/office/drawing/2014/main" val="334745109"/>
                    </a:ext>
                  </a:extLst>
                </a:gridCol>
                <a:gridCol w="1408028">
                  <a:extLst>
                    <a:ext uri="{9D8B030D-6E8A-4147-A177-3AD203B41FA5}">
                      <a16:colId xmlns:a16="http://schemas.microsoft.com/office/drawing/2014/main" val="4186629310"/>
                    </a:ext>
                  </a:extLst>
                </a:gridCol>
                <a:gridCol w="1151284">
                  <a:extLst>
                    <a:ext uri="{9D8B030D-6E8A-4147-A177-3AD203B41FA5}">
                      <a16:colId xmlns:a16="http://schemas.microsoft.com/office/drawing/2014/main" val="52485123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ตัวชี้วัดความผูกพัน </a:t>
                      </a:r>
                      <a:r>
                        <a:rPr lang="th-TH" sz="1800" u="sng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8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 </a:t>
                      </a:r>
                      <a:r>
                        <a:rPr lang="th-TH" sz="1800" u="sng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8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4995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ชื่อกิจกรรมที่สร้างความผูกพัน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ผลประเมินความพึงพอใจ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945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ด้านบรรยากาศ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การทำงาน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770677"/>
                  </a:ext>
                </a:extLst>
              </a:tr>
              <a:tr h="5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ด้านส่งเสริมสุขภาพ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395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ด้านความปลอดภัย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578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สวัสดิภาพ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การบริการและสิทธิประโยชน์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59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44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83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65473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ผลลัพธ์ด้านการมุ่งเน้นบุคลากร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49938" y="900543"/>
            <a:ext cx="9094062" cy="4555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ts val="1205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kumimoji="0" lang="th-TH" sz="28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kumimoji="0" lang="th-TH" sz="28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การพัฒนาบุคลากรและการพัฒนาผู้นำของส</a:t>
            </a:r>
            <a:r>
              <a:rPr lang="th-TH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วนราชการ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5 รับผิดชอบ) ข้อ 12,13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1A55E88E-B3C3-43CB-B98F-B6325AA2F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8316"/>
              </p:ext>
            </p:extLst>
          </p:nvPr>
        </p:nvGraphicFramePr>
        <p:xfrm>
          <a:off x="432554" y="1772816"/>
          <a:ext cx="8229968" cy="254781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15899">
                  <a:extLst>
                    <a:ext uri="{9D8B030D-6E8A-4147-A177-3AD203B41FA5}">
                      <a16:colId xmlns:a16="http://schemas.microsoft.com/office/drawing/2014/main" val="3747725564"/>
                    </a:ext>
                  </a:extLst>
                </a:gridCol>
                <a:gridCol w="1223016">
                  <a:extLst>
                    <a:ext uri="{9D8B030D-6E8A-4147-A177-3AD203B41FA5}">
                      <a16:colId xmlns:a16="http://schemas.microsoft.com/office/drawing/2014/main" val="133791217"/>
                    </a:ext>
                  </a:extLst>
                </a:gridCol>
                <a:gridCol w="838103">
                  <a:extLst>
                    <a:ext uri="{9D8B030D-6E8A-4147-A177-3AD203B41FA5}">
                      <a16:colId xmlns:a16="http://schemas.microsoft.com/office/drawing/2014/main" val="2313286158"/>
                    </a:ext>
                  </a:extLst>
                </a:gridCol>
                <a:gridCol w="1205093">
                  <a:extLst>
                    <a:ext uri="{9D8B030D-6E8A-4147-A177-3AD203B41FA5}">
                      <a16:colId xmlns:a16="http://schemas.microsoft.com/office/drawing/2014/main" val="2825608887"/>
                    </a:ext>
                  </a:extLst>
                </a:gridCol>
                <a:gridCol w="1205093">
                  <a:extLst>
                    <a:ext uri="{9D8B030D-6E8A-4147-A177-3AD203B41FA5}">
                      <a16:colId xmlns:a16="http://schemas.microsoft.com/office/drawing/2014/main" val="4104267084"/>
                    </a:ext>
                  </a:extLst>
                </a:gridCol>
                <a:gridCol w="874802">
                  <a:extLst>
                    <a:ext uri="{9D8B030D-6E8A-4147-A177-3AD203B41FA5}">
                      <a16:colId xmlns:a16="http://schemas.microsoft.com/office/drawing/2014/main" val="4040654428"/>
                    </a:ext>
                  </a:extLst>
                </a:gridCol>
                <a:gridCol w="733981">
                  <a:extLst>
                    <a:ext uri="{9D8B030D-6E8A-4147-A177-3AD203B41FA5}">
                      <a16:colId xmlns:a16="http://schemas.microsoft.com/office/drawing/2014/main" val="1099079362"/>
                    </a:ext>
                  </a:extLst>
                </a:gridCol>
                <a:gridCol w="733981">
                  <a:extLst>
                    <a:ext uri="{9D8B030D-6E8A-4147-A177-3AD203B41FA5}">
                      <a16:colId xmlns:a16="http://schemas.microsoft.com/office/drawing/2014/main" val="398266120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ตัวชี้วัดการพัฒนา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 </a:t>
                      </a:r>
                      <a:r>
                        <a:rPr lang="th-TH" sz="2000" b="1" u="sng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53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ชื่อหลักสูตร/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หัวข้อการพัฒนา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จำนวนผู้ที่ได้รับการพัฒนา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จำนวนทั้งหมด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0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บุคลากร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262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ผู้นำส่วนราชการ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798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2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06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12123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ผลลัพธ์ด้านการมุ่งเน้นบุคลากร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9CB4BD17-997D-44B2-8531-22B0C130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50549"/>
              </p:ext>
            </p:extLst>
          </p:nvPr>
        </p:nvGraphicFramePr>
        <p:xfrm>
          <a:off x="343832" y="1126572"/>
          <a:ext cx="8407412" cy="49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834">
                  <a:extLst>
                    <a:ext uri="{9D8B030D-6E8A-4147-A177-3AD203B41FA5}">
                      <a16:colId xmlns:a16="http://schemas.microsoft.com/office/drawing/2014/main" val="3704144809"/>
                    </a:ext>
                  </a:extLst>
                </a:gridCol>
                <a:gridCol w="220750">
                  <a:extLst>
                    <a:ext uri="{9D8B030D-6E8A-4147-A177-3AD203B41FA5}">
                      <a16:colId xmlns:a16="http://schemas.microsoft.com/office/drawing/2014/main" val="3548628157"/>
                    </a:ext>
                  </a:extLst>
                </a:gridCol>
                <a:gridCol w="2531263">
                  <a:extLst>
                    <a:ext uri="{9D8B030D-6E8A-4147-A177-3AD203B41FA5}">
                      <a16:colId xmlns:a16="http://schemas.microsoft.com/office/drawing/2014/main" val="3756910972"/>
                    </a:ext>
                  </a:extLst>
                </a:gridCol>
                <a:gridCol w="498264">
                  <a:extLst>
                    <a:ext uri="{9D8B030D-6E8A-4147-A177-3AD203B41FA5}">
                      <a16:colId xmlns:a16="http://schemas.microsoft.com/office/drawing/2014/main" val="678679417"/>
                    </a:ext>
                  </a:extLst>
                </a:gridCol>
                <a:gridCol w="498264">
                  <a:extLst>
                    <a:ext uri="{9D8B030D-6E8A-4147-A177-3AD203B41FA5}">
                      <a16:colId xmlns:a16="http://schemas.microsoft.com/office/drawing/2014/main" val="1507680976"/>
                    </a:ext>
                  </a:extLst>
                </a:gridCol>
                <a:gridCol w="498264">
                  <a:extLst>
                    <a:ext uri="{9D8B030D-6E8A-4147-A177-3AD203B41FA5}">
                      <a16:colId xmlns:a16="http://schemas.microsoft.com/office/drawing/2014/main" val="3103938556"/>
                    </a:ext>
                  </a:extLst>
                </a:gridCol>
                <a:gridCol w="466728">
                  <a:extLst>
                    <a:ext uri="{9D8B030D-6E8A-4147-A177-3AD203B41FA5}">
                      <a16:colId xmlns:a16="http://schemas.microsoft.com/office/drawing/2014/main" val="2732004953"/>
                    </a:ext>
                  </a:extLst>
                </a:gridCol>
                <a:gridCol w="416271">
                  <a:extLst>
                    <a:ext uri="{9D8B030D-6E8A-4147-A177-3AD203B41FA5}">
                      <a16:colId xmlns:a16="http://schemas.microsoft.com/office/drawing/2014/main" val="3384816123"/>
                    </a:ext>
                  </a:extLst>
                </a:gridCol>
                <a:gridCol w="416271">
                  <a:extLst>
                    <a:ext uri="{9D8B030D-6E8A-4147-A177-3AD203B41FA5}">
                      <a16:colId xmlns:a16="http://schemas.microsoft.com/office/drawing/2014/main" val="952968717"/>
                    </a:ext>
                  </a:extLst>
                </a:gridCol>
                <a:gridCol w="420476">
                  <a:extLst>
                    <a:ext uri="{9D8B030D-6E8A-4147-A177-3AD203B41FA5}">
                      <a16:colId xmlns:a16="http://schemas.microsoft.com/office/drawing/2014/main" val="1800868643"/>
                    </a:ext>
                  </a:extLst>
                </a:gridCol>
                <a:gridCol w="496161">
                  <a:extLst>
                    <a:ext uri="{9D8B030D-6E8A-4147-A177-3AD203B41FA5}">
                      <a16:colId xmlns:a16="http://schemas.microsoft.com/office/drawing/2014/main" val="1697068397"/>
                    </a:ext>
                  </a:extLst>
                </a:gridCol>
                <a:gridCol w="521390">
                  <a:extLst>
                    <a:ext uri="{9D8B030D-6E8A-4147-A177-3AD203B41FA5}">
                      <a16:colId xmlns:a16="http://schemas.microsoft.com/office/drawing/2014/main" val="1926632309"/>
                    </a:ext>
                  </a:extLst>
                </a:gridCol>
                <a:gridCol w="420476">
                  <a:extLst>
                    <a:ext uri="{9D8B030D-6E8A-4147-A177-3AD203B41FA5}">
                      <a16:colId xmlns:a16="http://schemas.microsoft.com/office/drawing/2014/main" val="3886727351"/>
                    </a:ext>
                  </a:extLst>
                </a:gridCol>
              </a:tblGrid>
              <a:tr h="19751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ด้านมิติผลลัพธ์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2561*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ผลลัพธ์เทียบกับเป้าหมาย (+/-)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ข้อมูลย้อนหลังอย่างน้อย 3 จุด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ลักษณะแนวโน้ม (+/-)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ผลลัพธ์ของคู่เทียบ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ผลการเปรียบเทียบ (+/-)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องค์กรคู่เทียบ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51465596"/>
                  </a:ext>
                </a:extLst>
              </a:tr>
              <a:tr h="3024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พ.ศ.2558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พ.ศ.2559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พ.ศ.2560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25168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  ผลลัพธ์ด้านการมุ่งเน้น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ตัวชี้วัดด้านขีดความสามารถและอัตรากำลังบุคลากร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777291611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973120255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298398700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ตัวชี้วัดด้านบรรยากาศการทำงาน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702209548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53683121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487365264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ตัวชี้วัดด้านการทำให้บุคลากรมีความผูกพัน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695400726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12367518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019256530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ตัวชี้วัดด้านการพัฒนาบุคลากรและการพัฒนาผู้นำของส่วนราชการ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034637654"/>
                  </a:ext>
                </a:extLst>
              </a:tr>
              <a:tr h="174468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283625129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350284542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l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68830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379781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4593" y="6480969"/>
            <a:ext cx="2133600" cy="3017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78468" y="6437907"/>
            <a:ext cx="4260056" cy="300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162031" y="476672"/>
            <a:ext cx="8634144" cy="15696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เป็นหมวดที่สรุปผลการดำเนินงานในภาพรวมของส่วนราชการ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เป็นการประเมินผลการดำเนินการและการปรับปรุงในด้านที่สำคัญทุกด้าน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ของส่วนราชการ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DC3E98E-01A7-405B-9F46-0B7EBF9AC91E}"/>
              </a:ext>
            </a:extLst>
          </p:cNvPr>
          <p:cNvSpPr txBox="1"/>
          <p:nvPr/>
        </p:nvSpPr>
        <p:spPr>
          <a:xfrm>
            <a:off x="1691680" y="2877083"/>
            <a:ext cx="129614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การให้ความ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สำคัญผู้รับบริการและผู้มีส่วนได้ส่วนเสีย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A56727E-39DC-4033-8390-22A62C86CDAE}"/>
              </a:ext>
            </a:extLst>
          </p:cNvPr>
          <p:cNvSpPr txBox="1"/>
          <p:nvPr/>
        </p:nvSpPr>
        <p:spPr>
          <a:xfrm>
            <a:off x="250826" y="2877083"/>
            <a:ext cx="129683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ด้านประสิทธิผลและการบรรลุพันธกิจ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3131841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การมุ่งเน้นบุคลากร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184B43B-410E-497F-849D-104C4183D8DB}"/>
              </a:ext>
            </a:extLst>
          </p:cNvPr>
          <p:cNvSpPr txBox="1"/>
          <p:nvPr/>
        </p:nvSpPr>
        <p:spPr>
          <a:xfrm>
            <a:off x="4499994" y="2877083"/>
            <a:ext cx="1224136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การนำองค์การและการกำกับดูแลส่วนราชการ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69FB9F3-1CBA-49A2-9E00-10FEA5D4F6DE}"/>
              </a:ext>
            </a:extLst>
          </p:cNvPr>
          <p:cNvSpPr txBox="1"/>
          <p:nvPr/>
        </p:nvSpPr>
        <p:spPr>
          <a:xfrm>
            <a:off x="7572039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การประสิทธิผลของกระบวนการและการจัดการห่วงโซ่อุปทาน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35F0353-78FB-4B46-B644-483EBB1ADB77}"/>
              </a:ext>
            </a:extLst>
          </p:cNvPr>
          <p:cNvSpPr txBox="1"/>
          <p:nvPr/>
        </p:nvSpPr>
        <p:spPr>
          <a:xfrm>
            <a:off x="6131878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ด้านงบประมาณ การเงินและการเติบโต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9650546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lang="th-TH" sz="3200" b="1" u="sng" dirty="0">
                <a:solidFill>
                  <a:srgbClr val="211D1E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การนำองค์การและการกำกับดูแล</a:t>
            </a:r>
            <a:r>
              <a:rPr lang="th-TH" sz="3200" b="1" dirty="0">
                <a:solidFill>
                  <a:srgbClr val="211D1E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01812" y="836712"/>
            <a:ext cx="8763659" cy="20005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ผลลัพธ์ด้านการนำองค์การ การกำกับดูแลองค์การ และความรับผิดชอบต่อสังคม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การนำองค์การ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1 รับผิดชอบ) ข้อ 1,4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ตัววัดหรือตัวชี้วัดที่สำคัญของ</a:t>
            </a:r>
            <a:r>
              <a:rPr lang="th-TH" sz="24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การสื่อสารของผู้บริหาร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ของส่วนราชการ และการสร้างความผูกพันกับบุคลากรและผู้รับบริการและผู้มีส่วนได้ส่วนเสีย เพื่อ</a:t>
            </a:r>
            <a:r>
              <a:rPr lang="th-TH" sz="24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ถ่ายทอดวิสัยทัศน์และค่านิยมสู่การปฏิบัติ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การกระตุ้นให้เกิดการสื่อสารในลักษณะสองทิศทาง และ</a:t>
            </a:r>
            <a:r>
              <a:rPr lang="th-TH" sz="24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ให้เกิดการปฏิบัติการอย่างจริงจัง </a:t>
            </a:r>
            <a:endParaRPr lang="en-US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AEF516ED-5EB0-471D-B9C5-B7BBBD3F1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65731"/>
              </p:ext>
            </p:extLst>
          </p:nvPr>
        </p:nvGraphicFramePr>
        <p:xfrm>
          <a:off x="201812" y="2967260"/>
          <a:ext cx="8634143" cy="3683641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062034">
                  <a:extLst>
                    <a:ext uri="{9D8B030D-6E8A-4147-A177-3AD203B41FA5}">
                      <a16:colId xmlns:a16="http://schemas.microsoft.com/office/drawing/2014/main" val="103336677"/>
                    </a:ext>
                  </a:extLst>
                </a:gridCol>
                <a:gridCol w="2062034">
                  <a:extLst>
                    <a:ext uri="{9D8B030D-6E8A-4147-A177-3AD203B41FA5}">
                      <a16:colId xmlns:a16="http://schemas.microsoft.com/office/drawing/2014/main" val="218369575"/>
                    </a:ext>
                  </a:extLst>
                </a:gridCol>
                <a:gridCol w="1807125">
                  <a:extLst>
                    <a:ext uri="{9D8B030D-6E8A-4147-A177-3AD203B41FA5}">
                      <a16:colId xmlns:a16="http://schemas.microsoft.com/office/drawing/2014/main" val="2103648303"/>
                    </a:ext>
                  </a:extLst>
                </a:gridCol>
                <a:gridCol w="1419299">
                  <a:extLst>
                    <a:ext uri="{9D8B030D-6E8A-4147-A177-3AD203B41FA5}">
                      <a16:colId xmlns:a16="http://schemas.microsoft.com/office/drawing/2014/main" val="2046009039"/>
                    </a:ext>
                  </a:extLst>
                </a:gridCol>
                <a:gridCol w="1283651">
                  <a:extLst>
                    <a:ext uri="{9D8B030D-6E8A-4147-A177-3AD203B41FA5}">
                      <a16:colId xmlns:a16="http://schemas.microsoft.com/office/drawing/2014/main" val="12423906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กลุ่มบุคคล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ที่สื่อสาร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หัวข้อการสื่อสาร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ช่องทางการสื่อสาร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ในลักษณะสองทิศทาง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วิธีการสื่อสาร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ผลลัพธ์ของการสื่อสาร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9966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กลุ่มบุคลากร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ภายในหน่วย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นโยบาย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6819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วิสัยทัศน์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2333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ค่านิยม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784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การกำกับติดตามงาน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12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 …….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994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กลุ่มผู้รับบริการ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ด้าน.........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559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ด้าน.........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86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ด้าน.........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26431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กลุ่มผู้มีส่วน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ได้ส่วนเสีย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ด้าน.........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2189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ด้าน.........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863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ด้าน.........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45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206219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การนำองค์การและการกำกับดูแล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01812" y="836712"/>
            <a:ext cx="8763659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การกำกัดูแลองค์การ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1 รับผิดชอบ) ข้อ 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ตัววัดหรือตัวชี้วัดที่สำคัญด้านการ</a:t>
            </a:r>
            <a:r>
              <a:rPr lang="th-TH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กำกับดูแลส่วนราชการและความรับผิดชอบ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ด้านการเงินทั้งภายในและภายนอก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B21CA656-254E-404A-AAE1-43F681C64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79209"/>
              </p:ext>
            </p:extLst>
          </p:nvPr>
        </p:nvGraphicFramePr>
        <p:xfrm>
          <a:off x="437910" y="2402065"/>
          <a:ext cx="8219256" cy="4104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374">
                  <a:extLst>
                    <a:ext uri="{9D8B030D-6E8A-4147-A177-3AD203B41FA5}">
                      <a16:colId xmlns:a16="http://schemas.microsoft.com/office/drawing/2014/main" val="924321792"/>
                    </a:ext>
                  </a:extLst>
                </a:gridCol>
                <a:gridCol w="1563374">
                  <a:extLst>
                    <a:ext uri="{9D8B030D-6E8A-4147-A177-3AD203B41FA5}">
                      <a16:colId xmlns:a16="http://schemas.microsoft.com/office/drawing/2014/main" val="906224333"/>
                    </a:ext>
                  </a:extLst>
                </a:gridCol>
                <a:gridCol w="958057">
                  <a:extLst>
                    <a:ext uri="{9D8B030D-6E8A-4147-A177-3AD203B41FA5}">
                      <a16:colId xmlns:a16="http://schemas.microsoft.com/office/drawing/2014/main" val="3716635693"/>
                    </a:ext>
                  </a:extLst>
                </a:gridCol>
                <a:gridCol w="897961">
                  <a:extLst>
                    <a:ext uri="{9D8B030D-6E8A-4147-A177-3AD203B41FA5}">
                      <a16:colId xmlns:a16="http://schemas.microsoft.com/office/drawing/2014/main" val="981418999"/>
                    </a:ext>
                  </a:extLst>
                </a:gridCol>
                <a:gridCol w="897961">
                  <a:extLst>
                    <a:ext uri="{9D8B030D-6E8A-4147-A177-3AD203B41FA5}">
                      <a16:colId xmlns:a16="http://schemas.microsoft.com/office/drawing/2014/main" val="3803538727"/>
                    </a:ext>
                  </a:extLst>
                </a:gridCol>
                <a:gridCol w="897961">
                  <a:extLst>
                    <a:ext uri="{9D8B030D-6E8A-4147-A177-3AD203B41FA5}">
                      <a16:colId xmlns:a16="http://schemas.microsoft.com/office/drawing/2014/main" val="363180235"/>
                    </a:ext>
                  </a:extLst>
                </a:gridCol>
                <a:gridCol w="720284">
                  <a:extLst>
                    <a:ext uri="{9D8B030D-6E8A-4147-A177-3AD203B41FA5}">
                      <a16:colId xmlns:a16="http://schemas.microsoft.com/office/drawing/2014/main" val="3078152365"/>
                    </a:ext>
                  </a:extLst>
                </a:gridCol>
                <a:gridCol w="720284">
                  <a:extLst>
                    <a:ext uri="{9D8B030D-6E8A-4147-A177-3AD203B41FA5}">
                      <a16:colId xmlns:a16="http://schemas.microsoft.com/office/drawing/2014/main" val="31929028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ตัววัดด้านการเงินและงบประมาณ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(หรือหัวข้อย่อย)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หน่วยที่รับผิดชอบ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หน่วยที่เสนอรายงาน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ห้วงเวลา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การเสนอรายงาน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ผลการรายงาน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2829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.๕๙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.๖๐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9312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ด้านการเงิน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และงบ ประมาณภายในหน่วย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7269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1780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7857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9208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524479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ด้านการเงิน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และงบ ประมาณภายนอกหน่วย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037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777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0470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7652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42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752030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การนำองค์การและการกำกับดูแล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01812" y="836712"/>
            <a:ext cx="8763659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(11) </a:t>
            </a:r>
            <a:r>
              <a:rPr lang="th-TH" sz="2400" b="1" u="sng" dirty="0">
                <a:solidFill>
                  <a:srgbClr val="0000CC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กฎหมายและกฎระเบียบข้อบังคับ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1 รับผิดชอบ) ข้อ 5</a:t>
            </a:r>
          </a:p>
          <a:p>
            <a:r>
              <a:rPr lang="th-TH" dirty="0"/>
              <a:t>-       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ตัววัดหรือตัวชี้วัดที่สำคัญด้านการ</a:t>
            </a:r>
            <a:r>
              <a:rPr lang="th-TH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ปฏิบัติตามหรือปฏิบัติได้เหนือกว่าข้อกำหนดด้านกฎระเบียบ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ข้อบังคับและกฎหมาย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A315749-3EF6-486C-8A92-AF9F1CF7F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61594"/>
              </p:ext>
            </p:extLst>
          </p:nvPr>
        </p:nvGraphicFramePr>
        <p:xfrm>
          <a:off x="313138" y="2420888"/>
          <a:ext cx="8634146" cy="3322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746">
                  <a:extLst>
                    <a:ext uri="{9D8B030D-6E8A-4147-A177-3AD203B41FA5}">
                      <a16:colId xmlns:a16="http://schemas.microsoft.com/office/drawing/2014/main" val="3989746356"/>
                    </a:ext>
                  </a:extLst>
                </a:gridCol>
                <a:gridCol w="998816">
                  <a:extLst>
                    <a:ext uri="{9D8B030D-6E8A-4147-A177-3AD203B41FA5}">
                      <a16:colId xmlns:a16="http://schemas.microsoft.com/office/drawing/2014/main" val="4010315144"/>
                    </a:ext>
                  </a:extLst>
                </a:gridCol>
                <a:gridCol w="1014581">
                  <a:extLst>
                    <a:ext uri="{9D8B030D-6E8A-4147-A177-3AD203B41FA5}">
                      <a16:colId xmlns:a16="http://schemas.microsoft.com/office/drawing/2014/main" val="3497820416"/>
                    </a:ext>
                  </a:extLst>
                </a:gridCol>
                <a:gridCol w="914422">
                  <a:extLst>
                    <a:ext uri="{9D8B030D-6E8A-4147-A177-3AD203B41FA5}">
                      <a16:colId xmlns:a16="http://schemas.microsoft.com/office/drawing/2014/main" val="4226622068"/>
                    </a:ext>
                  </a:extLst>
                </a:gridCol>
                <a:gridCol w="914422">
                  <a:extLst>
                    <a:ext uri="{9D8B030D-6E8A-4147-A177-3AD203B41FA5}">
                      <a16:colId xmlns:a16="http://schemas.microsoft.com/office/drawing/2014/main" val="919911985"/>
                    </a:ext>
                  </a:extLst>
                </a:gridCol>
                <a:gridCol w="903293">
                  <a:extLst>
                    <a:ext uri="{9D8B030D-6E8A-4147-A177-3AD203B41FA5}">
                      <a16:colId xmlns:a16="http://schemas.microsoft.com/office/drawing/2014/main" val="1248446091"/>
                    </a:ext>
                  </a:extLst>
                </a:gridCol>
                <a:gridCol w="903293">
                  <a:extLst>
                    <a:ext uri="{9D8B030D-6E8A-4147-A177-3AD203B41FA5}">
                      <a16:colId xmlns:a16="http://schemas.microsoft.com/office/drawing/2014/main" val="177001790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394679791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183766526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กฎระเบียบข้อบังคับ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และกฎหมาย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ที่เป็น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ผู้กำหนดกฎระเบียบ</a:t>
                      </a: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หน่วยงานย่อย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ที่ใช้กฎ ระเบียบฯ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ผลปฏิบัติ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140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.๕๙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งป.๖๑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0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เป็นไปตามข้อ กำหนด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เหนือกว่าข้อกำหนด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เป็นไปตามข้อ กำหนด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เหนือกว่าข้อกำหนด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เป็นไปตามข้อ กำหนด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เหนือกว่าข้อกำหนด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77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ระเบียบ ยศ.</a:t>
                      </a:r>
                      <a:r>
                        <a:rPr lang="th-TH" sz="1400" b="1" dirty="0" err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</a:t>
                      </a: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.ว่าด้วย...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ยศ.ทร.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429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ระเบียบ สน.นายก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4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138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354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431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379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493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669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275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73165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การนำองค์การและการกำกับดูแล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01812" y="836712"/>
            <a:ext cx="8763659" cy="16927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(12) </a:t>
            </a:r>
            <a:r>
              <a:rPr lang="th-TH" sz="2400" b="1" u="sng" dirty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การประพฤติปฏิบัติตามหลักนิติธรรม ความโปร</a:t>
            </a:r>
            <a:r>
              <a:rPr lang="th-TH" sz="2400" u="sng" dirty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lang="th-TH" sz="2400" b="1" u="sng" dirty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งใส และจริยธรรม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1 รับผิดชอบ) ข้อ 8,9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- ตัววัดหรือตัวชี้วัดที่สำคัญของการ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ประพฤติปฏิบัติตามหลักนิติธรรม ความโปร่งใส และมีจริยธรรม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- ตัววัดหรือตัวชี้วัดที่สำคัญของ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ของผู้มีส่วนได้ส่วนเสียที่มีต่อผู้บริหารของส่วนราชการและ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ต่อระบบการกำกับดูแลส่วนราชการ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- ตัววัดหรือตัวชี้วัดที่สำคัญของพฤติกรรมที่ละเมิดการประพฤติปฏิบัติอย่างมีจริยธรรม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827B93A9-2221-40EB-8E91-650F52328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08441"/>
              </p:ext>
            </p:extLst>
          </p:nvPr>
        </p:nvGraphicFramePr>
        <p:xfrm>
          <a:off x="287032" y="2903798"/>
          <a:ext cx="8569936" cy="2849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363">
                  <a:extLst>
                    <a:ext uri="{9D8B030D-6E8A-4147-A177-3AD203B41FA5}">
                      <a16:colId xmlns:a16="http://schemas.microsoft.com/office/drawing/2014/main" val="1947363342"/>
                    </a:ext>
                  </a:extLst>
                </a:gridCol>
                <a:gridCol w="907375">
                  <a:extLst>
                    <a:ext uri="{9D8B030D-6E8A-4147-A177-3AD203B41FA5}">
                      <a16:colId xmlns:a16="http://schemas.microsoft.com/office/drawing/2014/main" val="2772957389"/>
                    </a:ext>
                  </a:extLst>
                </a:gridCol>
                <a:gridCol w="836258">
                  <a:extLst>
                    <a:ext uri="{9D8B030D-6E8A-4147-A177-3AD203B41FA5}">
                      <a16:colId xmlns:a16="http://schemas.microsoft.com/office/drawing/2014/main" val="691596476"/>
                    </a:ext>
                  </a:extLst>
                </a:gridCol>
                <a:gridCol w="860932">
                  <a:extLst>
                    <a:ext uri="{9D8B030D-6E8A-4147-A177-3AD203B41FA5}">
                      <a16:colId xmlns:a16="http://schemas.microsoft.com/office/drawing/2014/main" val="286766937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30894004"/>
                    </a:ext>
                  </a:extLst>
                </a:gridCol>
                <a:gridCol w="1192487">
                  <a:extLst>
                    <a:ext uri="{9D8B030D-6E8A-4147-A177-3AD203B41FA5}">
                      <a16:colId xmlns:a16="http://schemas.microsoft.com/office/drawing/2014/main" val="2142127819"/>
                    </a:ext>
                  </a:extLst>
                </a:gridCol>
                <a:gridCol w="1452314">
                  <a:extLst>
                    <a:ext uri="{9D8B030D-6E8A-4147-A177-3AD203B41FA5}">
                      <a16:colId xmlns:a16="http://schemas.microsoft.com/office/drawing/2014/main" val="2980152199"/>
                    </a:ext>
                  </a:extLst>
                </a:gridCol>
                <a:gridCol w="1208119">
                  <a:extLst>
                    <a:ext uri="{9D8B030D-6E8A-4147-A177-3AD203B41FA5}">
                      <a16:colId xmlns:a16="http://schemas.microsoft.com/office/drawing/2014/main" val="162557145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ตัววัด/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927926"/>
                  </a:ext>
                </a:extLst>
              </a:tr>
              <a:tr h="36339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.๕๙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.๖๐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กิจกรรม/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การปฏิบัติ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63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นิติธรรม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728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โปร่งใส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030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จริยธรรม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703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การกำกับดูแล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8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86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10510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1CF8-B388-482D-A793-290B88CBA005}" type="datetime1">
              <a:rPr lang="th-TH" smtClean="0"/>
              <a:t>23/04/61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913A3DF-FE22-49E2-9F8F-C5F1408E4340}"/>
              </a:ext>
            </a:extLst>
          </p:cNvPr>
          <p:cNvSpPr/>
          <p:nvPr/>
        </p:nvSpPr>
        <p:spPr>
          <a:xfrm>
            <a:off x="179512" y="350320"/>
            <a:ext cx="8856984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3200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3200" b="1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เนื่องจากมีการแต่งตั้งคณะทำงานย่อยหมวด </a:t>
            </a:r>
            <a:r>
              <a:rPr lang="en-US" sz="3200" b="1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lang="th-TH" sz="3200" b="1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ผลลัพธ์การดำเนินการ      ขึ้นเป็นครั้งแรก </a:t>
            </a:r>
            <a:r>
              <a:rPr lang="th-TH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เป็นงานใหม่ของ ยศ.</a:t>
            </a:r>
            <a:r>
              <a:rPr lang="th-TH" sz="32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.ที่จะต้อง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เร่งรัดดำเนินการให้ทันในการรับตรวจจาก จร.</a:t>
            </a:r>
            <a:r>
              <a:rPr lang="th-TH" sz="3200" b="1" spc="-2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spc="-2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อพค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บ.</a:t>
            </a:r>
            <a:r>
              <a:rPr lang="th-TH" sz="3200" b="1" spc="-2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และคณะทำงาน </a:t>
            </a:r>
            <a:r>
              <a:rPr lang="en-US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KM 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 </a:t>
            </a:r>
            <a:r>
              <a:rPr lang="th-TH" sz="3200" b="1" spc="-2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ใน </a:t>
            </a:r>
            <a:r>
              <a:rPr lang="en-US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24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พ.ค.</a:t>
            </a:r>
            <a:r>
              <a:rPr lang="en-US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61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ซึ่งข้อมูลของหมวด </a:t>
            </a:r>
            <a:r>
              <a:rPr lang="en-US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lang="th-TH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จะเป็นหัวใจสำคัญที่สุดของ 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PMQA </a:t>
            </a:r>
            <a:r>
              <a:rPr lang="th-TH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เป็นการสรุปผลการดำเนินงานในภาพรวมขององค์กร โดยอาศัยข้อมูลจาก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ทุกหมวด เพื่อนำมาวิเคราะห์ผลแบบองค์รวม ดู</a:t>
            </a:r>
            <a:r>
              <a:rPr lang="th-TH" sz="3200" b="1" u="sng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ระดับผลการดำเนินงาน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ทิศทาง</a:t>
            </a:r>
            <a:r>
              <a:rPr lang="th-TH" sz="3200" b="1" u="sng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แนวโน้ม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การคาดการณ์ </a:t>
            </a:r>
            <a:r>
              <a:rPr lang="th-TH" sz="3200" b="1" u="sng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การเปรียบเทียบ</a:t>
            </a:r>
            <a:r>
              <a:rPr lang="th-TH" sz="3200" b="1" spc="-20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กับคู่เทียบ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ในส่วนของรายละเอียดมอบให้เลขานุการคณะทำงานย่อยหมวด </a:t>
            </a:r>
            <a:r>
              <a:rPr lang="en-US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lang="th-TH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ชี้แจงต่อไป  กับให้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เลขานุการคณะทำงานพัฒนาคุณภาพการบริหารจัดการภาครัฐของ ยศ.</a:t>
            </a:r>
            <a:r>
              <a:rPr lang="th-TH" sz="32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ช่วยชี้แจงแนวทางในการรับประเมินจาก จร.</a:t>
            </a:r>
            <a:r>
              <a:rPr lang="th-TH" sz="32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อพค</a:t>
            </a:r>
            <a:r>
              <a:rPr lang="th-TH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บ.</a:t>
            </a:r>
            <a:r>
              <a:rPr lang="th-TH" sz="32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และคณะทำงาน </a:t>
            </a:r>
            <a:r>
              <a:rPr lang="en-US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KM 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เพื่อที่ทุกหมวดจะได้เตรียมการต่อไป</a:t>
            </a:r>
            <a:endParaRPr lang="en-US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9314880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การนำองค์การและการกำกับดูแล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01812" y="836712"/>
            <a:ext cx="876365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(13) </a:t>
            </a:r>
            <a:r>
              <a:rPr lang="th-TH" sz="2400" b="1" u="sng" dirty="0">
                <a:solidFill>
                  <a:srgbClr val="0000CC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สังคมและชุมชน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1 รับผิดชอบ) ข้อ 10,11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- ตัววัดหรือตัวชี้วัดที่สำคัญด้าน</a:t>
            </a:r>
            <a:r>
              <a:rPr lang="th-TH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ความรับผิดชอบต่อสังคม และการสนับสนุนชุมชน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0045AC87-C279-48F5-9160-E971F3D99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99138"/>
              </p:ext>
            </p:extLst>
          </p:nvPr>
        </p:nvGraphicFramePr>
        <p:xfrm>
          <a:off x="437910" y="2324289"/>
          <a:ext cx="8219256" cy="2209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261">
                  <a:extLst>
                    <a:ext uri="{9D8B030D-6E8A-4147-A177-3AD203B41FA5}">
                      <a16:colId xmlns:a16="http://schemas.microsoft.com/office/drawing/2014/main" val="3912297047"/>
                    </a:ext>
                  </a:extLst>
                </a:gridCol>
                <a:gridCol w="1144890">
                  <a:extLst>
                    <a:ext uri="{9D8B030D-6E8A-4147-A177-3AD203B41FA5}">
                      <a16:colId xmlns:a16="http://schemas.microsoft.com/office/drawing/2014/main" val="22224695"/>
                    </a:ext>
                  </a:extLst>
                </a:gridCol>
                <a:gridCol w="912646">
                  <a:extLst>
                    <a:ext uri="{9D8B030D-6E8A-4147-A177-3AD203B41FA5}">
                      <a16:colId xmlns:a16="http://schemas.microsoft.com/office/drawing/2014/main" val="1091568080"/>
                    </a:ext>
                  </a:extLst>
                </a:gridCol>
                <a:gridCol w="1831642">
                  <a:extLst>
                    <a:ext uri="{9D8B030D-6E8A-4147-A177-3AD203B41FA5}">
                      <a16:colId xmlns:a16="http://schemas.microsoft.com/office/drawing/2014/main" val="1053265067"/>
                    </a:ext>
                  </a:extLst>
                </a:gridCol>
                <a:gridCol w="1577625">
                  <a:extLst>
                    <a:ext uri="{9D8B030D-6E8A-4147-A177-3AD203B41FA5}">
                      <a16:colId xmlns:a16="http://schemas.microsoft.com/office/drawing/2014/main" val="2420574686"/>
                    </a:ext>
                  </a:extLst>
                </a:gridCol>
                <a:gridCol w="956192">
                  <a:extLst>
                    <a:ext uri="{9D8B030D-6E8A-4147-A177-3AD203B41FA5}">
                      <a16:colId xmlns:a16="http://schemas.microsoft.com/office/drawing/2014/main" val="408966391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ชุมชน/สังคม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.๖๑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732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85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67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82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765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51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513048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การนำองค์การและการกำกับดูแล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FC1A25DF-4D8A-4198-83B9-298647A4C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89760"/>
              </p:ext>
            </p:extLst>
          </p:nvPr>
        </p:nvGraphicFramePr>
        <p:xfrm>
          <a:off x="230466" y="980728"/>
          <a:ext cx="8806030" cy="5469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381">
                  <a:extLst>
                    <a:ext uri="{9D8B030D-6E8A-4147-A177-3AD203B41FA5}">
                      <a16:colId xmlns:a16="http://schemas.microsoft.com/office/drawing/2014/main" val="4113571117"/>
                    </a:ext>
                  </a:extLst>
                </a:gridCol>
                <a:gridCol w="338825">
                  <a:extLst>
                    <a:ext uri="{9D8B030D-6E8A-4147-A177-3AD203B41FA5}">
                      <a16:colId xmlns:a16="http://schemas.microsoft.com/office/drawing/2014/main" val="3714103157"/>
                    </a:ext>
                  </a:extLst>
                </a:gridCol>
                <a:gridCol w="2543668">
                  <a:extLst>
                    <a:ext uri="{9D8B030D-6E8A-4147-A177-3AD203B41FA5}">
                      <a16:colId xmlns:a16="http://schemas.microsoft.com/office/drawing/2014/main" val="2432073999"/>
                    </a:ext>
                  </a:extLst>
                </a:gridCol>
                <a:gridCol w="521888">
                  <a:extLst>
                    <a:ext uri="{9D8B030D-6E8A-4147-A177-3AD203B41FA5}">
                      <a16:colId xmlns:a16="http://schemas.microsoft.com/office/drawing/2014/main" val="1737691357"/>
                    </a:ext>
                  </a:extLst>
                </a:gridCol>
                <a:gridCol w="521888">
                  <a:extLst>
                    <a:ext uri="{9D8B030D-6E8A-4147-A177-3AD203B41FA5}">
                      <a16:colId xmlns:a16="http://schemas.microsoft.com/office/drawing/2014/main" val="1312286127"/>
                    </a:ext>
                  </a:extLst>
                </a:gridCol>
                <a:gridCol w="521888">
                  <a:extLst>
                    <a:ext uri="{9D8B030D-6E8A-4147-A177-3AD203B41FA5}">
                      <a16:colId xmlns:a16="http://schemas.microsoft.com/office/drawing/2014/main" val="1051491170"/>
                    </a:ext>
                  </a:extLst>
                </a:gridCol>
                <a:gridCol w="488857">
                  <a:extLst>
                    <a:ext uri="{9D8B030D-6E8A-4147-A177-3AD203B41FA5}">
                      <a16:colId xmlns:a16="http://schemas.microsoft.com/office/drawing/2014/main" val="2163858374"/>
                    </a:ext>
                  </a:extLst>
                </a:gridCol>
                <a:gridCol w="436007">
                  <a:extLst>
                    <a:ext uri="{9D8B030D-6E8A-4147-A177-3AD203B41FA5}">
                      <a16:colId xmlns:a16="http://schemas.microsoft.com/office/drawing/2014/main" val="79721881"/>
                    </a:ext>
                  </a:extLst>
                </a:gridCol>
                <a:gridCol w="436007">
                  <a:extLst>
                    <a:ext uri="{9D8B030D-6E8A-4147-A177-3AD203B41FA5}">
                      <a16:colId xmlns:a16="http://schemas.microsoft.com/office/drawing/2014/main" val="1520740621"/>
                    </a:ext>
                  </a:extLst>
                </a:gridCol>
                <a:gridCol w="440412">
                  <a:extLst>
                    <a:ext uri="{9D8B030D-6E8A-4147-A177-3AD203B41FA5}">
                      <a16:colId xmlns:a16="http://schemas.microsoft.com/office/drawing/2014/main" val="3620766403"/>
                    </a:ext>
                  </a:extLst>
                </a:gridCol>
                <a:gridCol w="519686">
                  <a:extLst>
                    <a:ext uri="{9D8B030D-6E8A-4147-A177-3AD203B41FA5}">
                      <a16:colId xmlns:a16="http://schemas.microsoft.com/office/drawing/2014/main" val="3600869765"/>
                    </a:ext>
                  </a:extLst>
                </a:gridCol>
                <a:gridCol w="546111">
                  <a:extLst>
                    <a:ext uri="{9D8B030D-6E8A-4147-A177-3AD203B41FA5}">
                      <a16:colId xmlns:a16="http://schemas.microsoft.com/office/drawing/2014/main" val="2815047250"/>
                    </a:ext>
                  </a:extLst>
                </a:gridCol>
                <a:gridCol w="440412">
                  <a:extLst>
                    <a:ext uri="{9D8B030D-6E8A-4147-A177-3AD203B41FA5}">
                      <a16:colId xmlns:a16="http://schemas.microsoft.com/office/drawing/2014/main" val="42315949"/>
                    </a:ext>
                  </a:extLst>
                </a:gridCol>
              </a:tblGrid>
              <a:tr h="16664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ด้านมิติผลลัพธ์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2561*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ผลลัพธ์เทียบกับเป้าหมาย (+/-)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ข้อมูลย้อนหลังอย่างน้อย 3 จุด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ลักษณะแนวโน้ม (+/-)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ผลลัพธ์ของคู่เทียบ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ผลการเปรียบเทียบ (+/-)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องค์กรคู่เทียบ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598074946"/>
                  </a:ext>
                </a:extLst>
              </a:tr>
              <a:tr h="31478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พ.ศ.2558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พ.ศ.2559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พ.ศ.2560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49838"/>
                  </a:ext>
                </a:extLst>
              </a:tr>
              <a:tr h="17899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7.4 ผลลัพธ์ด้านการนำ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ตัวชี้วัดด้านการนำองค์การ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4166924876"/>
                  </a:ext>
                </a:extLst>
              </a:tr>
              <a:tr h="17899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องค์การและการกำกับดูแล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980161793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274684492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ตัวชี้วัดด้านการกำกับดูแลองค์การ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485163190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4088457157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512752770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ตัวชี้วัดด้านกฎหมายและกฎระเบียบข้อบังคับ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860012184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17931415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867793800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ตัวชี้วัดด้านการประพฤติปฏิบัติตามหลักนิติธรรม ความโปร่งใส และจริยธรรม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16666144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4193443084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954996354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ตัวชี้วัดด้านสังคมและชุมชน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687918540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13.1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801414534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736635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13937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4593" y="6480969"/>
            <a:ext cx="2133600" cy="3017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78468" y="6437907"/>
            <a:ext cx="4260056" cy="300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162031" y="476672"/>
            <a:ext cx="8634144" cy="15696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เป็นหมวดที่สรุปผลการดำเนินงานในภาพรวมของส่วนราชการ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เป็นการประเมินผลการดำเนินการและการปรับปรุงในด้านที่สำคัญทุกด้าน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ของส่วนราชการ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DC3E98E-01A7-405B-9F46-0B7EBF9AC91E}"/>
              </a:ext>
            </a:extLst>
          </p:cNvPr>
          <p:cNvSpPr txBox="1"/>
          <p:nvPr/>
        </p:nvSpPr>
        <p:spPr>
          <a:xfrm>
            <a:off x="1691680" y="2877083"/>
            <a:ext cx="129614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การให้ความ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สำคัญผู้รับบริการและผู้มีส่วนได้ส่วนเสีย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A56727E-39DC-4033-8390-22A62C86CDAE}"/>
              </a:ext>
            </a:extLst>
          </p:cNvPr>
          <p:cNvSpPr txBox="1"/>
          <p:nvPr/>
        </p:nvSpPr>
        <p:spPr>
          <a:xfrm>
            <a:off x="250826" y="2877083"/>
            <a:ext cx="129683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ด้านประสิทธิผลและการบรรลุพันธกิจ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3131841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การมุ่งเน้นบุคลากร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184B43B-410E-497F-849D-104C4183D8DB}"/>
              </a:ext>
            </a:extLst>
          </p:cNvPr>
          <p:cNvSpPr txBox="1"/>
          <p:nvPr/>
        </p:nvSpPr>
        <p:spPr>
          <a:xfrm>
            <a:off x="4499994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การนำองค์การและการกำกับดูแลส่วนราชการ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69FB9F3-1CBA-49A2-9E00-10FEA5D4F6DE}"/>
              </a:ext>
            </a:extLst>
          </p:cNvPr>
          <p:cNvSpPr txBox="1"/>
          <p:nvPr/>
        </p:nvSpPr>
        <p:spPr>
          <a:xfrm>
            <a:off x="7572039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การประสิทธิผลของกระบวนการและการจัดการห่วงโซ่อุปทาน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35F0353-78FB-4B46-B644-483EBB1ADB77}"/>
              </a:ext>
            </a:extLst>
          </p:cNvPr>
          <p:cNvSpPr txBox="1"/>
          <p:nvPr/>
        </p:nvSpPr>
        <p:spPr>
          <a:xfrm>
            <a:off x="6131878" y="2877083"/>
            <a:ext cx="1224136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ด้านงบประมาณ การเงินและการเติบโต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1285355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lang="th-TH" sz="3200" b="1" u="sng" dirty="0"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 การเงิน และการเติบโต</a:t>
            </a:r>
            <a:r>
              <a:rPr lang="th-TH" sz="3200" b="1" dirty="0"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01812" y="836712"/>
            <a:ext cx="8763659" cy="18774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ผลลัพธ์ด้านงบประมาณ การเงิน และการเติบโต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ผลการดำเนินการด้านงบประมาณ และการเงิน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(กบ.ฯ รับผิดชอบ) 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- ตัววัดหรือตัวชี้วัดที่สำคัญของผลการดำเนินการ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ด้านงบประมาณ และการเงิน รวมถึงตัววัดโดยรวม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ด้านการบริหารงบประมาณ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ตัววัดหรือตัวชี้วัดที่สำคัญของ</a:t>
            </a:r>
            <a:r>
              <a:rPr lang="th-TH" sz="20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ผลตอบแทนจากโอกาสเชิงยุทธศาสตร์ และผลการดำเนินการด้านกองทุน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(*)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BF3DBC9D-F88F-4D3E-AC76-ADDCB0E08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3093"/>
              </p:ext>
            </p:extLst>
          </p:nvPr>
        </p:nvGraphicFramePr>
        <p:xfrm>
          <a:off x="436222" y="3068960"/>
          <a:ext cx="8064895" cy="252330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625023">
                  <a:extLst>
                    <a:ext uri="{9D8B030D-6E8A-4147-A177-3AD203B41FA5}">
                      <a16:colId xmlns:a16="http://schemas.microsoft.com/office/drawing/2014/main" val="811497273"/>
                    </a:ext>
                  </a:extLst>
                </a:gridCol>
                <a:gridCol w="2329572">
                  <a:extLst>
                    <a:ext uri="{9D8B030D-6E8A-4147-A177-3AD203B41FA5}">
                      <a16:colId xmlns:a16="http://schemas.microsoft.com/office/drawing/2014/main" val="4061434226"/>
                    </a:ext>
                  </a:extLst>
                </a:gridCol>
                <a:gridCol w="822404">
                  <a:extLst>
                    <a:ext uri="{9D8B030D-6E8A-4147-A177-3AD203B41FA5}">
                      <a16:colId xmlns:a16="http://schemas.microsoft.com/office/drawing/2014/main" val="335330605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587794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638360"/>
                    </a:ext>
                  </a:extLst>
                </a:gridCol>
                <a:gridCol w="853373">
                  <a:extLst>
                    <a:ext uri="{9D8B030D-6E8A-4147-A177-3AD203B41FA5}">
                      <a16:colId xmlns:a16="http://schemas.microsoft.com/office/drawing/2014/main" val="2865975048"/>
                    </a:ext>
                  </a:extLst>
                </a:gridCol>
                <a:gridCol w="853373">
                  <a:extLst>
                    <a:ext uri="{9D8B030D-6E8A-4147-A177-3AD203B41FA5}">
                      <a16:colId xmlns:a16="http://schemas.microsoft.com/office/drawing/2014/main" val="140565349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899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งป.๕๘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งป.๖๑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273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การเงิน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03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การงบประมาณ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90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การบริหารงบประมาณ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68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ด้านกองทุน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150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046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849127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 การเงิน และการเติบโต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01812" y="836712"/>
            <a:ext cx="8763659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ก. ผลลัพธ์ด้านงบประมาณ การเงิน และการเติบโต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การรเติบโต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รับผิดชอบ) ข้อ 9-11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/>
              <a:t>-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ตัววัดหรือตัวชี้วัดที่สำคัญของผลการดำเนินการด้าน</a:t>
            </a:r>
            <a:r>
              <a:rPr lang="th-TH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การเติบโตของส่วนราชการ และการสร้างขีดความสามารถในการแข่งขัน          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05526F0E-14B0-4F1F-93EB-4CB5595E2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4498"/>
              </p:ext>
            </p:extLst>
          </p:nvPr>
        </p:nvGraphicFramePr>
        <p:xfrm>
          <a:off x="457200" y="3575684"/>
          <a:ext cx="8003233" cy="2289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647">
                  <a:extLst>
                    <a:ext uri="{9D8B030D-6E8A-4147-A177-3AD203B41FA5}">
                      <a16:colId xmlns:a16="http://schemas.microsoft.com/office/drawing/2014/main" val="2629521964"/>
                    </a:ext>
                  </a:extLst>
                </a:gridCol>
                <a:gridCol w="2001470">
                  <a:extLst>
                    <a:ext uri="{9D8B030D-6E8A-4147-A177-3AD203B41FA5}">
                      <a16:colId xmlns:a16="http://schemas.microsoft.com/office/drawing/2014/main" val="895293072"/>
                    </a:ext>
                  </a:extLst>
                </a:gridCol>
                <a:gridCol w="865597">
                  <a:extLst>
                    <a:ext uri="{9D8B030D-6E8A-4147-A177-3AD203B41FA5}">
                      <a16:colId xmlns:a16="http://schemas.microsoft.com/office/drawing/2014/main" val="3914064270"/>
                    </a:ext>
                  </a:extLst>
                </a:gridCol>
                <a:gridCol w="751655">
                  <a:extLst>
                    <a:ext uri="{9D8B030D-6E8A-4147-A177-3AD203B41FA5}">
                      <a16:colId xmlns:a16="http://schemas.microsoft.com/office/drawing/2014/main" val="2176944197"/>
                    </a:ext>
                  </a:extLst>
                </a:gridCol>
                <a:gridCol w="751655">
                  <a:extLst>
                    <a:ext uri="{9D8B030D-6E8A-4147-A177-3AD203B41FA5}">
                      <a16:colId xmlns:a16="http://schemas.microsoft.com/office/drawing/2014/main" val="3830722191"/>
                    </a:ext>
                  </a:extLst>
                </a:gridCol>
                <a:gridCol w="750773">
                  <a:extLst>
                    <a:ext uri="{9D8B030D-6E8A-4147-A177-3AD203B41FA5}">
                      <a16:colId xmlns:a16="http://schemas.microsoft.com/office/drawing/2014/main" val="2148967503"/>
                    </a:ext>
                  </a:extLst>
                </a:gridCol>
                <a:gridCol w="995436">
                  <a:extLst>
                    <a:ext uri="{9D8B030D-6E8A-4147-A177-3AD203B41FA5}">
                      <a16:colId xmlns:a16="http://schemas.microsoft.com/office/drawing/2014/main" val="42801944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5671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งป.๕๘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งป.๖๑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31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การเติบโต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353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การสร้างขีดความ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สามารถในการแข่งขัน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05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502968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 การเงิน และการเติบโต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201812" y="836712"/>
            <a:ext cx="8763659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ก. ผลลัพธ์ด้านงบประมาณ การเงิน และการเติบโต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การรเติบโต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รับผิดชอบ) ข้อ 9-11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-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ตัววัดหรือตัวชี้วัดที่สำคัญของผลการดำเนินการด้าน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การเติบโตของส่วนราชการ และการสร้างขีดความสามารถในการแข่งขัน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05526F0E-14B0-4F1F-93EB-4CB5595E270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575684"/>
          <a:ext cx="8003233" cy="2289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647">
                  <a:extLst>
                    <a:ext uri="{9D8B030D-6E8A-4147-A177-3AD203B41FA5}">
                      <a16:colId xmlns:a16="http://schemas.microsoft.com/office/drawing/2014/main" val="2629521964"/>
                    </a:ext>
                  </a:extLst>
                </a:gridCol>
                <a:gridCol w="2001470">
                  <a:extLst>
                    <a:ext uri="{9D8B030D-6E8A-4147-A177-3AD203B41FA5}">
                      <a16:colId xmlns:a16="http://schemas.microsoft.com/office/drawing/2014/main" val="895293072"/>
                    </a:ext>
                  </a:extLst>
                </a:gridCol>
                <a:gridCol w="865597">
                  <a:extLst>
                    <a:ext uri="{9D8B030D-6E8A-4147-A177-3AD203B41FA5}">
                      <a16:colId xmlns:a16="http://schemas.microsoft.com/office/drawing/2014/main" val="3914064270"/>
                    </a:ext>
                  </a:extLst>
                </a:gridCol>
                <a:gridCol w="751655">
                  <a:extLst>
                    <a:ext uri="{9D8B030D-6E8A-4147-A177-3AD203B41FA5}">
                      <a16:colId xmlns:a16="http://schemas.microsoft.com/office/drawing/2014/main" val="2176944197"/>
                    </a:ext>
                  </a:extLst>
                </a:gridCol>
                <a:gridCol w="751655">
                  <a:extLst>
                    <a:ext uri="{9D8B030D-6E8A-4147-A177-3AD203B41FA5}">
                      <a16:colId xmlns:a16="http://schemas.microsoft.com/office/drawing/2014/main" val="3830722191"/>
                    </a:ext>
                  </a:extLst>
                </a:gridCol>
                <a:gridCol w="750773">
                  <a:extLst>
                    <a:ext uri="{9D8B030D-6E8A-4147-A177-3AD203B41FA5}">
                      <a16:colId xmlns:a16="http://schemas.microsoft.com/office/drawing/2014/main" val="2148967503"/>
                    </a:ext>
                  </a:extLst>
                </a:gridCol>
                <a:gridCol w="995436">
                  <a:extLst>
                    <a:ext uri="{9D8B030D-6E8A-4147-A177-3AD203B41FA5}">
                      <a16:colId xmlns:a16="http://schemas.microsoft.com/office/drawing/2014/main" val="42801944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5671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งป.๕๘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งป.๕๙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งป.๖๐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งป.๖๑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31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การเติบโต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353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การสร้างขีดความ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สามารถในการแข่งขัน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05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950421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30466" y="151528"/>
            <a:ext cx="8634144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ผลลัพธ์ด้าน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 การเงิน และการเติบโต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B4CB67D9-004C-4753-8077-D426618AF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54380"/>
              </p:ext>
            </p:extLst>
          </p:nvPr>
        </p:nvGraphicFramePr>
        <p:xfrm>
          <a:off x="230466" y="1268760"/>
          <a:ext cx="8634147" cy="3889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879">
                  <a:extLst>
                    <a:ext uri="{9D8B030D-6E8A-4147-A177-3AD203B41FA5}">
                      <a16:colId xmlns:a16="http://schemas.microsoft.com/office/drawing/2014/main" val="1833268953"/>
                    </a:ext>
                  </a:extLst>
                </a:gridCol>
                <a:gridCol w="442046">
                  <a:extLst>
                    <a:ext uri="{9D8B030D-6E8A-4147-A177-3AD203B41FA5}">
                      <a16:colId xmlns:a16="http://schemas.microsoft.com/office/drawing/2014/main" val="2523074393"/>
                    </a:ext>
                  </a:extLst>
                </a:gridCol>
                <a:gridCol w="2384184">
                  <a:extLst>
                    <a:ext uri="{9D8B030D-6E8A-4147-A177-3AD203B41FA5}">
                      <a16:colId xmlns:a16="http://schemas.microsoft.com/office/drawing/2014/main" val="3985026919"/>
                    </a:ext>
                  </a:extLst>
                </a:gridCol>
                <a:gridCol w="511702">
                  <a:extLst>
                    <a:ext uri="{9D8B030D-6E8A-4147-A177-3AD203B41FA5}">
                      <a16:colId xmlns:a16="http://schemas.microsoft.com/office/drawing/2014/main" val="2139770879"/>
                    </a:ext>
                  </a:extLst>
                </a:gridCol>
                <a:gridCol w="511702">
                  <a:extLst>
                    <a:ext uri="{9D8B030D-6E8A-4147-A177-3AD203B41FA5}">
                      <a16:colId xmlns:a16="http://schemas.microsoft.com/office/drawing/2014/main" val="1651849189"/>
                    </a:ext>
                  </a:extLst>
                </a:gridCol>
                <a:gridCol w="511702">
                  <a:extLst>
                    <a:ext uri="{9D8B030D-6E8A-4147-A177-3AD203B41FA5}">
                      <a16:colId xmlns:a16="http://schemas.microsoft.com/office/drawing/2014/main" val="1038347323"/>
                    </a:ext>
                  </a:extLst>
                </a:gridCol>
                <a:gridCol w="479315">
                  <a:extLst>
                    <a:ext uri="{9D8B030D-6E8A-4147-A177-3AD203B41FA5}">
                      <a16:colId xmlns:a16="http://schemas.microsoft.com/office/drawing/2014/main" val="4122843485"/>
                    </a:ext>
                  </a:extLst>
                </a:gridCol>
                <a:gridCol w="427497">
                  <a:extLst>
                    <a:ext uri="{9D8B030D-6E8A-4147-A177-3AD203B41FA5}">
                      <a16:colId xmlns:a16="http://schemas.microsoft.com/office/drawing/2014/main" val="825488152"/>
                    </a:ext>
                  </a:extLst>
                </a:gridCol>
                <a:gridCol w="427497">
                  <a:extLst>
                    <a:ext uri="{9D8B030D-6E8A-4147-A177-3AD203B41FA5}">
                      <a16:colId xmlns:a16="http://schemas.microsoft.com/office/drawing/2014/main" val="2538577944"/>
                    </a:ext>
                  </a:extLst>
                </a:gridCol>
                <a:gridCol w="431815">
                  <a:extLst>
                    <a:ext uri="{9D8B030D-6E8A-4147-A177-3AD203B41FA5}">
                      <a16:colId xmlns:a16="http://schemas.microsoft.com/office/drawing/2014/main" val="2435074458"/>
                    </a:ext>
                  </a:extLst>
                </a:gridCol>
                <a:gridCol w="509542">
                  <a:extLst>
                    <a:ext uri="{9D8B030D-6E8A-4147-A177-3AD203B41FA5}">
                      <a16:colId xmlns:a16="http://schemas.microsoft.com/office/drawing/2014/main" val="2480936306"/>
                    </a:ext>
                  </a:extLst>
                </a:gridCol>
                <a:gridCol w="535451">
                  <a:extLst>
                    <a:ext uri="{9D8B030D-6E8A-4147-A177-3AD203B41FA5}">
                      <a16:colId xmlns:a16="http://schemas.microsoft.com/office/drawing/2014/main" val="3020948120"/>
                    </a:ext>
                  </a:extLst>
                </a:gridCol>
                <a:gridCol w="431815">
                  <a:extLst>
                    <a:ext uri="{9D8B030D-6E8A-4147-A177-3AD203B41FA5}">
                      <a16:colId xmlns:a16="http://schemas.microsoft.com/office/drawing/2014/main" val="331664972"/>
                    </a:ext>
                  </a:extLst>
                </a:gridCol>
              </a:tblGrid>
              <a:tr h="16664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ด้านมิติผลลัพธ์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2561*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ผลลัพธ์เทียบกับเป้าหมาย (+/-)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ข้อมูลย้อนหลังอย่างน้อย 3 จุด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ลักษณะแนวโน้ม (+/-)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ผลลัพธ์ของคู่เทียบ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ผลการเปรียบเทียบ (+/-)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องค์กรคู่เทียบ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557637083"/>
                  </a:ext>
                </a:extLst>
              </a:tr>
              <a:tr h="31478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พ.ศ.2558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พ.ศ.2559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พ.ศ.2560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187528"/>
                  </a:ext>
                </a:extLst>
              </a:tr>
              <a:tr h="178994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7.5 ผลลัพธ์ด้านงบประมาณ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ตัวชี้วัดด้านผลการดำเนินการด้านงบประมาณ และการเงิน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288027002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การเงิน และการเติบโต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14.1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ชื่อตัวชี้วัด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863209985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320892436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ตัวชี้วัดด้านการเติบโต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88494320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15.1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ชื่อตัวชี้วัด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598123846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46591156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8549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967370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4593" y="6480969"/>
            <a:ext cx="2133600" cy="3017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78468" y="6437907"/>
            <a:ext cx="4260056" cy="3008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162031" y="476672"/>
            <a:ext cx="8634144" cy="15696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kumimoji="0" lang="th-TH" sz="3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เป็นหมวดที่สรุปผลการดำเนินงานในภาพรวมของส่วนราชการ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เป็นการประเมินผลการดำเนินการและการปรับปรุงในด้านที่สำคัญทุกด้าน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ของส่วนราชการ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DC3E98E-01A7-405B-9F46-0B7EBF9AC91E}"/>
              </a:ext>
            </a:extLst>
          </p:cNvPr>
          <p:cNvSpPr txBox="1"/>
          <p:nvPr/>
        </p:nvSpPr>
        <p:spPr>
          <a:xfrm>
            <a:off x="1691680" y="2877083"/>
            <a:ext cx="129614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การให้ความ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สำคัญผู้รับบริการและผู้มีส่วนได้ส่วนเสีย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A56727E-39DC-4033-8390-22A62C86CDAE}"/>
              </a:ext>
            </a:extLst>
          </p:cNvPr>
          <p:cNvSpPr txBox="1"/>
          <p:nvPr/>
        </p:nvSpPr>
        <p:spPr>
          <a:xfrm>
            <a:off x="250826" y="2877083"/>
            <a:ext cx="129683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ด้านประสิทธิผลและการบรรลุพันธกิจ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3131841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การมุ่งเน้นบุคลากร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184B43B-410E-497F-849D-104C4183D8DB}"/>
              </a:ext>
            </a:extLst>
          </p:cNvPr>
          <p:cNvSpPr txBox="1"/>
          <p:nvPr/>
        </p:nvSpPr>
        <p:spPr>
          <a:xfrm>
            <a:off x="4499994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การนำองค์การและการกำกับดูแลส่วนราชการ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69FB9F3-1CBA-49A2-9E00-10FEA5D4F6DE}"/>
              </a:ext>
            </a:extLst>
          </p:cNvPr>
          <p:cNvSpPr txBox="1"/>
          <p:nvPr/>
        </p:nvSpPr>
        <p:spPr>
          <a:xfrm>
            <a:off x="7572039" y="2877083"/>
            <a:ext cx="1224136" cy="30469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การประสิทธิผลของกระบวนการและการจัดการห่วงโซ่อุปทาน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35F0353-78FB-4B46-B644-483EBB1ADB77}"/>
              </a:ext>
            </a:extLst>
          </p:cNvPr>
          <p:cNvSpPr txBox="1"/>
          <p:nvPr/>
        </p:nvSpPr>
        <p:spPr>
          <a:xfrm>
            <a:off x="6131878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ด้านงบประมาณ การเงินและการเติบโต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9158143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0" y="151528"/>
            <a:ext cx="9144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</a:t>
            </a:r>
            <a:r>
              <a:rPr lang="th-TH" sz="3200" b="1" u="sng" dirty="0">
                <a:ea typeface="Calibri" panose="020F0502020204030204" pitchFamily="34" charset="0"/>
                <a:cs typeface="TH SarabunPSK" panose="020B0500040200020003" pitchFamily="34" charset="-34"/>
              </a:rPr>
              <a:t>ประสิทธิผลของกระบวนการและการจัดการห</a:t>
            </a:r>
            <a:r>
              <a:rPr lang="th-TH" sz="3200" u="sng" dirty="0"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lang="th-TH" sz="3200" b="1" u="sng" dirty="0">
                <a:ea typeface="Calibri" panose="020F0502020204030204" pitchFamily="34" charset="0"/>
                <a:cs typeface="TH SarabunPSK" panose="020B0500040200020003" pitchFamily="34" charset="-34"/>
              </a:rPr>
              <a:t>วงโซ</a:t>
            </a:r>
            <a:r>
              <a:rPr lang="th-TH" sz="3200" u="sng" dirty="0"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lang="th-TH" sz="3200" b="1" u="sng" dirty="0">
                <a:ea typeface="Calibri" panose="020F0502020204030204" pitchFamily="34" charset="0"/>
                <a:cs typeface="TH SarabunPSK" panose="020B0500040200020003" pitchFamily="34" charset="-34"/>
              </a:rPr>
              <a:t>อุปทาน</a:t>
            </a:r>
            <a:r>
              <a:rPr lang="th-TH" sz="3200" b="1" dirty="0">
                <a:solidFill>
                  <a:srgbClr val="211D1E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190169" y="814265"/>
            <a:ext cx="8763659" cy="249299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ผลลัพธ์ด้านประสิทธิผลของกระบวนการปฏิบัติการ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ประสิทธิผลและประสิทธิภาพของกระบวนการ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(หมวด 6 รับผิดชอบ) ข้อ 3,4,5,10 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ตัววัดหรือตัวชี้วัดที่สำคัญของผลการดำเนินการด้านการปฏิบัติการของ</a:t>
            </a:r>
            <a:r>
              <a:rPr lang="th-TH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กระบวนการทำงานและกระบวนการสนับสนุนที่สำคัญ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รวมทั้งคุณภาพ รอบเวลา </a:t>
            </a:r>
            <a:r>
              <a:rPr lang="th-TH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การลดต้นทุน และตัววัดอื่น ๆ ที่เหมาะสมด้านประสิทธิผล ประสิทธิภาพ และนวัตกรรมของกระบวนการ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46874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0" y="151528"/>
            <a:ext cx="9144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ประสิทธิผลของกระบวนการและการจัดการห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วงโซ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อุปทาน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190169" y="814265"/>
            <a:ext cx="8763659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ก. ผลลัพธ์ด้านประสิทธิผลของกระบวนการปฏิบัติการ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ประสิทธิผลและประสิทธิภาพของกระบวนการ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6 รับผิดชอบ) ข้อ 3,4,5,10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64987FDB-9062-4A84-AFD1-18AE98F55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30564"/>
              </p:ext>
            </p:extLst>
          </p:nvPr>
        </p:nvGraphicFramePr>
        <p:xfrm>
          <a:off x="277684" y="1812285"/>
          <a:ext cx="8686804" cy="43622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69333">
                  <a:extLst>
                    <a:ext uri="{9D8B030D-6E8A-4147-A177-3AD203B41FA5}">
                      <a16:colId xmlns:a16="http://schemas.microsoft.com/office/drawing/2014/main" val="355080157"/>
                    </a:ext>
                  </a:extLst>
                </a:gridCol>
                <a:gridCol w="933425">
                  <a:extLst>
                    <a:ext uri="{9D8B030D-6E8A-4147-A177-3AD203B41FA5}">
                      <a16:colId xmlns:a16="http://schemas.microsoft.com/office/drawing/2014/main" val="1888288342"/>
                    </a:ext>
                  </a:extLst>
                </a:gridCol>
                <a:gridCol w="1599754">
                  <a:extLst>
                    <a:ext uri="{9D8B030D-6E8A-4147-A177-3AD203B41FA5}">
                      <a16:colId xmlns:a16="http://schemas.microsoft.com/office/drawing/2014/main" val="1710233202"/>
                    </a:ext>
                  </a:extLst>
                </a:gridCol>
                <a:gridCol w="669160">
                  <a:extLst>
                    <a:ext uri="{9D8B030D-6E8A-4147-A177-3AD203B41FA5}">
                      <a16:colId xmlns:a16="http://schemas.microsoft.com/office/drawing/2014/main" val="322962414"/>
                    </a:ext>
                  </a:extLst>
                </a:gridCol>
                <a:gridCol w="669160">
                  <a:extLst>
                    <a:ext uri="{9D8B030D-6E8A-4147-A177-3AD203B41FA5}">
                      <a16:colId xmlns:a16="http://schemas.microsoft.com/office/drawing/2014/main" val="1906777775"/>
                    </a:ext>
                  </a:extLst>
                </a:gridCol>
                <a:gridCol w="669160">
                  <a:extLst>
                    <a:ext uri="{9D8B030D-6E8A-4147-A177-3AD203B41FA5}">
                      <a16:colId xmlns:a16="http://schemas.microsoft.com/office/drawing/2014/main" val="1204558407"/>
                    </a:ext>
                  </a:extLst>
                </a:gridCol>
                <a:gridCol w="669160">
                  <a:extLst>
                    <a:ext uri="{9D8B030D-6E8A-4147-A177-3AD203B41FA5}">
                      <a16:colId xmlns:a16="http://schemas.microsoft.com/office/drawing/2014/main" val="2561666852"/>
                    </a:ext>
                  </a:extLst>
                </a:gridCol>
                <a:gridCol w="1204298">
                  <a:extLst>
                    <a:ext uri="{9D8B030D-6E8A-4147-A177-3AD203B41FA5}">
                      <a16:colId xmlns:a16="http://schemas.microsoft.com/office/drawing/2014/main" val="115837016"/>
                    </a:ext>
                  </a:extLst>
                </a:gridCol>
                <a:gridCol w="1203354">
                  <a:extLst>
                    <a:ext uri="{9D8B030D-6E8A-4147-A177-3AD203B41FA5}">
                      <a16:colId xmlns:a16="http://schemas.microsoft.com/office/drawing/2014/main" val="92530554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กระบวนการ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หลัก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หน่วยรับผิดชอบ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ตัวชี้วัด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ผลประเมิน (บรรลุคิดเป็นร้อยละ)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การปรับปรุง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นวัตกรรม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80896639"/>
                  </a:ext>
                </a:extLst>
              </a:tr>
              <a:tr h="2041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err="1">
                          <a:effectLst/>
                        </a:rPr>
                        <a:t>งป</a:t>
                      </a:r>
                      <a:r>
                        <a:rPr lang="th-TH" sz="1200" dirty="0">
                          <a:effectLst/>
                        </a:rPr>
                        <a:t>.๕๘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err="1">
                          <a:effectLst/>
                        </a:rPr>
                        <a:t>งป</a:t>
                      </a:r>
                      <a:r>
                        <a:rPr lang="th-TH" sz="1200" dirty="0">
                          <a:effectLst/>
                        </a:rPr>
                        <a:t>.๕๙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err="1">
                          <a:effectLst/>
                        </a:rPr>
                        <a:t>งป</a:t>
                      </a:r>
                      <a:r>
                        <a:rPr lang="th-TH" sz="1200" dirty="0">
                          <a:effectLst/>
                        </a:rPr>
                        <a:t>.๖๐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err="1">
                          <a:effectLst/>
                        </a:rPr>
                        <a:t>งป</a:t>
                      </a:r>
                      <a:r>
                        <a:rPr lang="th-TH" sz="1200" dirty="0">
                          <a:effectLst/>
                        </a:rPr>
                        <a:t>.๖๑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18281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๑. 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776096580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955030524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๓.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3431270731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๔.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938152532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รวม...ตัวชี้วัด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1801895305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515951929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914751191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๓.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853340736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๔.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226919226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รวม...ตัวชี้วัด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1598750897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 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1032851272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4072825788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๓.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157533844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๔.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810161630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รวม...ตัวชี้วัด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3422591187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732907833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093171715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๓.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773419375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๔.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3222718359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รวม...ตัวชี้วัด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83884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34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58964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199" y="1414849"/>
            <a:ext cx="8712968" cy="335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ระเบียบวาระที่ 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2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ชี้แจงแผนดำเนินงาน และแนวทาง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การดำเนินงานของหมวด </a:t>
            </a:r>
            <a:r>
              <a:rPr kumimoji="0" lang="en-US" sz="72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endParaRPr kumimoji="0" lang="th-TH" sz="7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FB1F933-5859-4D07-8C5E-07FDE592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7BBA-B857-420C-98BF-AA6BB0A1D5AD}" type="datetime1">
              <a:rPr lang="th-TH" smtClean="0"/>
              <a:t>23/04/61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F75850D-D8CD-48D5-B2EB-7BB81F72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99F230E-1DF4-4C4C-9C91-02149C66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4989704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0" y="151528"/>
            <a:ext cx="9144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ประสิทธิผลของกระบวนการและการจัดการห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วงโซ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อุปทาน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190169" y="814265"/>
            <a:ext cx="876365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ประสิทธิผลและประสิทธิภาพของกระบวนการ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(หมวด 6 รับผิดชอบ) ข้อ 3,4,5,10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64987FDB-9062-4A84-AFD1-18AE98F55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84552"/>
              </p:ext>
            </p:extLst>
          </p:nvPr>
        </p:nvGraphicFramePr>
        <p:xfrm>
          <a:off x="277684" y="1812285"/>
          <a:ext cx="8686804" cy="43622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69333">
                  <a:extLst>
                    <a:ext uri="{9D8B030D-6E8A-4147-A177-3AD203B41FA5}">
                      <a16:colId xmlns:a16="http://schemas.microsoft.com/office/drawing/2014/main" val="355080157"/>
                    </a:ext>
                  </a:extLst>
                </a:gridCol>
                <a:gridCol w="933425">
                  <a:extLst>
                    <a:ext uri="{9D8B030D-6E8A-4147-A177-3AD203B41FA5}">
                      <a16:colId xmlns:a16="http://schemas.microsoft.com/office/drawing/2014/main" val="1888288342"/>
                    </a:ext>
                  </a:extLst>
                </a:gridCol>
                <a:gridCol w="1599754">
                  <a:extLst>
                    <a:ext uri="{9D8B030D-6E8A-4147-A177-3AD203B41FA5}">
                      <a16:colId xmlns:a16="http://schemas.microsoft.com/office/drawing/2014/main" val="1710233202"/>
                    </a:ext>
                  </a:extLst>
                </a:gridCol>
                <a:gridCol w="669160">
                  <a:extLst>
                    <a:ext uri="{9D8B030D-6E8A-4147-A177-3AD203B41FA5}">
                      <a16:colId xmlns:a16="http://schemas.microsoft.com/office/drawing/2014/main" val="322962414"/>
                    </a:ext>
                  </a:extLst>
                </a:gridCol>
                <a:gridCol w="669160">
                  <a:extLst>
                    <a:ext uri="{9D8B030D-6E8A-4147-A177-3AD203B41FA5}">
                      <a16:colId xmlns:a16="http://schemas.microsoft.com/office/drawing/2014/main" val="1906777775"/>
                    </a:ext>
                  </a:extLst>
                </a:gridCol>
                <a:gridCol w="669160">
                  <a:extLst>
                    <a:ext uri="{9D8B030D-6E8A-4147-A177-3AD203B41FA5}">
                      <a16:colId xmlns:a16="http://schemas.microsoft.com/office/drawing/2014/main" val="1204558407"/>
                    </a:ext>
                  </a:extLst>
                </a:gridCol>
                <a:gridCol w="669160">
                  <a:extLst>
                    <a:ext uri="{9D8B030D-6E8A-4147-A177-3AD203B41FA5}">
                      <a16:colId xmlns:a16="http://schemas.microsoft.com/office/drawing/2014/main" val="2561666852"/>
                    </a:ext>
                  </a:extLst>
                </a:gridCol>
                <a:gridCol w="1204298">
                  <a:extLst>
                    <a:ext uri="{9D8B030D-6E8A-4147-A177-3AD203B41FA5}">
                      <a16:colId xmlns:a16="http://schemas.microsoft.com/office/drawing/2014/main" val="115837016"/>
                    </a:ext>
                  </a:extLst>
                </a:gridCol>
                <a:gridCol w="1203354">
                  <a:extLst>
                    <a:ext uri="{9D8B030D-6E8A-4147-A177-3AD203B41FA5}">
                      <a16:colId xmlns:a16="http://schemas.microsoft.com/office/drawing/2014/main" val="92530554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กระบวนการ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สนับสนุน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หน่วยรับผิดชอบ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ตัวชี้วัด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ผลประเมิน (บรรลุคิดเป็นร้อยละ)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การปรับปรุง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นวัตกรรม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80896639"/>
                  </a:ext>
                </a:extLst>
              </a:tr>
              <a:tr h="2041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งป.๕๘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งป.๕๙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งป.๖๐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งป.๖๑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18281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 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776096580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955030524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๓.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3431270731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๔.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938152532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รวม...ตัวชี้วัด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1801895305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515951929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914751191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๓.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853340736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๔.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226919226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รวม...ตัวชี้วัด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1598750897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 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1032851272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4072825788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๓.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157533844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๔.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810161630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รวม...ตัวชี้วัด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3422591187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๑.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732907833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๒.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093171715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๓.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2773419375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๔.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3222718359"/>
                  </a:ext>
                </a:extLst>
              </a:tr>
              <a:tr h="198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</a:rPr>
                        <a:t>รวม...ตัวชี้วัด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1822" marR="61822" marT="0" marB="0"/>
                </a:tc>
                <a:extLst>
                  <a:ext uri="{0D108BD9-81ED-4DB2-BD59-A6C34878D82A}">
                    <a16:rowId xmlns:a16="http://schemas.microsoft.com/office/drawing/2014/main" val="83884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1214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0" y="151528"/>
            <a:ext cx="9144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ประสิทธิผลของกระบวนการและการจัดการห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วงโซ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อุปทาน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190169" y="814265"/>
            <a:ext cx="8763659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การเตรียมพร้อมต่อภาวะฉุกเฉิน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6 รับผิดชอบ) ข้อ 8,9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ตัววัดหรือตัวชี้วัดที่สำคัญของประสิทธิผลของส่วนราชการในด้าน</a:t>
            </a:r>
            <a:r>
              <a:rPr lang="th-TH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 และการเตรียมพร้อมต่อภัยพิบัติ</a:t>
            </a:r>
            <a:r>
              <a:rPr lang="th-TH" u="sng" dirty="0"/>
              <a:t>และ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AD6154B3-FE94-4CA4-9CE0-E20F06E70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7239"/>
              </p:ext>
            </p:extLst>
          </p:nvPr>
        </p:nvGraphicFramePr>
        <p:xfrm>
          <a:off x="575554" y="2780928"/>
          <a:ext cx="7992888" cy="25233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13147">
                  <a:extLst>
                    <a:ext uri="{9D8B030D-6E8A-4147-A177-3AD203B41FA5}">
                      <a16:colId xmlns:a16="http://schemas.microsoft.com/office/drawing/2014/main" val="443634197"/>
                    </a:ext>
                  </a:extLst>
                </a:gridCol>
                <a:gridCol w="1244528">
                  <a:extLst>
                    <a:ext uri="{9D8B030D-6E8A-4147-A177-3AD203B41FA5}">
                      <a16:colId xmlns:a16="http://schemas.microsoft.com/office/drawing/2014/main" val="1808853259"/>
                    </a:ext>
                  </a:extLst>
                </a:gridCol>
                <a:gridCol w="1119022">
                  <a:extLst>
                    <a:ext uri="{9D8B030D-6E8A-4147-A177-3AD203B41FA5}">
                      <a16:colId xmlns:a16="http://schemas.microsoft.com/office/drawing/2014/main" val="2000276455"/>
                    </a:ext>
                  </a:extLst>
                </a:gridCol>
                <a:gridCol w="1119900">
                  <a:extLst>
                    <a:ext uri="{9D8B030D-6E8A-4147-A177-3AD203B41FA5}">
                      <a16:colId xmlns:a16="http://schemas.microsoft.com/office/drawing/2014/main" val="3065316551"/>
                    </a:ext>
                  </a:extLst>
                </a:gridCol>
                <a:gridCol w="791653">
                  <a:extLst>
                    <a:ext uri="{9D8B030D-6E8A-4147-A177-3AD203B41FA5}">
                      <a16:colId xmlns:a16="http://schemas.microsoft.com/office/drawing/2014/main" val="2867916826"/>
                    </a:ext>
                  </a:extLst>
                </a:gridCol>
                <a:gridCol w="1052319">
                  <a:extLst>
                    <a:ext uri="{9D8B030D-6E8A-4147-A177-3AD203B41FA5}">
                      <a16:colId xmlns:a16="http://schemas.microsoft.com/office/drawing/2014/main" val="2099031520"/>
                    </a:ext>
                  </a:extLst>
                </a:gridCol>
                <a:gridCol w="1052319">
                  <a:extLst>
                    <a:ext uri="{9D8B030D-6E8A-4147-A177-3AD203B41FA5}">
                      <a16:colId xmlns:a16="http://schemas.microsoft.com/office/drawing/2014/main" val="451400259"/>
                    </a:ext>
                  </a:extLst>
                </a:gridCol>
              </a:tblGrid>
              <a:tr h="2884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กิจกรรม/มาตรการ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การฝึกซ้อม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9858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หัวข้อการฝึก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ผลการฝึกซ้อม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70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177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5290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9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606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54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679736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0" y="151528"/>
            <a:ext cx="9144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ประสิทธิผลของกระบวนการและการจัดการห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วงโซ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อุปทาน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190169" y="814265"/>
            <a:ext cx="8763659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 ผลลัพธ์ด้านการจัดการห่วงโซ่อุปทาน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การจัดการห่วงโซ่อุปทาน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(หมวด 6 รับผิดชอบ) ข้อ 7 </a:t>
            </a:r>
            <a:endParaRPr lang="en-US" b="1" u="sng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ตัววัดหรือตัวชี้วัดที่สำคัญของผลการดำเนินการด้าน</a:t>
            </a:r>
            <a:r>
              <a:rPr lang="th-TH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ห่วงโซ่อุปทาน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ของส่วนราชการ รวมทั้งการสนับสนุนผลการดำเนินการของส่วนราชการ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C49BCBC9-53E6-4451-8A99-8CB13B68C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80365"/>
              </p:ext>
            </p:extLst>
          </p:nvPr>
        </p:nvGraphicFramePr>
        <p:xfrm>
          <a:off x="395536" y="3251587"/>
          <a:ext cx="8208911" cy="253555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64345">
                  <a:extLst>
                    <a:ext uri="{9D8B030D-6E8A-4147-A177-3AD203B41FA5}">
                      <a16:colId xmlns:a16="http://schemas.microsoft.com/office/drawing/2014/main" val="2302942935"/>
                    </a:ext>
                  </a:extLst>
                </a:gridCol>
                <a:gridCol w="939868">
                  <a:extLst>
                    <a:ext uri="{9D8B030D-6E8A-4147-A177-3AD203B41FA5}">
                      <a16:colId xmlns:a16="http://schemas.microsoft.com/office/drawing/2014/main" val="468946440"/>
                    </a:ext>
                  </a:extLst>
                </a:gridCol>
                <a:gridCol w="767831">
                  <a:extLst>
                    <a:ext uri="{9D8B030D-6E8A-4147-A177-3AD203B41FA5}">
                      <a16:colId xmlns:a16="http://schemas.microsoft.com/office/drawing/2014/main" val="342770487"/>
                    </a:ext>
                  </a:extLst>
                </a:gridCol>
                <a:gridCol w="932625">
                  <a:extLst>
                    <a:ext uri="{9D8B030D-6E8A-4147-A177-3AD203B41FA5}">
                      <a16:colId xmlns:a16="http://schemas.microsoft.com/office/drawing/2014/main" val="2398274578"/>
                    </a:ext>
                  </a:extLst>
                </a:gridCol>
                <a:gridCol w="881919">
                  <a:extLst>
                    <a:ext uri="{9D8B030D-6E8A-4147-A177-3AD203B41FA5}">
                      <a16:colId xmlns:a16="http://schemas.microsoft.com/office/drawing/2014/main" val="3522219673"/>
                    </a:ext>
                  </a:extLst>
                </a:gridCol>
                <a:gridCol w="1032226">
                  <a:extLst>
                    <a:ext uri="{9D8B030D-6E8A-4147-A177-3AD203B41FA5}">
                      <a16:colId xmlns:a16="http://schemas.microsoft.com/office/drawing/2014/main" val="1824900580"/>
                    </a:ext>
                  </a:extLst>
                </a:gridCol>
                <a:gridCol w="1030415">
                  <a:extLst>
                    <a:ext uri="{9D8B030D-6E8A-4147-A177-3AD203B41FA5}">
                      <a16:colId xmlns:a16="http://schemas.microsoft.com/office/drawing/2014/main" val="454888641"/>
                    </a:ext>
                  </a:extLst>
                </a:gridCol>
                <a:gridCol w="759682">
                  <a:extLst>
                    <a:ext uri="{9D8B030D-6E8A-4147-A177-3AD203B41FA5}">
                      <a16:colId xmlns:a16="http://schemas.microsoft.com/office/drawing/2014/main" val="171762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ผู้รับบริการ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ผู้มีส่วนได้ส่วนเสีย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วิธีการส่งมอบผลผลิต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ผลประเมินความพึงพอใจ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815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96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32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046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829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64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280363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0" y="151528"/>
            <a:ext cx="9144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หัวข้อ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ประสิทธิผลของกระบวนการและการจัดการห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วงโซ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อุปทาน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BA2438F6-163C-4BE9-B664-B8D6E37A8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62832"/>
              </p:ext>
            </p:extLst>
          </p:nvPr>
        </p:nvGraphicFramePr>
        <p:xfrm>
          <a:off x="172623" y="1066420"/>
          <a:ext cx="8798754" cy="4725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513">
                  <a:extLst>
                    <a:ext uri="{9D8B030D-6E8A-4147-A177-3AD203B41FA5}">
                      <a16:colId xmlns:a16="http://schemas.microsoft.com/office/drawing/2014/main" val="1419866720"/>
                    </a:ext>
                  </a:extLst>
                </a:gridCol>
                <a:gridCol w="499982">
                  <a:extLst>
                    <a:ext uri="{9D8B030D-6E8A-4147-A177-3AD203B41FA5}">
                      <a16:colId xmlns:a16="http://schemas.microsoft.com/office/drawing/2014/main" val="2463541000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val="3644360271"/>
                    </a:ext>
                  </a:extLst>
                </a:gridCol>
                <a:gridCol w="521457">
                  <a:extLst>
                    <a:ext uri="{9D8B030D-6E8A-4147-A177-3AD203B41FA5}">
                      <a16:colId xmlns:a16="http://schemas.microsoft.com/office/drawing/2014/main" val="4229496855"/>
                    </a:ext>
                  </a:extLst>
                </a:gridCol>
                <a:gridCol w="521457">
                  <a:extLst>
                    <a:ext uri="{9D8B030D-6E8A-4147-A177-3AD203B41FA5}">
                      <a16:colId xmlns:a16="http://schemas.microsoft.com/office/drawing/2014/main" val="4081807038"/>
                    </a:ext>
                  </a:extLst>
                </a:gridCol>
                <a:gridCol w="521457">
                  <a:extLst>
                    <a:ext uri="{9D8B030D-6E8A-4147-A177-3AD203B41FA5}">
                      <a16:colId xmlns:a16="http://schemas.microsoft.com/office/drawing/2014/main" val="1976422358"/>
                    </a:ext>
                  </a:extLst>
                </a:gridCol>
                <a:gridCol w="488453">
                  <a:extLst>
                    <a:ext uri="{9D8B030D-6E8A-4147-A177-3AD203B41FA5}">
                      <a16:colId xmlns:a16="http://schemas.microsoft.com/office/drawing/2014/main" val="4203935861"/>
                    </a:ext>
                  </a:extLst>
                </a:gridCol>
                <a:gridCol w="435647">
                  <a:extLst>
                    <a:ext uri="{9D8B030D-6E8A-4147-A177-3AD203B41FA5}">
                      <a16:colId xmlns:a16="http://schemas.microsoft.com/office/drawing/2014/main" val="455245025"/>
                    </a:ext>
                  </a:extLst>
                </a:gridCol>
                <a:gridCol w="435647">
                  <a:extLst>
                    <a:ext uri="{9D8B030D-6E8A-4147-A177-3AD203B41FA5}">
                      <a16:colId xmlns:a16="http://schemas.microsoft.com/office/drawing/2014/main" val="3367617302"/>
                    </a:ext>
                  </a:extLst>
                </a:gridCol>
                <a:gridCol w="440048">
                  <a:extLst>
                    <a:ext uri="{9D8B030D-6E8A-4147-A177-3AD203B41FA5}">
                      <a16:colId xmlns:a16="http://schemas.microsoft.com/office/drawing/2014/main" val="1214568226"/>
                    </a:ext>
                  </a:extLst>
                </a:gridCol>
                <a:gridCol w="519256">
                  <a:extLst>
                    <a:ext uri="{9D8B030D-6E8A-4147-A177-3AD203B41FA5}">
                      <a16:colId xmlns:a16="http://schemas.microsoft.com/office/drawing/2014/main" val="1366808808"/>
                    </a:ext>
                  </a:extLst>
                </a:gridCol>
                <a:gridCol w="545659">
                  <a:extLst>
                    <a:ext uri="{9D8B030D-6E8A-4147-A177-3AD203B41FA5}">
                      <a16:colId xmlns:a16="http://schemas.microsoft.com/office/drawing/2014/main" val="4246675236"/>
                    </a:ext>
                  </a:extLst>
                </a:gridCol>
                <a:gridCol w="440048">
                  <a:extLst>
                    <a:ext uri="{9D8B030D-6E8A-4147-A177-3AD203B41FA5}">
                      <a16:colId xmlns:a16="http://schemas.microsoft.com/office/drawing/2014/main" val="340357478"/>
                    </a:ext>
                  </a:extLst>
                </a:gridCol>
              </a:tblGrid>
              <a:tr h="16664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ด้านมิติผลลัพธ์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2561*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ผลลัพธ์เทียบกับเป้าหมาย (+/-)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ข้อมูลย้อนหลังอย่างน้อย 3 จุด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ลักษณะแนวโน้ม (+/-)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ผลลัพธ์ของคู่เทียบ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ผลการเปรียบเทียบ (+/-)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องค์กรคู่เทียบ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064941461"/>
                  </a:ext>
                </a:extLst>
              </a:tr>
              <a:tr h="31478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พ.ศ.2558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พ.ศ.2559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พ.ศ.2560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2022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  ผลลัพธ์ด้าน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ตัวชี้วัดด้านประสิทธิผลและประสิทธิภาพของกระบวนการ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301710407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ประสิทธิผลของ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16.1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535898833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กระบวนการและการจัดการ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575244879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ห่วงโซ่อุปทาน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ตัวชี้วัดด้านการเตรียมพร้อมต่อภาวะฉุกเฉิน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716595453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17.1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304460031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512538801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ตัวชี้วัดด้านการจัดการห่วงโซ่อุปทาน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1115284105"/>
                  </a:ext>
                </a:extLst>
              </a:tr>
              <a:tr h="174468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18.1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2025913864"/>
                  </a:ext>
                </a:extLst>
              </a:tr>
              <a:tr h="166649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…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172" marR="6172" marT="6172" marB="0"/>
                </a:tc>
                <a:extLst>
                  <a:ext uri="{0D108BD9-81ED-4DB2-BD59-A6C34878D82A}">
                    <a16:rowId xmlns:a16="http://schemas.microsoft.com/office/drawing/2014/main" val="310438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181584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58964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14107" y="1700808"/>
            <a:ext cx="8229600" cy="229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5400" b="1" u="sng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5400" b="1" u="sng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3</a:t>
            </a:r>
            <a:r>
              <a:rPr lang="th-TH" sz="5400" b="1" dirty="0">
                <a:solidFill>
                  <a:srgbClr val="FFFF00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8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เรื่องอื่น ๆ</a:t>
            </a: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10AB6C-ED7D-4094-AEF6-1E29A7CA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D9C5-F178-40E0-8613-160AF7A42478}" type="datetime1">
              <a:rPr lang="th-TH" smtClean="0"/>
              <a:t>23/04/61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6BD76B1-93D8-4E41-B268-6EE31F94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79DDCD0-E553-41EC-8E63-1E131658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957568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251520" y="332656"/>
            <a:ext cx="8634144" cy="1200329"/>
          </a:xfrm>
          <a:prstGeom prst="rect">
            <a:avLst/>
          </a:prstGeom>
          <a:solidFill>
            <a:srgbClr val="FFFD8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เลขานุการ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ของ ยศ.</a:t>
            </a:r>
            <a:r>
              <a:rPr kumimoji="0" lang="th-TH" sz="3600" b="1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kumimoji="0" lang="th-TH" sz="3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แนวทางการรับประเมินจาก จร.</a:t>
            </a:r>
            <a:r>
              <a:rPr lang="th-TH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คพอบ.</a:t>
            </a:r>
            <a:r>
              <a:rPr lang="th-TH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 </a:t>
            </a:r>
            <a:r>
              <a:rPr lang="th-TH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D46FDC9-17D7-4EDD-8CED-8232A7CE241B}"/>
              </a:ext>
            </a:extLst>
          </p:cNvPr>
          <p:cNvSpPr txBox="1"/>
          <p:nvPr/>
        </p:nvSpPr>
        <p:spPr>
          <a:xfrm>
            <a:off x="251520" y="1916832"/>
            <a:ext cx="8634144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7946040"/>
      </p:ext>
    </p:extLst>
  </p:cSld>
  <p:clrMapOvr>
    <a:masterClrMapping/>
  </p:clrMapOvr>
  <p:transition spd="med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ChangeArrowheads="1"/>
          </p:cNvSpPr>
          <p:nvPr/>
        </p:nvSpPr>
        <p:spPr bwMode="auto">
          <a:xfrm>
            <a:off x="533400" y="98425"/>
            <a:ext cx="8153400" cy="5222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(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มีความสอดคล้อง+เชื่อมโยง)</a:t>
            </a:r>
          </a:p>
        </p:txBody>
      </p:sp>
      <p:sp>
        <p:nvSpPr>
          <p:cNvPr id="146841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25D9-892C-48E1-97F6-97D6F303AEC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8640960" cy="187220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20" y="3790803"/>
            <a:ext cx="8640960" cy="20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478047" y="1556792"/>
            <a:ext cx="8058080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นำเสนอรูปแบบการรายงานผลลัพธ์ในแต่ละด้าน </a:t>
            </a:r>
          </a:p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ตัวอย่างการกำหนดตัวชี้วัดในแต่ละหัวข้อ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2388181"/>
      </p:ext>
    </p:extLst>
  </p:cSld>
  <p:clrMapOvr>
    <a:masterClrMapping/>
  </p:clrMapOvr>
  <p:transition spd="med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1CF8-B388-482D-A793-290B88CBA005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107504" y="620688"/>
            <a:ext cx="8892480" cy="3416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กำหนดให้แต่ละหมวดส่งข้อมูลให้หมวด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พ.ค.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พร้อมไฟล์บันทึกข้อมูลทางเมลชื่อ </a:t>
            </a:r>
            <a:r>
              <a:rPr lang="en-US" sz="3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chompoo_phattanapong@yahoo</a:t>
            </a:r>
            <a:r>
              <a:rPr lang="th-TH" sz="3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.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co</a:t>
            </a:r>
            <a:r>
              <a:rPr lang="th-TH" sz="3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.</a:t>
            </a:r>
            <a:r>
              <a:rPr lang="en-US" sz="3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th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hlinkClick r:id="rId2"/>
            </a:endParaRPr>
          </a:p>
          <a:p>
            <a:r>
              <a:rPr lang="th-TH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โทร.53659</a:t>
            </a:r>
            <a:r>
              <a:rPr lang="th-TH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089-0354807 ห้องนายทหารปฏิบัติการ อาคาร บก.ยศ.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.ชั้น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น.ท.จิตรกร นรบัตร หน.แผน กบ.ยศ.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โทร.53623 หรือ 083 2962823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4546094"/>
      </p:ext>
    </p:extLst>
  </p:cSld>
  <p:clrMapOvr>
    <a:masterClrMapping/>
  </p:clrMapOvr>
  <p:transition spd="med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58964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29" y="149609"/>
            <a:ext cx="8752141" cy="94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ปัญหาข้อขัดข้องการดำเนินงานของหมวด 7</a:t>
            </a:r>
            <a:endParaRPr kumimoji="0" lang="th-TH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10AB6C-ED7D-4094-AEF6-1E29A7CA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1047" y="6492875"/>
            <a:ext cx="5791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D9C5-F178-40E0-8613-160AF7A42478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6BD76B1-93D8-4E41-B268-6EE31F94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0314"/>
            <a:ext cx="2842320" cy="3651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ษ์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 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นป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ก.ฯ ช่วย สน.เสธ.ยศ.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ทร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79DDCD0-E553-41EC-8E63-1E131658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2A5D7C-5E28-4E3E-B775-52C39508C0A6}"/>
              </a:ext>
            </a:extLst>
          </p:cNvPr>
          <p:cNvSpPr txBox="1"/>
          <p:nvPr/>
        </p:nvSpPr>
        <p:spPr>
          <a:xfrm>
            <a:off x="252053" y="1225689"/>
            <a:ext cx="8752141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ข้อมูลแต่ละหมวดแยกกันทำ ไม่สอดคล้องเชื่อมโยงกัน</a:t>
            </a:r>
          </a:p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ไม่มีข้อมูลลักษณะสำคัญขององค์กร ไม่มีข้อมูลคู่เทียบ</a:t>
            </a:r>
          </a:p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ไม่มีผู้รับผิดชอบในการรายงานผลการดำเนินงานตามตัวชี้วัดในแผนปฏิบัติราชการประจำปี (มีครั้งสุดท้ายเมื่อปี 2557, 2558)</a:t>
            </a:r>
          </a:p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ไม่มีการจัดทำรูปเล่มรายงานการประเมินตนเอง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ยศ.</a:t>
            </a:r>
            <a:r>
              <a:rPr lang="th-TH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มาหลายปีแล้ว</a:t>
            </a:r>
          </a:p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ไม่มีข้อมูลย้อนหลัง 3 ปี (การบริหารงบประมาณ ผลประเมินตัวชี้วัดต่าง ๆ ผลประเมินความพึงพอใจ) ให้วิเคราะห์ผลลัพธ์</a:t>
            </a:r>
          </a:p>
        </p:txBody>
      </p:sp>
    </p:spTree>
    <p:extLst>
      <p:ext uri="{BB962C8B-B14F-4D97-AF65-F5344CB8AC3E}">
        <p14:creationId xmlns:p14="http://schemas.microsoft.com/office/powerpoint/2010/main" val="215678173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1CF8-B388-482D-A793-290B88CBA005}" type="datetime1">
              <a:rPr lang="th-TH" smtClean="0"/>
              <a:t>23/04/61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D4C465-8A95-4F44-A0E4-220B5AF6042A}"/>
              </a:ext>
            </a:extLst>
          </p:cNvPr>
          <p:cNvSpPr/>
          <p:nvPr/>
        </p:nvSpPr>
        <p:spPr>
          <a:xfrm>
            <a:off x="162031" y="476672"/>
            <a:ext cx="8634144" cy="15696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lang="en-US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lang="th-TH" sz="32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เป็นหมวดที่สรุปผลการดำเนินงานในภาพรวมของส่วนราชการ  </a:t>
            </a:r>
          </a:p>
          <a:p>
            <a:pPr algn="ctr"/>
            <a:r>
              <a:rPr lang="th-TH" sz="3200" b="1" dirty="0">
                <a:solidFill>
                  <a:srgbClr val="FFC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เป็นการประเมินผลการดำเนินการและการปรับปรุงในด้านที่สำคัญทุกด้าน</a:t>
            </a:r>
          </a:p>
          <a:p>
            <a:pPr algn="ctr"/>
            <a:r>
              <a:rPr lang="th-TH" sz="3200" b="1" dirty="0">
                <a:solidFill>
                  <a:srgbClr val="FFC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ของส่วนราชการ</a:t>
            </a:r>
            <a:endParaRPr lang="th-TH" sz="3200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DC3E98E-01A7-405B-9F46-0B7EBF9AC91E}"/>
              </a:ext>
            </a:extLst>
          </p:cNvPr>
          <p:cNvSpPr txBox="1"/>
          <p:nvPr/>
        </p:nvSpPr>
        <p:spPr>
          <a:xfrm>
            <a:off x="1691680" y="2877083"/>
            <a:ext cx="1296144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</a:t>
            </a:r>
          </a:p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การให้ความ</a:t>
            </a:r>
          </a:p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สำคัญผู้รับบริการและผู้มีส่วนได้ส่วนเสีย</a:t>
            </a:r>
          </a:p>
          <a:p>
            <a:pPr algn="ctr"/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A56727E-39DC-4033-8390-22A62C86CDAE}"/>
              </a:ext>
            </a:extLst>
          </p:cNvPr>
          <p:cNvSpPr txBox="1"/>
          <p:nvPr/>
        </p:nvSpPr>
        <p:spPr>
          <a:xfrm>
            <a:off x="250826" y="2877083"/>
            <a:ext cx="129683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ด้านประสิทธิผลและการบรรลุพันธกิจ</a:t>
            </a:r>
          </a:p>
          <a:p>
            <a:pPr algn="ctr"/>
            <a:endParaRPr lang="th-TH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55EDA9-B156-44A4-9B5A-7041259ACBF4}"/>
              </a:ext>
            </a:extLst>
          </p:cNvPr>
          <p:cNvSpPr txBox="1"/>
          <p:nvPr/>
        </p:nvSpPr>
        <p:spPr>
          <a:xfrm>
            <a:off x="3131841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การมุ่งเน้นบุคลากร</a:t>
            </a:r>
          </a:p>
          <a:p>
            <a:pPr algn="ctr"/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184B43B-410E-497F-849D-104C4183D8DB}"/>
              </a:ext>
            </a:extLst>
          </p:cNvPr>
          <p:cNvSpPr txBox="1"/>
          <p:nvPr/>
        </p:nvSpPr>
        <p:spPr>
          <a:xfrm>
            <a:off x="4499994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</a:t>
            </a:r>
          </a:p>
          <a:p>
            <a:pPr algn="ctr"/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การนำองค์การและการกำกับดูแลส่วนราชการ</a:t>
            </a:r>
          </a:p>
          <a:p>
            <a:pPr algn="ctr"/>
            <a:endParaRPr lang="th-TH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69FB9F3-1CBA-49A2-9E00-10FEA5D4F6DE}"/>
              </a:ext>
            </a:extLst>
          </p:cNvPr>
          <p:cNvSpPr txBox="1"/>
          <p:nvPr/>
        </p:nvSpPr>
        <p:spPr>
          <a:xfrm>
            <a:off x="7572039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</a:t>
            </a:r>
          </a:p>
          <a:p>
            <a:pPr algn="ctr"/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การประสิทธิผลของกระบวนการและการจัดการห่วงโซ่อุปทาน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35F0353-78FB-4B46-B644-483EBB1ADB77}"/>
              </a:ext>
            </a:extLst>
          </p:cNvPr>
          <p:cNvSpPr txBox="1"/>
          <p:nvPr/>
        </p:nvSpPr>
        <p:spPr>
          <a:xfrm>
            <a:off x="6131878" y="2877083"/>
            <a:ext cx="122413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ด้านงบประมาณ การเงินและการเติบโต</a:t>
            </a:r>
          </a:p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3901528"/>
      </p:ext>
    </p:extLst>
  </p:cSld>
  <p:clrMapOvr>
    <a:masterClrMapping/>
  </p:clrMapOvr>
  <p:transition spd="med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58964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29" y="83060"/>
            <a:ext cx="8752141" cy="94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แนวทางแก้ไข</a:t>
            </a:r>
            <a:endParaRPr kumimoji="0" lang="th-TH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10AB6C-ED7D-4094-AEF6-1E29A7CA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D9C5-F178-40E0-8613-160AF7A42478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6BD76B1-93D8-4E41-B268-6EE31F94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79DDCD0-E553-41EC-8E63-1E131658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2A5D7C-5E28-4E3E-B775-52C39508C0A6}"/>
              </a:ext>
            </a:extLst>
          </p:cNvPr>
          <p:cNvSpPr txBox="1"/>
          <p:nvPr/>
        </p:nvSpPr>
        <p:spPr>
          <a:xfrm>
            <a:off x="244060" y="1116547"/>
            <a:ext cx="8752141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 คณะทำงาน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PMQA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ยศ.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ทร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.จัดประชุมทุกหมวดร่วมกัน เพื่อจัดทำลักษณะสำคัญขององค์กรหมวด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และกำหนดตัวชี้วัดผลลัพธ์และค่าเป้าหมายของหมวด 7 (ครอบคลุมทุกหมวด)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กำหนดผู้รับผิดชอบให้ชัดเจนในการจัดทำแผนปฏิบัติราชการประจำปี กำหนดตัวชี้วัด/ค่าเป้าหมายในแผนปฏิบัติราชการ และเลือกตัวชี้วัดที่สำคัญ โดยเชิญหน่วยเกี่ยวข้องมาร่วมจัดทำ</a:t>
            </a:r>
          </a:p>
          <a:p>
            <a:pPr lvl="0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กำหนดผู้รับผิดชอบในกำกับติดตามและรายงานผลการดำเนินงานตามตัวชี้วัดในแผนปฏิบัติราชการประจำปี เสนอ ยศ.</a:t>
            </a:r>
            <a:r>
              <a:rPr lang="th-TH" sz="36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เป็นประจำทุกปี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ตัวแทนวันที่ 1">
            <a:extLst>
              <a:ext uri="{FF2B5EF4-FFF2-40B4-BE49-F238E27FC236}">
                <a16:creationId xmlns:a16="http://schemas.microsoft.com/office/drawing/2014/main" id="{42763DA0-02D6-4331-A2B7-97F59B44A83E}"/>
              </a:ext>
            </a:extLst>
          </p:cNvPr>
          <p:cNvSpPr txBox="1">
            <a:spLocks/>
          </p:cNvSpPr>
          <p:nvPr/>
        </p:nvSpPr>
        <p:spPr>
          <a:xfrm>
            <a:off x="2601047" y="6492875"/>
            <a:ext cx="5791200" cy="365125"/>
          </a:xfrm>
          <a:prstGeom prst="rect">
            <a:avLst/>
          </a:prstGeom>
        </p:spPr>
        <p:txBody>
          <a:bodyPr vert="horz" tIns="0" bIns="0" anchor="t"/>
          <a:lstStyle>
            <a:defPPr>
              <a:defRPr lang="th-TH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0D9C5-F178-40E0-8613-160AF7A42478}" type="datetime1">
              <a:rPr lang="th-TH" smtClean="0">
                <a:solidFill>
                  <a:prstClr val="white"/>
                </a:solidFill>
                <a:latin typeface="Century Gothic"/>
                <a:cs typeface="DilleniaUPC" panose="02020603050405020304" pitchFamily="18" charset="-34"/>
              </a:rPr>
              <a:pPr/>
              <a:t>23/04/61</a:t>
            </a:fld>
            <a:endParaRPr lang="th-TH" dirty="0">
              <a:solidFill>
                <a:prstClr val="white"/>
              </a:solidFill>
              <a:latin typeface="Century Gothic"/>
              <a:cs typeface="DilleniaUPC" panose="02020603050405020304" pitchFamily="18" charset="-34"/>
            </a:endParaRPr>
          </a:p>
        </p:txBody>
      </p:sp>
      <p:sp>
        <p:nvSpPr>
          <p:cNvPr id="9" name="ตัวแทนท้ายกระดาษ 3">
            <a:extLst>
              <a:ext uri="{FF2B5EF4-FFF2-40B4-BE49-F238E27FC236}">
                <a16:creationId xmlns:a16="http://schemas.microsoft.com/office/drawing/2014/main" id="{64E92875-DD0A-4510-BB70-55CDA275F197}"/>
              </a:ext>
            </a:extLst>
          </p:cNvPr>
          <p:cNvSpPr txBox="1">
            <a:spLocks/>
          </p:cNvSpPr>
          <p:nvPr/>
        </p:nvSpPr>
        <p:spPr>
          <a:xfrm>
            <a:off x="0" y="6310314"/>
            <a:ext cx="2842320" cy="365124"/>
          </a:xfrm>
          <a:prstGeom prst="rect">
            <a:avLst/>
          </a:prstGeom>
        </p:spPr>
        <p:txBody>
          <a:bodyPr vert="horz" tIns="0" bIns="0" anchor="b"/>
          <a:lstStyle>
            <a:defPPr>
              <a:defRPr lang="th-TH"/>
            </a:defPPr>
            <a:lvl1pPr marL="0" algn="r" defTabSz="914400" rtl="0" eaLnBrk="1" latinLnBrk="0" hangingPunct="1">
              <a:defRPr kumimoji="0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>
                <a:solidFill>
                  <a:prstClr val="white"/>
                </a:solidFill>
                <a:latin typeface="Century Gothic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  <a:endParaRPr lang="th-TH" dirty="0">
              <a:solidFill>
                <a:prstClr val="white"/>
              </a:solidFill>
              <a:latin typeface="Century Gothic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5356806"/>
      </p:ext>
    </p:extLst>
  </p:cSld>
  <p:clrMapOvr>
    <a:masterClrMapping/>
  </p:clrMapOvr>
  <p:transition spd="med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58964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29" y="149609"/>
            <a:ext cx="8752141" cy="94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แนวทางแก้ไข</a:t>
            </a:r>
            <a:endParaRPr kumimoji="0" lang="th-TH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10AB6C-ED7D-4094-AEF6-1E29A7CA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1047" y="6492875"/>
            <a:ext cx="5791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D9C5-F178-40E0-8613-160AF7A42478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6BD76B1-93D8-4E41-B268-6EE31F94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190153" y="6351212"/>
            <a:ext cx="5791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ษ์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 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นป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ก.ฯ ช่วย สน.เสธ.ยศ.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ทร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79DDCD0-E553-41EC-8E63-1E131658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2A5D7C-5E28-4E3E-B775-52C39508C0A6}"/>
              </a:ext>
            </a:extLst>
          </p:cNvPr>
          <p:cNvSpPr txBox="1"/>
          <p:nvPr/>
        </p:nvSpPr>
        <p:spPr>
          <a:xfrm>
            <a:off x="202099" y="1299576"/>
            <a:ext cx="8745971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คณะทำงาน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PMQA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ยศ.</a:t>
            </a:r>
            <a:r>
              <a:rPr kumimoji="0" lang="th-TH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ทร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จัดทำรูปเล่มรายงานการประเมินตนเอง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PMQA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 ยศ.</a:t>
            </a:r>
            <a:r>
              <a:rPr kumimoji="0" lang="th-TH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ทร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เป็นประจำทุกปี และสำเนาแจกจ่ายให้ทุกหมวด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5. กบ.ฯ รายงานผลการบริหารการใช้จ่ายงบประมาณ เสนอ ยศ.</a:t>
            </a:r>
            <a:r>
              <a:rPr kumimoji="0" lang="th-TH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ทร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(หรือทุก 6 เดือน) </a:t>
            </a:r>
          </a:p>
        </p:txBody>
      </p:sp>
    </p:spTree>
    <p:extLst>
      <p:ext uri="{BB962C8B-B14F-4D97-AF65-F5344CB8AC3E}">
        <p14:creationId xmlns:p14="http://schemas.microsoft.com/office/powerpoint/2010/main" val="1311867875"/>
      </p:ext>
    </p:extLst>
  </p:cSld>
  <p:clrMapOvr>
    <a:masterClrMapping/>
  </p:clrMapOvr>
  <p:transition spd="med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412776"/>
            <a:ext cx="8589640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DilleniaUPC" panose="02020603050405020304" pitchFamily="18" charset="-34"/>
            </a:endParaRPr>
          </a:p>
        </p:txBody>
      </p:sp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10AB6C-ED7D-4094-AEF6-1E29A7CA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6198" y="6492875"/>
            <a:ext cx="5791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0D9C5-F178-40E0-8613-160AF7A42478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6BD76B1-93D8-4E41-B268-6EE31F94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895600" y="6258594"/>
            <a:ext cx="5791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ษ์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 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นป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ก.ฯ ช่วย สน.เสธ.ยศ.</a:t>
            </a:r>
            <a:r>
              <a:rPr kumimoji="0" lang="th-T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ทร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79DDCD0-E553-41EC-8E63-1E131658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0849032"/>
      </p:ext>
    </p:extLst>
  </p:cSld>
  <p:clrMapOvr>
    <a:masterClrMapping/>
  </p:clrMapOvr>
  <p:transition spd="med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848872" cy="10661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Ex: (7)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การจัดการห่วงโซ่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อุปทาน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55126"/>
            <a:ext cx="8208912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 กระบวนการ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Supply Chain Management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SCM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เป็นกระบวนการของการบริหารทุกขั้นตอน นับตั้งแต่การนำเข้าวัตถุดิบสู่กระบวนการผลิต กระบวนการสั่งซื้อ จนกระทั่งส่งสินค้าถึงมือลูกค้าให้มีความต่อเนื่องและมีประสิทธิภาพสูงสุด พร้อมกับสร้างระบบให้เกิดการไหลเวียนของข้อมูลที่ทำให้เกิดกระบวนการทำงานของแต่ละหน่วยงานส่งผ่านไปทั่วทั้งองค์การ การไหลเวียนของข้อมูลยังรวมไปถึงผู้รับบริการ และผู้ส่งมอบด้วย 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2400" dirty="0"/>
          </a:p>
        </p:txBody>
      </p:sp>
      <p:pic>
        <p:nvPicPr>
          <p:cNvPr id="1028" name="Picture 4" descr="ไฟล์:A company's supply chain (en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620000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965176" y="5783727"/>
            <a:ext cx="7056784" cy="636442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3432" y="5322062"/>
            <a:ext cx="24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Information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C4BCF-27B4-4BD1-A87D-05C4C061228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274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0F9D097-5E39-4A09-8A9C-B0786CA1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75D6-E402-408B-9188-1A769C04F996}" type="datetime1">
              <a:rPr lang="th-TH" smtClean="0"/>
              <a:t>23/04/61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2A4B3E8-4F21-48D1-BA7C-0418EE3F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A7E812A-8E90-4FFC-90B5-20B8327F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46D1A8A-4D44-481E-AD2A-5857EB14C3A5}"/>
              </a:ext>
            </a:extLst>
          </p:cNvPr>
          <p:cNvSpPr txBox="1"/>
          <p:nvPr/>
        </p:nvSpPr>
        <p:spPr>
          <a:xfrm>
            <a:off x="1907704" y="18864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แผนการดำเนินงานของหมวด </a:t>
            </a:r>
            <a:r>
              <a:rPr lang="en-US" sz="4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4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E734FF4-141E-4A88-82E0-9ECC740BBB1D}"/>
              </a:ext>
            </a:extLst>
          </p:cNvPr>
          <p:cNvSpPr txBox="1"/>
          <p:nvPr/>
        </p:nvSpPr>
        <p:spPr>
          <a:xfrm>
            <a:off x="185840" y="1093556"/>
            <a:ext cx="89289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ประชุมครั้งที่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เพื่อชี้แจงรายละเอียดสิ่งที่คณะทำงานต้องดำเนินการในการเก็บรวบรวมข้อมูล เพื่อนำมาวิเคราะห์ระดับผลการดำเนินงาน แนวโน้ม การคาดการณ์ในอนาคต ข้อมูลสารสนเทศในการเปรียบเทียบ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ขอให้ทุกหมวดส่งข้อมูลผลดำเนินงานตามหัวข้อที่ระบุภายในระยะเวลาที่กำหนด ให้ฝ่ายเลขานุการฯ คณะทำงานย่อยหมวด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เพื่อนำมาวิเคราะห์ผล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ประชุมครั้งที่ </a:t>
            </a:r>
            <a:r>
              <a:rPr lang="en-US" sz="32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สรุปผลลัพธ์การดำเนินงานของ ยศ.</a:t>
            </a:r>
            <a:r>
              <a:rPr lang="th-TH" sz="3200" b="1" strike="sngStrike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และผลการวิเคราะห์แบบองค์รวมเพื่อรายงานคณะทำงานพัฒนาคุณภาพการบริหารจัดการภาครัฐของ </a:t>
            </a:r>
            <a:r>
              <a:rPr lang="th-TH" sz="3200" b="1" strike="sngStrike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(สปช.</a:t>
            </a:r>
            <a:r>
              <a:rPr lang="th-TH" sz="3200" b="1" strike="sngStrike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 และ จร.</a:t>
            </a:r>
            <a:r>
              <a:rPr lang="th-TH" sz="3200" b="1" strike="sngStrike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2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ต่อไป</a:t>
            </a:r>
          </a:p>
          <a:p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ประชุมครั้งที่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เชิญทุกหน่วยประชุมเพื่อร่วมกันกำหนดตัวชี้วัดผลลัพธ์ที่สำคัญขององค์กร (</a:t>
            </a:r>
            <a:r>
              <a:rPr lang="th-TH" sz="32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กธ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ก., </a:t>
            </a:r>
            <a:r>
              <a:rPr lang="th-TH" sz="32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กศษ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., กบ., กง.ฯ, </a:t>
            </a:r>
            <a:r>
              <a:rPr lang="th-TH" sz="32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ฝว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ก.ฯ, ทุกสถานศึกษา, ศยร.ฯ, </a:t>
            </a:r>
            <a:r>
              <a:rPr lang="th-TH" sz="32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ศภษ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.ฯ, </a:t>
            </a:r>
            <a:r>
              <a:rPr lang="th-TH" sz="32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กปศ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กบศ., กอง สน.ฯ,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KM, 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P, 1</a:t>
            </a:r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38767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0F9D097-5E39-4A09-8A9C-B0786CA1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75D6-E402-408B-9188-1A769C04F996}" type="datetime1">
              <a:rPr lang="th-TH" smtClean="0"/>
              <a:t>23/04/61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2A4B3E8-4F21-48D1-BA7C-0418EE3F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A7E812A-8E90-4FFC-90B5-20B8327F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46D1A8A-4D44-481E-AD2A-5857EB14C3A5}"/>
              </a:ext>
            </a:extLst>
          </p:cNvPr>
          <p:cNvSpPr txBox="1"/>
          <p:nvPr/>
        </p:nvSpPr>
        <p:spPr>
          <a:xfrm>
            <a:off x="1907704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แนวทางการดำเนินงานของหมวด </a:t>
            </a:r>
            <a:r>
              <a:rPr lang="en-US" sz="4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4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E734FF4-141E-4A88-82E0-9ECC740BBB1D}"/>
              </a:ext>
            </a:extLst>
          </p:cNvPr>
          <p:cNvSpPr txBox="1"/>
          <p:nvPr/>
        </p:nvSpPr>
        <p:spPr>
          <a:xfrm>
            <a:off x="107504" y="779413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ทุกหมวดศึกษารายละเอียดหัวข้อที่ตนรับผิดชอบ  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ทุกหมวด (รวมทั้งหมวด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ของเลขานุการคณะทำงานพัฒนาคุณภาพการบริหารจัดการภาครัฐของ ยศ.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กศษ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.ยศ.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 จัดทำรายงานผลการประเมินตนเอง และส่ง</a:t>
            </a:r>
            <a:r>
              <a:rPr lang="th-TH" b="1" u="dbl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รายงานผลการดำเนินงานในหัวข้อที่เกี่ยวข้องกับหมวด </a:t>
            </a:r>
            <a:r>
              <a:rPr lang="en-US" b="1" u="dbl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ให้ฝ่ายเลขานุการคณะทำงานย่อยหมวด 7 ภายในห้วงเวลา  ที่กำหนด ก่อนการรับตรวจจาก จร.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(ซึ่งเป็นการบูรณาการตรวจร่วมกัน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 ระหว่าง จร.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คณะทำงาน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และคณะทำงาน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 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ฝ่ายเลขานุการคณะทำงานย่อยหมวด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วิเคราะห์และสรุปผลการดำเนินงาน ระบุ</a:t>
            </a:r>
            <a:r>
              <a:rPr lang="th-TH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ระดับผลการดำเนินงาน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 การคาดการณ์ในอนาคต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ข้อมูลสารสนเทศในการเปรียบเทียบ 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และรายงานเสนอคณะทำงานพัฒนาคุณภาพการบริหารจัดการภาครัฐของ ยศ.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เพื่อเสนอ </a:t>
            </a:r>
            <a:r>
              <a:rPr lang="th-TH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.ต่อไป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263442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0F9D097-5E39-4A09-8A9C-B0786CA1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975D6-E402-408B-9188-1A769C04F996}" type="datetime1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23/04/61</a:t>
            </a:fld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2A4B3E8-4F21-48D1-BA7C-0418EE3F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A7E812A-8E90-4FFC-90B5-20B8327F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542CB-13F9-4965-8712-C214A4DE721A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DilleniaUPC" panose="02020603050405020304" pitchFamily="18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46D1A8A-4D44-481E-AD2A-5857EB14C3A5}"/>
              </a:ext>
            </a:extLst>
          </p:cNvPr>
          <p:cNvSpPr txBox="1"/>
          <p:nvPr/>
        </p:nvSpPr>
        <p:spPr>
          <a:xfrm>
            <a:off x="1907704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แนวทางการดำเนินงานของหมวด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E734FF4-141E-4A88-82E0-9ECC740BBB1D}"/>
              </a:ext>
            </a:extLst>
          </p:cNvPr>
          <p:cNvSpPr txBox="1"/>
          <p:nvPr/>
        </p:nvSpPr>
        <p:spPr>
          <a:xfrm>
            <a:off x="184973" y="1034839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รายงานผลลัพธ์ที่ครอบคลุมข้อกำหนดที่สำคัญของต่อความสำเร็จของ ยศ.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.ที่กำหนดไว้ในลักษณะสำคัญขององค์การ (หมวด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หมวด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การนำองค์การ หมวด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การวางแผนเชิงยุทธศาสตร์ หมวด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การให้ความสำคัญกับผู้รับบริการและผู้มีส่วนได้ส่วนเสีย หมวด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การมุ่งเน้นบุคลากร และหมวด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การมุ่งเน้นการปฏิบัติการ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20000"/>
                  <a:lumOff val="8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แสดง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ระดับผลลัพธ์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(โดยใช้มาตรวัดที่สื่อความหมายได้ชัดเจน)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แนวโน้มผลลัพธ์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(เพื่อแสดงทิศทางของผลลัพธ์อัตราการเปลี่ยนแปลง และขอบเขตของการถ่ายทอดเพื่อนำไปปฏิบัติโดยทั่วไปแล้วควรมี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ข้อมูลย้อนหลังอย่างน้อย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ช่วงเวลา</a:t>
            </a:r>
            <a:r>
              <a:rPr kumimoji="0" lang="th-TH" sz="2400" b="1" i="0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เพื่อให้เห็นแนวโน้มชัดเจน ทั้งนี้ควรแสดงผลการดำเนินการที่ผ่านมาในอดีตและปัจจุบัน โดยไม่ใช้ผลการดำเนินการที่คาดการณ์ในอนาคต ช่วงเวลาที่ใช้สำหรับข้อมูลแนวโน้มควรเหมาะสมกับตัววัดแต่ละตัวที่ได้รายงานไว้สำหรับผลลัพธ์บางตัว อาจจะต้องแสดงแนวโน้มนานถึง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ปี หรือกว่านั้น สำหรับผลลัพธ์ที่มีความสำคัญควรรายงานข้อมูลใหม่ด้วยแม้ว่า จะยังไม่สามารถแสดงแนวโน้มหรือการเปรียบเทียบได้อย่างชัดเจน ควรอธิบายสาเหตุของแนวโน้มที่แสดงการเปลี่ยนแปลงที่สำคัญทั้งที่ดีและไม่ดี)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การเปรียบเทียบผลลัพธ์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(เพื่อแสดงว่าผลลัพธ์ของส่วนราชการเป็นอย่างไรเมื่อเทียบกับผลลัพธ์ของส่วนราชการอื่นที่เหมาะสม)  และ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การแสดงให้เห็นว่ามี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การบูรณาการผลลัพธ์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349E">
                    <a:lumMod val="20000"/>
                    <a:lumOff val="8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(โดยรายงานผลลัพธ์ที่สำคัญทั้งหมดพร้อมการจำแนกอย่างเหมาะสม ตัวอย่าง เช่น ตามกลุ่มของผู้เรียนหรือกลุ่มผู้รับบริการอื่นที่สำคัญ บุคลากร กระบวนการ และกลุ่มหลักสูตรและบริการ)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49E">
                  <a:lumMod val="20000"/>
                  <a:lumOff val="80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3389940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1725</TotalTime>
  <Words>5608</Words>
  <Application>Microsoft Office PowerPoint</Application>
  <PresentationFormat>นำเสนอทางหน้าจอ (4:3)</PresentationFormat>
  <Paragraphs>2963</Paragraphs>
  <Slides>63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6</vt:i4>
      </vt:variant>
      <vt:variant>
        <vt:lpstr>ชื่อเรื่องสไลด์</vt:lpstr>
      </vt:variant>
      <vt:variant>
        <vt:i4>63</vt:i4>
      </vt:variant>
    </vt:vector>
  </HeadingPairs>
  <TitlesOfParts>
    <vt:vector size="82" baseType="lpstr">
      <vt:lpstr>Angsana New</vt:lpstr>
      <vt:lpstr>Arial</vt:lpstr>
      <vt:lpstr>Calibri</vt:lpstr>
      <vt:lpstr>Century Gothic</vt:lpstr>
      <vt:lpstr>Corbel</vt:lpstr>
      <vt:lpstr>Cordia New</vt:lpstr>
      <vt:lpstr>DilleniaUPC</vt:lpstr>
      <vt:lpstr>FreesiaUPC</vt:lpstr>
      <vt:lpstr>Tahoma</vt:lpstr>
      <vt:lpstr>TH SarabunPSK</vt:lpstr>
      <vt:lpstr>Times New Roman</vt:lpstr>
      <vt:lpstr>Verdana</vt:lpstr>
      <vt:lpstr>Wingdings 2</vt:lpstr>
      <vt:lpstr>Verve</vt:lpstr>
      <vt:lpstr>ชุดรูปแบบของ Office</vt:lpstr>
      <vt:lpstr>1_ชุดรูปแบบของ Office</vt:lpstr>
      <vt:lpstr>Office Theme</vt:lpstr>
      <vt:lpstr>5_Office Theme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Criteria for Performance Excellence Framework</vt:lpstr>
      <vt:lpstr>เกณฑ์คุณภาพการบริหารจัดการภาครัฐ (PMQA)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Ex: (7)  การจัดการห่วงโซ่อุปทาน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Ffo_Pithangkoon</dc:creator>
  <cp:lastModifiedBy>Win10x64_Bit</cp:lastModifiedBy>
  <cp:revision>238</cp:revision>
  <cp:lastPrinted>2018-04-23T06:45:16Z</cp:lastPrinted>
  <dcterms:created xsi:type="dcterms:W3CDTF">2017-01-05T06:43:29Z</dcterms:created>
  <dcterms:modified xsi:type="dcterms:W3CDTF">2018-04-23T12:37:00Z</dcterms:modified>
</cp:coreProperties>
</file>