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8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1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2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3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4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5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6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7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8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9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0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1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2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3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08" r:id="rId1"/>
    <p:sldMasterId id="2147483732" r:id="rId2"/>
    <p:sldMasterId id="2147483746" r:id="rId3"/>
    <p:sldMasterId id="2147483752" r:id="rId4"/>
    <p:sldMasterId id="2147483765" r:id="rId5"/>
    <p:sldMasterId id="2147483777" r:id="rId6"/>
  </p:sldMasterIdLst>
  <p:notesMasterIdLst>
    <p:notesMasterId r:id="rId74"/>
  </p:notesMasterIdLst>
  <p:sldIdLst>
    <p:sldId id="256" r:id="rId7"/>
    <p:sldId id="355" r:id="rId8"/>
    <p:sldId id="368" r:id="rId9"/>
    <p:sldId id="356" r:id="rId10"/>
    <p:sldId id="347" r:id="rId11"/>
    <p:sldId id="358" r:id="rId12"/>
    <p:sldId id="348" r:id="rId13"/>
    <p:sldId id="346" r:id="rId14"/>
    <p:sldId id="427" r:id="rId15"/>
    <p:sldId id="418" r:id="rId16"/>
    <p:sldId id="412" r:id="rId17"/>
    <p:sldId id="411" r:id="rId18"/>
    <p:sldId id="414" r:id="rId19"/>
    <p:sldId id="420" r:id="rId20"/>
    <p:sldId id="416" r:id="rId21"/>
    <p:sldId id="415" r:id="rId22"/>
    <p:sldId id="410" r:id="rId23"/>
    <p:sldId id="421" r:id="rId24"/>
    <p:sldId id="423" r:id="rId25"/>
    <p:sldId id="430" r:id="rId26"/>
    <p:sldId id="419" r:id="rId27"/>
    <p:sldId id="422" r:id="rId28"/>
    <p:sldId id="417" r:id="rId29"/>
    <p:sldId id="413" r:id="rId30"/>
    <p:sldId id="424" r:id="rId31"/>
    <p:sldId id="431" r:id="rId32"/>
    <p:sldId id="383" r:id="rId33"/>
    <p:sldId id="425" r:id="rId34"/>
    <p:sldId id="363" r:id="rId35"/>
    <p:sldId id="386" r:id="rId36"/>
    <p:sldId id="428" r:id="rId37"/>
    <p:sldId id="449" r:id="rId38"/>
    <p:sldId id="429" r:id="rId39"/>
    <p:sldId id="450" r:id="rId40"/>
    <p:sldId id="432" r:id="rId41"/>
    <p:sldId id="438" r:id="rId42"/>
    <p:sldId id="457" r:id="rId43"/>
    <p:sldId id="390" r:id="rId44"/>
    <p:sldId id="437" r:id="rId45"/>
    <p:sldId id="391" r:id="rId46"/>
    <p:sldId id="436" r:id="rId47"/>
    <p:sldId id="396" r:id="rId48"/>
    <p:sldId id="435" r:id="rId49"/>
    <p:sldId id="397" r:id="rId50"/>
    <p:sldId id="434" r:id="rId51"/>
    <p:sldId id="398" r:id="rId52"/>
    <p:sldId id="433" r:id="rId53"/>
    <p:sldId id="458" r:id="rId54"/>
    <p:sldId id="395" r:id="rId55"/>
    <p:sldId id="453" r:id="rId56"/>
    <p:sldId id="459" r:id="rId57"/>
    <p:sldId id="403" r:id="rId58"/>
    <p:sldId id="455" r:id="rId59"/>
    <p:sldId id="406" r:id="rId60"/>
    <p:sldId id="441" r:id="rId61"/>
    <p:sldId id="407" r:id="rId62"/>
    <p:sldId id="448" r:id="rId63"/>
    <p:sldId id="445" r:id="rId64"/>
    <p:sldId id="345" r:id="rId65"/>
    <p:sldId id="367" r:id="rId66"/>
    <p:sldId id="377" r:id="rId67"/>
    <p:sldId id="378" r:id="rId68"/>
    <p:sldId id="379" r:id="rId69"/>
    <p:sldId id="380" r:id="rId70"/>
    <p:sldId id="257" r:id="rId71"/>
    <p:sldId id="353" r:id="rId72"/>
    <p:sldId id="366" r:id="rId73"/>
  </p:sldIdLst>
  <p:sldSz cx="9144000" cy="6858000" type="screen4x3"/>
  <p:notesSz cx="9309100" cy="705326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FFFD8B"/>
    <a:srgbClr val="0000CC"/>
    <a:srgbClr val="FF33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สไตล์สีอ่อ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สไตล์สีอ่อน 2 - เน้น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สไตล์สีอ่อน 2 - เน้น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สไตล์สีอ่อ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สไตล์สีอ่อน 1 - เน้น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สไตล์สีอ่อ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สไตล์สีปานกลาง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สไตล์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สไตล์สีปานกลาง 3 - เน้น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สไตล์สีเข้ม 1 - เน้น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สไตล์สีเข้ม 1 - เน้น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70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file:///H:\PMQA%20&#3591;&#3611;.61\&#3619;&#3634;&#3618;&#3591;&#3634;&#3609;&#3612;&#3621;&#3585;&#3634;&#3619;&#3611;&#3619;&#3632;&#3648;&#3617;&#3636;&#3609;&#3605;&#3609;&#3648;&#3629;&#3591;%20&#3617;&#3623;.7%20(&#3588;&#3619;&#3633;&#3657;&#3591;&#3607;&#3637;&#3656;1-61))\&#3617;&#3623;.7%20&#3611;&#3619;&#3632;&#3648;&#3617;&#3636;&#3609;&#3605;&#3609;&#3648;&#3629;&#3591;%20&#3591;&#3611;.61%20&#3588;&#3619;&#3633;&#3657;&#3591;1%20(18&#3614;.&#3588;.)%20&#3611;&#3619;&#3633;&#3610;.xlsx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file:///H:\PMQA%20&#3591;&#3611;.61\&#3619;&#3634;&#3618;&#3591;&#3634;&#3609;&#3612;&#3621;&#3585;&#3634;&#3619;&#3611;&#3619;&#3632;&#3648;&#3617;&#3636;&#3609;&#3605;&#3609;&#3648;&#3629;&#3591;%20&#3617;&#3623;.7%20(&#3588;&#3619;&#3633;&#3657;&#3591;&#3607;&#3637;&#3656;1-61))\&#3617;&#3623;.7%20&#3611;&#3619;&#3632;&#3648;&#3617;&#3636;&#3609;&#3605;&#3609;&#3648;&#3629;&#3591;%20&#3591;&#3611;.61%20&#3588;&#3619;&#3633;&#3657;&#3591;1%20(18&#3614;.&#3588;.)%20&#3611;&#3619;&#3633;&#3610;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24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5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27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28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Microsoft_Excel_Worksheet29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file:///H:\PMQA%20&#3591;&#3611;.61\&#3619;&#3634;&#3618;&#3591;&#3634;&#3609;&#3612;&#3621;&#3585;&#3634;&#3619;&#3611;&#3619;&#3632;&#3648;&#3617;&#3636;&#3609;&#3605;&#3609;&#3648;&#3629;&#3591;%20&#3617;&#3623;.7%20(&#3588;&#3619;&#3633;&#3657;&#3591;&#3607;&#3637;&#3656;1-61))\&#3617;&#3623;.7%20&#3611;&#3619;&#3632;&#3648;&#3617;&#3636;&#3609;&#3605;&#3609;&#3648;&#3629;&#3591;%20&#3591;&#3611;.61%20&#3588;&#3619;&#3633;&#3657;&#3591;1%20(18&#3614;.&#3588;.)%20&#3611;&#3619;&#3633;&#3610;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oleObject" Target="file:///H:\PMQA%20&#3591;&#3611;.61\&#3619;&#3634;&#3618;&#3591;&#3634;&#3609;&#3612;&#3621;&#3585;&#3634;&#3619;&#3611;&#3619;&#3632;&#3648;&#3617;&#3636;&#3609;&#3605;&#3609;&#3648;&#3629;&#3591;%20&#3617;&#3623;.7%20(&#3588;&#3619;&#3633;&#3657;&#3591;&#3607;&#3637;&#3656;1-61))\&#3617;&#3623;.7%20&#3611;&#3619;&#3632;&#3648;&#3617;&#3636;&#3609;&#3605;&#3609;&#3648;&#3629;&#3591;%20&#3591;&#3611;.61%20&#3588;&#3619;&#3633;&#3657;&#3591;1%20(18&#3614;.&#3588;.)%20&#3611;&#3619;&#3633;&#3610;.xlsx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Microsoft_Excel_Worksheet30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/>
              <a:t>7.1 (ข้อ 1) ผลลัพธ์ด้านผลผลิตของ</a:t>
            </a:r>
            <a:r>
              <a:rPr lang="th-TH" sz="1600" baseline="0"/>
              <a:t> ยศ.ทร. (</a:t>
            </a:r>
            <a:r>
              <a:rPr lang="th-TH" sz="1600"/>
              <a:t>ผลิตกำลังพล)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'7.1 (1)'!$Y$6</c:f>
              <c:strCache>
                <c:ptCount val="1"/>
                <c:pt idx="0">
                  <c:v>นักเรียนจ่า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(1)'!$Z$5:$AB$5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(1)'!$Z$6:$AB$6</c:f>
              <c:numCache>
                <c:formatCode>General</c:formatCode>
                <c:ptCount val="3"/>
                <c:pt idx="0">
                  <c:v>100</c:v>
                </c:pt>
                <c:pt idx="1">
                  <c:v>98.72</c:v>
                </c:pt>
                <c:pt idx="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C6-4115-A478-0F6D3D897082}"/>
            </c:ext>
          </c:extLst>
        </c:ser>
        <c:ser>
          <c:idx val="1"/>
          <c:order val="1"/>
          <c:tx>
            <c:strRef>
              <c:f>'7.1 (1)'!$Y$7</c:f>
              <c:strCache>
                <c:ptCount val="1"/>
                <c:pt idx="0">
                  <c:v>ทหารกองประจำการ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'7.1 (1)'!$Z$5:$AB$5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(1)'!$Z$7:$AB$7</c:f>
              <c:numCache>
                <c:formatCode>General</c:formatCode>
                <c:ptCount val="3"/>
                <c:pt idx="0">
                  <c:v>92.73</c:v>
                </c:pt>
                <c:pt idx="1">
                  <c:v>92.15</c:v>
                </c:pt>
                <c:pt idx="2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C6-4115-A478-0F6D3D89708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36811631"/>
        <c:axId val="1323907503"/>
      </c:lineChart>
      <c:catAx>
        <c:axId val="10368116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23907503"/>
        <c:crosses val="autoZero"/>
        <c:auto val="1"/>
        <c:lblAlgn val="ctr"/>
        <c:lblOffset val="100"/>
        <c:noMultiLvlLbl val="0"/>
      </c:catAx>
      <c:valAx>
        <c:axId val="1323907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จำนวนผู้สำเร็จการศึกษา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036811631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400"/>
              <a:t>7.2 (</a:t>
            </a:r>
            <a:r>
              <a:rPr lang="th-TH" sz="1400"/>
              <a:t>ข้อ</a:t>
            </a:r>
            <a:r>
              <a:rPr lang="th-TH" sz="1400" baseline="0"/>
              <a:t> </a:t>
            </a:r>
            <a:r>
              <a:rPr lang="en-US" sz="1400" baseline="0"/>
              <a:t>3,4) </a:t>
            </a:r>
            <a:r>
              <a:rPr lang="th-TH" sz="1400" baseline="0"/>
              <a:t>ผลลัพธ์ด้านความพึงพอใจของผู้รับบริการและผู้มีส่วนได้ส่วนเสีย </a:t>
            </a:r>
          </a:p>
          <a:p>
            <a:pPr>
              <a:defRPr sz="1400"/>
            </a:pPr>
            <a:r>
              <a:rPr lang="th-TH" sz="1400" baseline="0"/>
              <a:t>(ภาพรวมทุกการบริการ) </a:t>
            </a:r>
            <a:endParaRPr lang="th-TH" sz="1400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'7.2 (3,4)'!$D$31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(3,4)'!$C$32:$C$36</c:f>
              <c:strCache>
                <c:ptCount val="5"/>
                <c:pt idx="0">
                  <c:v>-ด้านการผลิตกำลังพล</c:v>
                </c:pt>
                <c:pt idx="1">
                  <c:v>-ด้านการพัฒนากำลังพล</c:v>
                </c:pt>
                <c:pt idx="2">
                  <c:v>-ด้านการส่งกำลังบำรุง</c:v>
                </c:pt>
                <c:pt idx="3">
                  <c:v>-ด้านการอนุศาสนาจารย์</c:v>
                </c:pt>
                <c:pt idx="4">
                  <c:v>-ด้านการประวัติศาสตร์</c:v>
                </c:pt>
              </c:strCache>
            </c:strRef>
          </c:cat>
          <c:val>
            <c:numRef>
              <c:f>'7.2 (3,4)'!$D$32:$D$36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2E-4C57-94F7-4CD56E7195D2}"/>
            </c:ext>
          </c:extLst>
        </c:ser>
        <c:ser>
          <c:idx val="1"/>
          <c:order val="1"/>
          <c:tx>
            <c:strRef>
              <c:f>'7.2 (3,4)'!$E$31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(3,4)'!$C$32:$C$36</c:f>
              <c:strCache>
                <c:ptCount val="5"/>
                <c:pt idx="0">
                  <c:v>-ด้านการผลิตกำลังพล</c:v>
                </c:pt>
                <c:pt idx="1">
                  <c:v>-ด้านการพัฒนากำลังพล</c:v>
                </c:pt>
                <c:pt idx="2">
                  <c:v>-ด้านการส่งกำลังบำรุง</c:v>
                </c:pt>
                <c:pt idx="3">
                  <c:v>-ด้านการอนุศาสนาจารย์</c:v>
                </c:pt>
                <c:pt idx="4">
                  <c:v>-ด้านการประวัติศาสตร์</c:v>
                </c:pt>
              </c:strCache>
            </c:strRef>
          </c:cat>
          <c:val>
            <c:numRef>
              <c:f>'7.2 (3,4)'!$E$32:$E$36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2E-4C57-94F7-4CD56E7195D2}"/>
            </c:ext>
          </c:extLst>
        </c:ser>
        <c:ser>
          <c:idx val="2"/>
          <c:order val="2"/>
          <c:tx>
            <c:strRef>
              <c:f>'7.2 (3,4)'!$F$31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(3,4)'!$C$32:$C$36</c:f>
              <c:strCache>
                <c:ptCount val="5"/>
                <c:pt idx="0">
                  <c:v>-ด้านการผลิตกำลังพล</c:v>
                </c:pt>
                <c:pt idx="1">
                  <c:v>-ด้านการพัฒนากำลังพล</c:v>
                </c:pt>
                <c:pt idx="2">
                  <c:v>-ด้านการส่งกำลังบำรุง</c:v>
                </c:pt>
                <c:pt idx="3">
                  <c:v>-ด้านการอนุศาสนาจารย์</c:v>
                </c:pt>
                <c:pt idx="4">
                  <c:v>-ด้านการประวัติศาสตร์</c:v>
                </c:pt>
              </c:strCache>
            </c:strRef>
          </c:cat>
          <c:val>
            <c:numRef>
              <c:f>'7.2 (3,4)'!$F$32:$F$36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2E-4C57-94F7-4CD56E7195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66490463"/>
        <c:axId val="1425577503"/>
      </c:barChart>
      <c:catAx>
        <c:axId val="13664904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25577503"/>
        <c:crosses val="autoZero"/>
        <c:auto val="1"/>
        <c:lblAlgn val="ctr"/>
        <c:lblOffset val="100"/>
        <c:noMultiLvlLbl val="0"/>
      </c:catAx>
      <c:valAx>
        <c:axId val="1425577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66490463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600" b="0"/>
              <a:t>7.2 (</a:t>
            </a:r>
            <a:r>
              <a:rPr lang="th-TH" sz="1600" b="0"/>
              <a:t>ข้อ</a:t>
            </a:r>
            <a:r>
              <a:rPr lang="th-TH" sz="1600" b="0" baseline="0"/>
              <a:t> </a:t>
            </a:r>
            <a:r>
              <a:rPr lang="en-US" sz="1600" b="0" baseline="0"/>
              <a:t>3,4) </a:t>
            </a:r>
            <a:r>
              <a:rPr lang="th-TH" sz="1600" b="0" baseline="0"/>
              <a:t>ผลลัพธ์ด้านความพึงพอใจของผู้รับบริการและผู้มีส่วนได้ส่วนเสีย </a:t>
            </a:r>
            <a:r>
              <a:rPr lang="th-TH" sz="1600" b="1" u="sng" baseline="0">
                <a:solidFill>
                  <a:srgbClr val="0000FF"/>
                </a:solidFill>
              </a:rPr>
              <a:t>(ด้านผลิตกำลังพล</a:t>
            </a:r>
            <a:r>
              <a:rPr lang="th-TH" sz="1600" b="0" baseline="0"/>
              <a:t>)</a:t>
            </a:r>
            <a:endParaRPr lang="th-TH" sz="1600" b="0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'7.2 (3,4)'!$P$5</c:f>
              <c:strCache>
                <c:ptCount val="1"/>
                <c:pt idx="0">
                  <c:v>-ศฝท.ฯ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(3,4)'!$Q$4:$S$4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'7.2 (3,4)'!$Q$5:$S$5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9-460E-8C30-10D60942735A}"/>
            </c:ext>
          </c:extLst>
        </c:ser>
        <c:ser>
          <c:idx val="1"/>
          <c:order val="1"/>
          <c:tx>
            <c:strRef>
              <c:f>'7.2 (3,4)'!$P$6</c:f>
              <c:strCache>
                <c:ptCount val="1"/>
                <c:pt idx="0">
                  <c:v>-รร.ชุมพลฯ (นรจ.)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(3,4)'!$Q$4:$S$4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'7.2 (3,4)'!$Q$6:$S$6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A9-460E-8C30-10D60942735A}"/>
            </c:ext>
          </c:extLst>
        </c:ser>
        <c:ser>
          <c:idx val="2"/>
          <c:order val="2"/>
          <c:tx>
            <c:strRef>
              <c:f>'7.2 (3,4)'!$P$7</c:f>
              <c:strCache>
                <c:ptCount val="1"/>
                <c:pt idx="0">
                  <c:v>รวม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(3,4)'!$Q$4:$S$4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'7.2 (3,4)'!$Q$7:$S$7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A9-460E-8C30-10D6094273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39873695"/>
        <c:axId val="1432497663"/>
      </c:barChart>
      <c:catAx>
        <c:axId val="14398736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b="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2497663"/>
        <c:crosses val="autoZero"/>
        <c:auto val="1"/>
        <c:lblAlgn val="ctr"/>
        <c:lblOffset val="100"/>
        <c:noMultiLvlLbl val="0"/>
      </c:catAx>
      <c:valAx>
        <c:axId val="143249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b="0"/>
                  <a:t>ระดับความพีจงพอใจ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9873695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600"/>
              <a:t>7.2 (</a:t>
            </a:r>
            <a:r>
              <a:rPr lang="th-TH" sz="1600"/>
              <a:t>ข้อ </a:t>
            </a:r>
            <a:r>
              <a:rPr lang="en-US" sz="1600"/>
              <a:t>3,4) </a:t>
            </a:r>
            <a:r>
              <a:rPr lang="th-TH" sz="1600"/>
              <a:t>ผลลัพธ์ด้านความพึงพอใจของผู้รับบริการและผู้มีส่วนได้ส่วนเสีย (</a:t>
            </a:r>
            <a:r>
              <a:rPr lang="th-TH" sz="1600" b="1" u="sng">
                <a:solidFill>
                  <a:srgbClr val="7030A0"/>
                </a:solidFill>
              </a:rPr>
              <a:t>ด้านการพัฒนากำลังพล)</a:t>
            </a:r>
          </a:p>
        </c:rich>
      </c:tx>
      <c:layout>
        <c:manualLayout>
          <c:xMode val="edge"/>
          <c:yMode val="edge"/>
          <c:x val="0.18262342667214845"/>
          <c:y val="0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'7.2 (3,4)'!$Q$22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(3,4)'!$P$23:$P$29</c:f>
              <c:strCache>
                <c:ptCount val="7"/>
                <c:pt idx="0">
                  <c:v>-รร.ชุมพลฯ (ข้าราชการ กห.)</c:v>
                </c:pt>
                <c:pt idx="1">
                  <c:v>-รร.พจ.ฯ</c:v>
                </c:pt>
                <c:pt idx="2">
                  <c:v>-รร.ชต.ฯ</c:v>
                </c:pt>
                <c:pt idx="3">
                  <c:v>-รร.สธ.ทร.ฯ (สธ.ทร.)</c:v>
                </c:pt>
                <c:pt idx="4">
                  <c:v>-รร.สธ.ทร.ฯ (อส.)</c:v>
                </c:pt>
                <c:pt idx="5">
                  <c:v>-วทร.</c:v>
                </c:pt>
                <c:pt idx="6">
                  <c:v>-ศภษ.ฯ</c:v>
                </c:pt>
              </c:strCache>
            </c:strRef>
          </c:cat>
          <c:val>
            <c:numRef>
              <c:f>'7.2 (3,4)'!$Q$23:$Q$29</c:f>
              <c:numCache>
                <c:formatCode>General</c:formatCode>
                <c:ptCount val="7"/>
                <c:pt idx="0">
                  <c:v>4</c:v>
                </c:pt>
                <c:pt idx="2">
                  <c:v>4</c:v>
                </c:pt>
                <c:pt idx="4">
                  <c:v>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B4-4D90-8F94-7C3A658B13DD}"/>
            </c:ext>
          </c:extLst>
        </c:ser>
        <c:ser>
          <c:idx val="1"/>
          <c:order val="1"/>
          <c:tx>
            <c:strRef>
              <c:f>'7.2 (3,4)'!$R$22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(3,4)'!$P$23:$P$29</c:f>
              <c:strCache>
                <c:ptCount val="7"/>
                <c:pt idx="0">
                  <c:v>-รร.ชุมพลฯ (ข้าราชการ กห.)</c:v>
                </c:pt>
                <c:pt idx="1">
                  <c:v>-รร.พจ.ฯ</c:v>
                </c:pt>
                <c:pt idx="2">
                  <c:v>-รร.ชต.ฯ</c:v>
                </c:pt>
                <c:pt idx="3">
                  <c:v>-รร.สธ.ทร.ฯ (สธ.ทร.)</c:v>
                </c:pt>
                <c:pt idx="4">
                  <c:v>-รร.สธ.ทร.ฯ (อส.)</c:v>
                </c:pt>
                <c:pt idx="5">
                  <c:v>-วทร.</c:v>
                </c:pt>
                <c:pt idx="6">
                  <c:v>-ศภษ.ฯ</c:v>
                </c:pt>
              </c:strCache>
            </c:strRef>
          </c:cat>
          <c:val>
            <c:numRef>
              <c:f>'7.2 (3,4)'!$R$23:$R$29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B4-4D90-8F94-7C3A658B13DD}"/>
            </c:ext>
          </c:extLst>
        </c:ser>
        <c:ser>
          <c:idx val="2"/>
          <c:order val="2"/>
          <c:tx>
            <c:strRef>
              <c:f>'7.2 (3,4)'!$S$22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(3,4)'!$P$23:$P$29</c:f>
              <c:strCache>
                <c:ptCount val="7"/>
                <c:pt idx="0">
                  <c:v>-รร.ชุมพลฯ (ข้าราชการ กห.)</c:v>
                </c:pt>
                <c:pt idx="1">
                  <c:v>-รร.พจ.ฯ</c:v>
                </c:pt>
                <c:pt idx="2">
                  <c:v>-รร.ชต.ฯ</c:v>
                </c:pt>
                <c:pt idx="3">
                  <c:v>-รร.สธ.ทร.ฯ (สธ.ทร.)</c:v>
                </c:pt>
                <c:pt idx="4">
                  <c:v>-รร.สธ.ทร.ฯ (อส.)</c:v>
                </c:pt>
                <c:pt idx="5">
                  <c:v>-วทร.</c:v>
                </c:pt>
                <c:pt idx="6">
                  <c:v>-ศภษ.ฯ</c:v>
                </c:pt>
              </c:strCache>
            </c:strRef>
          </c:cat>
          <c:val>
            <c:numRef>
              <c:f>'7.2 (3,4)'!$S$23:$S$29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B4-4D90-8F94-7C3A658B13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66485055"/>
        <c:axId val="1432525311"/>
      </c:barChart>
      <c:catAx>
        <c:axId val="13664850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2525311"/>
        <c:crosses val="autoZero"/>
        <c:auto val="1"/>
        <c:lblAlgn val="ctr"/>
        <c:lblOffset val="100"/>
        <c:noMultiLvlLbl val="0"/>
      </c:catAx>
      <c:valAx>
        <c:axId val="1432525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00FF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66485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pPr>
            <a:r>
              <a:rPr lang="en-US" sz="1600"/>
              <a:t>7.2</a:t>
            </a:r>
            <a:r>
              <a:rPr lang="en-US" sz="1600" baseline="0"/>
              <a:t> (</a:t>
            </a:r>
            <a:r>
              <a:rPr lang="th-TH" sz="1600" baseline="0"/>
              <a:t>ข้อ </a:t>
            </a:r>
            <a:r>
              <a:rPr lang="en-US" sz="1600" baseline="0"/>
              <a:t>3,4) </a:t>
            </a:r>
            <a:r>
              <a:rPr lang="th-TH" sz="1600" baseline="0"/>
              <a:t>ผลลัพธ์ด้าน</a:t>
            </a:r>
            <a:r>
              <a:rPr lang="th-TH" sz="1600" b="1" baseline="0">
                <a:solidFill>
                  <a:srgbClr val="0000FF"/>
                </a:solidFill>
              </a:rPr>
              <a:t>ความ</a:t>
            </a:r>
            <a:r>
              <a:rPr lang="th-TH" sz="1600" b="1" u="sng" baseline="0">
                <a:solidFill>
                  <a:srgbClr val="0000FF"/>
                </a:solidFill>
              </a:rPr>
              <a:t>ไม่พึงพอใจ</a:t>
            </a:r>
            <a:r>
              <a:rPr lang="th-TH" sz="1600" baseline="0"/>
              <a:t>ของผู้รับบริการและผู้มีส่วนได้ส่วนเสีย </a:t>
            </a:r>
            <a:r>
              <a:rPr lang="th-TH" sz="1600" b="1" baseline="0">
                <a:solidFill>
                  <a:srgbClr val="0000FF"/>
                </a:solidFill>
              </a:rPr>
              <a:t>(ภาษาต่างประเทศ) </a:t>
            </a:r>
            <a:endParaRPr lang="th-TH" sz="1600" b="1">
              <a:solidFill>
                <a:srgbClr val="0000FF"/>
              </a:solidFill>
            </a:endParaRP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normalizeH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'7.2 (3,4)'!$D$55</c:f>
              <c:strCache>
                <c:ptCount val="1"/>
                <c:pt idx="0">
                  <c:v>-ศภษ.ฯ</c:v>
                </c:pt>
              </c:strCache>
            </c:strRef>
          </c:tx>
          <c:spPr>
            <a:pattFill prst="sphere">
              <a:fgClr>
                <a:srgbClr val="FFCCFF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'7.2 (3,4)'!$E$54:$G$54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'7.2 (3,4)'!$E$55:$G$55</c:f>
              <c:numCache>
                <c:formatCode>General</c:formatCode>
                <c:ptCount val="3"/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5D-4FFA-B70B-4BED1FA162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439881599"/>
        <c:axId val="1319307743"/>
      </c:barChart>
      <c:catAx>
        <c:axId val="14398815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20" normalizeH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19307743"/>
        <c:crosses val="autoZero"/>
        <c:auto val="1"/>
        <c:lblAlgn val="ctr"/>
        <c:lblOffset val="100"/>
        <c:noMultiLvlLbl val="0"/>
      </c:catAx>
      <c:valAx>
        <c:axId val="1319307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ระดับความไม่พึงพอใจ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9881599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dirty="0"/>
              <a:t>7.3 ข้อ (5) ผลลัพธ์ด้านอัตรากำลังบุคลากร (กลุ่มชั้นยศ)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(5)'!$P$5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cat>
            <c:strRef>
              <c:f>'7.3 (5)'!$O$6:$O$17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(5)'!$P$6:$P$17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6-4233-9823-05882E2F13D5}"/>
            </c:ext>
          </c:extLst>
        </c:ser>
        <c:ser>
          <c:idx val="1"/>
          <c:order val="1"/>
          <c:tx>
            <c:strRef>
              <c:f>'7.3 (5)'!$Q$5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rgbClr val="E40059">
                    <a:satMod val="105000"/>
                    <a:tint val="67000"/>
                    <a:lumMod val="95000"/>
                    <a:lumOff val="5000"/>
                  </a:srgbClr>
                </a:gs>
                <a:gs pos="50000">
                  <a:srgbClr val="E40059">
                    <a:lumMod val="105000"/>
                    <a:satMod val="103000"/>
                    <a:tint val="73000"/>
                  </a:srgbClr>
                </a:gs>
                <a:gs pos="100000">
                  <a:srgbClr val="E40059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cat>
            <c:strRef>
              <c:f>'7.3 (5)'!$O$6:$O$17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(5)'!$Q$6:$Q$17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92.682926829268297</c:v>
                </c:pt>
                <c:pt idx="4" formatCode="0.00">
                  <c:v>114.51612903225808</c:v>
                </c:pt>
                <c:pt idx="5" formatCode="0.00">
                  <c:v>52.597402597402599</c:v>
                </c:pt>
                <c:pt idx="6" formatCode="0.00">
                  <c:v>94.955489614243334</c:v>
                </c:pt>
                <c:pt idx="7" formatCode="0.00">
                  <c:v>82.857142857142861</c:v>
                </c:pt>
                <c:pt idx="8" formatCode="0.00">
                  <c:v>51.050080775444265</c:v>
                </c:pt>
                <c:pt idx="9" formatCode="0.00">
                  <c:v>95.906432748538009</c:v>
                </c:pt>
                <c:pt idx="10" formatCode="0.00">
                  <c:v>47.249190938511326</c:v>
                </c:pt>
                <c:pt idx="11" formatCode="0.00">
                  <c:v>72.592592592592595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76-4233-9823-05882E2F13D5}"/>
            </c:ext>
          </c:extLst>
        </c:ser>
        <c:ser>
          <c:idx val="2"/>
          <c:order val="2"/>
          <c:tx>
            <c:strRef>
              <c:f>'7.3 (5)'!$R$5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cat>
            <c:strRef>
              <c:f>'7.3 (5)'!$O$6:$O$17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(5)'!$R$6:$R$17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92.682926829268297</c:v>
                </c:pt>
                <c:pt idx="4" formatCode="0.00">
                  <c:v>114.51612903225808</c:v>
                </c:pt>
                <c:pt idx="5" formatCode="0.00">
                  <c:v>51.94805194805194</c:v>
                </c:pt>
                <c:pt idx="6" formatCode="0.00">
                  <c:v>97.032640949554889</c:v>
                </c:pt>
                <c:pt idx="7" formatCode="0.00">
                  <c:v>83.956043956043956</c:v>
                </c:pt>
                <c:pt idx="8" formatCode="0.00">
                  <c:v>52.019386106623585</c:v>
                </c:pt>
                <c:pt idx="9" formatCode="0.00">
                  <c:v>95.906432748538009</c:v>
                </c:pt>
                <c:pt idx="10" formatCode="0.00">
                  <c:v>47.249190938511326</c:v>
                </c:pt>
                <c:pt idx="11" formatCode="0.00">
                  <c:v>73.333333333333329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76-4233-9823-05882E2F13D5}"/>
            </c:ext>
          </c:extLst>
        </c:ser>
        <c:ser>
          <c:idx val="3"/>
          <c:order val="3"/>
          <c:tx>
            <c:strRef>
              <c:f>'7.3 (5)'!$S$5</c:f>
              <c:strCache>
                <c:ptCount val="1"/>
                <c:pt idx="0">
                  <c:v>งป.61</c:v>
                </c:pt>
              </c:strCache>
            </c:strRef>
          </c:tx>
          <c:spPr>
            <a:solidFill>
              <a:srgbClr val="FFCCFF"/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cat>
            <c:strRef>
              <c:f>'7.3 (5)'!$O$6:$O$17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(5)'!$S$6:$S$17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93.902439024390233</c:v>
                </c:pt>
                <c:pt idx="4" formatCode="0.00">
                  <c:v>114.51612903225808</c:v>
                </c:pt>
                <c:pt idx="5" formatCode="0.00">
                  <c:v>52.597402597402599</c:v>
                </c:pt>
                <c:pt idx="6" formatCode="0.00">
                  <c:v>95.548961424332347</c:v>
                </c:pt>
                <c:pt idx="7" formatCode="0.00">
                  <c:v>82.857142857142861</c:v>
                </c:pt>
                <c:pt idx="8" formatCode="0.00">
                  <c:v>54.119547657512115</c:v>
                </c:pt>
                <c:pt idx="9" formatCode="0.00">
                  <c:v>96.491228070175438</c:v>
                </c:pt>
                <c:pt idx="10" formatCode="0.00">
                  <c:v>47.249190938511326</c:v>
                </c:pt>
                <c:pt idx="11" formatCode="0.00">
                  <c:v>73.594771241830074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76-4233-9823-05882E2F13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90918736"/>
        <c:axId val="686087344"/>
      </c:barChart>
      <c:catAx>
        <c:axId val="690918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6087344"/>
        <c:crosses val="autoZero"/>
        <c:auto val="1"/>
        <c:lblAlgn val="ctr"/>
        <c:lblOffset val="100"/>
        <c:noMultiLvlLbl val="0"/>
      </c:catAx>
      <c:valAx>
        <c:axId val="68608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ร้อยละของการบรรจุ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90918736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dirty="0"/>
              <a:t>7.3 ข้อ (5) ผลลัพธ์ด้านอัตรากำลังบุคลากร (กลุ่มชั้นยศ)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11796157528720774"/>
          <c:y val="9.0502385831907992E-2"/>
          <c:w val="0.85728977614490109"/>
          <c:h val="0.52737517399366174"/>
        </c:manualLayout>
      </c:layout>
      <c:lineChart>
        <c:grouping val="stacked"/>
        <c:varyColors val="0"/>
        <c:ser>
          <c:idx val="0"/>
          <c:order val="0"/>
          <c:tx>
            <c:strRef>
              <c:f>'7.3 (5)'!$P$5</c:f>
              <c:strCache>
                <c:ptCount val="1"/>
                <c:pt idx="0">
                  <c:v>งป.58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'7.3 (5)'!$O$6:$O$17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(5)'!$P$6:$P$17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EF-4F67-B195-789DD2430170}"/>
            </c:ext>
          </c:extLst>
        </c:ser>
        <c:ser>
          <c:idx val="1"/>
          <c:order val="1"/>
          <c:tx>
            <c:strRef>
              <c:f>'7.3 (5)'!$Q$5</c:f>
              <c:strCache>
                <c:ptCount val="1"/>
                <c:pt idx="0">
                  <c:v>งป.59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'7.3 (5)'!$O$6:$O$17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(5)'!$Q$6:$Q$17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92.682926829268297</c:v>
                </c:pt>
                <c:pt idx="4" formatCode="0.00">
                  <c:v>114.51612903225808</c:v>
                </c:pt>
                <c:pt idx="5" formatCode="0.00">
                  <c:v>52.597402597402599</c:v>
                </c:pt>
                <c:pt idx="6" formatCode="0.00">
                  <c:v>94.955489614243334</c:v>
                </c:pt>
                <c:pt idx="7" formatCode="0.00">
                  <c:v>82.857142857142861</c:v>
                </c:pt>
                <c:pt idx="8" formatCode="0.00">
                  <c:v>51.050080775444265</c:v>
                </c:pt>
                <c:pt idx="9" formatCode="0.00">
                  <c:v>95.906432748538009</c:v>
                </c:pt>
                <c:pt idx="10" formatCode="0.00">
                  <c:v>47.249190938511326</c:v>
                </c:pt>
                <c:pt idx="11" formatCode="0.00">
                  <c:v>72.592592592592595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EF-4F67-B195-789DD2430170}"/>
            </c:ext>
          </c:extLst>
        </c:ser>
        <c:ser>
          <c:idx val="2"/>
          <c:order val="2"/>
          <c:tx>
            <c:strRef>
              <c:f>'7.3 (5)'!$R$5</c:f>
              <c:strCache>
                <c:ptCount val="1"/>
                <c:pt idx="0">
                  <c:v>งป.60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'7.3 (5)'!$O$6:$O$17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(5)'!$R$6:$R$17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92.682926829268297</c:v>
                </c:pt>
                <c:pt idx="4" formatCode="0.00">
                  <c:v>114.51612903225808</c:v>
                </c:pt>
                <c:pt idx="5" formatCode="0.00">
                  <c:v>51.94805194805194</c:v>
                </c:pt>
                <c:pt idx="6" formatCode="0.00">
                  <c:v>97.032640949554889</c:v>
                </c:pt>
                <c:pt idx="7" formatCode="0.00">
                  <c:v>83.956043956043956</c:v>
                </c:pt>
                <c:pt idx="8" formatCode="0.00">
                  <c:v>52.019386106623585</c:v>
                </c:pt>
                <c:pt idx="9" formatCode="0.00">
                  <c:v>95.906432748538009</c:v>
                </c:pt>
                <c:pt idx="10" formatCode="0.00">
                  <c:v>47.249190938511326</c:v>
                </c:pt>
                <c:pt idx="11" formatCode="0.00">
                  <c:v>73.333333333333329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EF-4F67-B195-789DD2430170}"/>
            </c:ext>
          </c:extLst>
        </c:ser>
        <c:ser>
          <c:idx val="3"/>
          <c:order val="3"/>
          <c:tx>
            <c:strRef>
              <c:f>'7.3 (5)'!$S$5</c:f>
              <c:strCache>
                <c:ptCount val="1"/>
                <c:pt idx="0">
                  <c:v>งป.61</c:v>
                </c:pt>
              </c:strCache>
            </c:strRef>
          </c:tx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'7.3 (5)'!$O$6:$O$17</c:f>
              <c:strCache>
                <c:ptCount val="12"/>
                <c:pt idx="0">
                  <c:v>พล.ท.</c:v>
                </c:pt>
                <c:pt idx="1">
                  <c:v>พล.ร.ต.</c:v>
                </c:pt>
                <c:pt idx="2">
                  <c:v>น.อ.พิเศษ</c:v>
                </c:pt>
                <c:pt idx="3">
                  <c:v>น.อ.</c:v>
                </c:pt>
                <c:pt idx="4">
                  <c:v>น.ท.</c:v>
                </c:pt>
                <c:pt idx="5">
                  <c:v>น.ต.</c:v>
                </c:pt>
                <c:pt idx="6">
                  <c:v>ร.ต.-ร.อ.</c:v>
                </c:pt>
                <c:pt idx="7">
                  <c:v>พ.จ.ต.-พ.จ.อ.</c:v>
                </c:pt>
                <c:pt idx="8">
                  <c:v>จ.ต.-จ.อ.</c:v>
                </c:pt>
                <c:pt idx="9">
                  <c:v>พลทหาร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(5)'!$S$6:$S$17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0.00">
                  <c:v>93.902439024390233</c:v>
                </c:pt>
                <c:pt idx="4" formatCode="0.00">
                  <c:v>114.51612903225808</c:v>
                </c:pt>
                <c:pt idx="5" formatCode="0.00">
                  <c:v>52.597402597402599</c:v>
                </c:pt>
                <c:pt idx="6" formatCode="0.00">
                  <c:v>95.548961424332347</c:v>
                </c:pt>
                <c:pt idx="7" formatCode="0.00">
                  <c:v>82.857142857142861</c:v>
                </c:pt>
                <c:pt idx="8" formatCode="0.00">
                  <c:v>54.119547657512115</c:v>
                </c:pt>
                <c:pt idx="9" formatCode="0.00">
                  <c:v>96.491228070175438</c:v>
                </c:pt>
                <c:pt idx="10" formatCode="0.00">
                  <c:v>47.249190938511326</c:v>
                </c:pt>
                <c:pt idx="11" formatCode="0.00">
                  <c:v>73.594771241830074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EF-4F67-B195-789DD2430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0033856"/>
        <c:axId val="690035824"/>
      </c:lineChart>
      <c:catAx>
        <c:axId val="690033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90035824"/>
        <c:crosses val="autoZero"/>
        <c:auto val="1"/>
        <c:lblAlgn val="ctr"/>
        <c:lblOffset val="100"/>
        <c:noMultiLvlLbl val="0"/>
      </c:catAx>
      <c:valAx>
        <c:axId val="69003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00FF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ร้อยละของการบรรจุ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9003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pPr>
            <a:r>
              <a:rPr lang="th-TH" sz="1400"/>
              <a:t>7.3 ข้อ (5) ผลลัพธ์ด้านอัตรากำลังบุคลากร </a:t>
            </a:r>
            <a:r>
              <a:rPr lang="th-TH" sz="1400">
                <a:solidFill>
                  <a:srgbClr val="FF00FF"/>
                </a:solidFill>
              </a:rPr>
              <a:t>(ประเภทบุคลากร)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(5)'!$D$57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'7.3 (5)'!$C$58:$C$69</c:f>
              <c:strCache>
                <c:ptCount val="12"/>
                <c:pt idx="0">
                  <c:v>ผู้บริหาร</c:v>
                </c:pt>
                <c:pt idx="1">
                  <c:v>ฝ่ายอำนวยการ</c:v>
                </c:pt>
                <c:pt idx="2">
                  <c:v>ครู/อาจารย์</c:v>
                </c:pt>
                <c:pt idx="3">
                  <c:v>ผช.ครู</c:v>
                </c:pt>
                <c:pt idx="4">
                  <c:v>นักวิชาการ</c:v>
                </c:pt>
                <c:pt idx="5">
                  <c:v>อนุศาสนาจารย์</c:v>
                </c:pt>
                <c:pt idx="6">
                  <c:v>ประวัติศาสตร์</c:v>
                </c:pt>
                <c:pt idx="7">
                  <c:v>สารบรรณ</c:v>
                </c:pt>
                <c:pt idx="8">
                  <c:v>ช่างฝีมือ</c:v>
                </c:pt>
                <c:pt idx="9">
                  <c:v>อื่น ๆ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(5)'!$D$58:$D$69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0-4F4B-46EC-BAFF-467115B36A35}"/>
            </c:ext>
          </c:extLst>
        </c:ser>
        <c:ser>
          <c:idx val="1"/>
          <c:order val="1"/>
          <c:tx>
            <c:strRef>
              <c:f>'7.3 (5)'!$E$57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'7.3 (5)'!$C$58:$C$69</c:f>
              <c:strCache>
                <c:ptCount val="12"/>
                <c:pt idx="0">
                  <c:v>ผู้บริหาร</c:v>
                </c:pt>
                <c:pt idx="1">
                  <c:v>ฝ่ายอำนวยการ</c:v>
                </c:pt>
                <c:pt idx="2">
                  <c:v>ครู/อาจารย์</c:v>
                </c:pt>
                <c:pt idx="3">
                  <c:v>ผช.ครู</c:v>
                </c:pt>
                <c:pt idx="4">
                  <c:v>นักวิชาการ</c:v>
                </c:pt>
                <c:pt idx="5">
                  <c:v>อนุศาสนาจารย์</c:v>
                </c:pt>
                <c:pt idx="6">
                  <c:v>ประวัติศาสตร์</c:v>
                </c:pt>
                <c:pt idx="7">
                  <c:v>สารบรรณ</c:v>
                </c:pt>
                <c:pt idx="8">
                  <c:v>ช่างฝีมือ</c:v>
                </c:pt>
                <c:pt idx="9">
                  <c:v>อื่น ๆ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(5)'!$E$58:$E$69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4F4B-46EC-BAFF-467115B36A35}"/>
            </c:ext>
          </c:extLst>
        </c:ser>
        <c:ser>
          <c:idx val="2"/>
          <c:order val="2"/>
          <c:tx>
            <c:strRef>
              <c:f>'7.3 (5)'!$F$57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'7.3 (5)'!$C$58:$C$69</c:f>
              <c:strCache>
                <c:ptCount val="12"/>
                <c:pt idx="0">
                  <c:v>ผู้บริหาร</c:v>
                </c:pt>
                <c:pt idx="1">
                  <c:v>ฝ่ายอำนวยการ</c:v>
                </c:pt>
                <c:pt idx="2">
                  <c:v>ครู/อาจารย์</c:v>
                </c:pt>
                <c:pt idx="3">
                  <c:v>ผช.ครู</c:v>
                </c:pt>
                <c:pt idx="4">
                  <c:v>นักวิชาการ</c:v>
                </c:pt>
                <c:pt idx="5">
                  <c:v>อนุศาสนาจารย์</c:v>
                </c:pt>
                <c:pt idx="6">
                  <c:v>ประวัติศาสตร์</c:v>
                </c:pt>
                <c:pt idx="7">
                  <c:v>สารบรรณ</c:v>
                </c:pt>
                <c:pt idx="8">
                  <c:v>ช่างฝีมือ</c:v>
                </c:pt>
                <c:pt idx="9">
                  <c:v>อื่น ๆ</c:v>
                </c:pt>
                <c:pt idx="10">
                  <c:v>ลูกจ้าง/พนักงานราชการ</c:v>
                </c:pt>
                <c:pt idx="11">
                  <c:v>รวม</c:v>
                </c:pt>
              </c:strCache>
            </c:strRef>
          </c:cat>
          <c:val>
            <c:numRef>
              <c:f>'7.3 (5)'!$F$58:$F$69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4F4B-46EC-BAFF-467115B36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690036808"/>
        <c:axId val="690028936"/>
      </c:barChart>
      <c:catAx>
        <c:axId val="690036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b="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90028936"/>
        <c:crosses val="autoZero"/>
        <c:auto val="1"/>
        <c:lblAlgn val="ctr"/>
        <c:lblOffset val="100"/>
        <c:noMultiLvlLbl val="0"/>
      </c:catAx>
      <c:valAx>
        <c:axId val="690028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b="0"/>
                  <a:t>ร้อยละของการบรรจุ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900368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/>
              <a:t>7.3 (ข้อ 6) ผลลัพธ์ด้านบรรยากาศการทำงาน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(6)'!$V$5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(6)'!$T$6:$U$11</c:f>
              <c:strCache>
                <c:ptCount val="6"/>
                <c:pt idx="0">
                  <c:v>-บรรยากาศการทำงาน (ประเมินความผาสุก)</c:v>
                </c:pt>
                <c:pt idx="1">
                  <c:v>-บรรยากาศการทำงาน (5ส.)</c:v>
                </c:pt>
                <c:pt idx="2">
                  <c:v>-สุขภาพ</c:v>
                </c:pt>
                <c:pt idx="3">
                  <c:v>-ความปลอดภัย (บัตรผ่าน)</c:v>
                </c:pt>
                <c:pt idx="4">
                  <c:v>-ความปลอดภัย (ซ้อมดับเพลิง)</c:v>
                </c:pt>
                <c:pt idx="5">
                  <c:v>-สวัสดิการ</c:v>
                </c:pt>
              </c:strCache>
            </c:strRef>
          </c:cat>
          <c:val>
            <c:numRef>
              <c:f>'7.3 (6)'!$V$6:$V$11</c:f>
              <c:numCache>
                <c:formatCode>General</c:formatCode>
                <c:ptCount val="6"/>
                <c:pt idx="0">
                  <c:v>100</c:v>
                </c:pt>
                <c:pt idx="1">
                  <c:v>62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BD-4822-9E64-351389B2CEAF}"/>
            </c:ext>
          </c:extLst>
        </c:ser>
        <c:ser>
          <c:idx val="1"/>
          <c:order val="1"/>
          <c:tx>
            <c:strRef>
              <c:f>'7.3 (6)'!$W$5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(6)'!$T$6:$U$11</c:f>
              <c:strCache>
                <c:ptCount val="6"/>
                <c:pt idx="0">
                  <c:v>-บรรยากาศการทำงาน (ประเมินความผาสุก)</c:v>
                </c:pt>
                <c:pt idx="1">
                  <c:v>-บรรยากาศการทำงาน (5ส.)</c:v>
                </c:pt>
                <c:pt idx="2">
                  <c:v>-สุขภาพ</c:v>
                </c:pt>
                <c:pt idx="3">
                  <c:v>-ความปลอดภัย (บัตรผ่าน)</c:v>
                </c:pt>
                <c:pt idx="4">
                  <c:v>-ความปลอดภัย (ซ้อมดับเพลิง)</c:v>
                </c:pt>
                <c:pt idx="5">
                  <c:v>-สวัสดิการ</c:v>
                </c:pt>
              </c:strCache>
            </c:strRef>
          </c:cat>
          <c:val>
            <c:numRef>
              <c:f>'7.3 (6)'!$W$6:$W$11</c:f>
              <c:numCache>
                <c:formatCode>General</c:formatCode>
                <c:ptCount val="6"/>
                <c:pt idx="0">
                  <c:v>100</c:v>
                </c:pt>
                <c:pt idx="1">
                  <c:v>77.91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BD-4822-9E64-351389B2CEAF}"/>
            </c:ext>
          </c:extLst>
        </c:ser>
        <c:ser>
          <c:idx val="2"/>
          <c:order val="2"/>
          <c:tx>
            <c:strRef>
              <c:f>'7.3 (6)'!$X$5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'7.3 (6)'!$T$6:$U$11</c:f>
              <c:strCache>
                <c:ptCount val="6"/>
                <c:pt idx="0">
                  <c:v>-บรรยากาศการทำงาน (ประเมินความผาสุก)</c:v>
                </c:pt>
                <c:pt idx="1">
                  <c:v>-บรรยากาศการทำงาน (5ส.)</c:v>
                </c:pt>
                <c:pt idx="2">
                  <c:v>-สุขภาพ</c:v>
                </c:pt>
                <c:pt idx="3">
                  <c:v>-ความปลอดภัย (บัตรผ่าน)</c:v>
                </c:pt>
                <c:pt idx="4">
                  <c:v>-ความปลอดภัย (ซ้อมดับเพลิง)</c:v>
                </c:pt>
                <c:pt idx="5">
                  <c:v>-สวัสดิการ</c:v>
                </c:pt>
              </c:strCache>
            </c:strRef>
          </c:cat>
          <c:val>
            <c:numRef>
              <c:f>'7.3 (6)'!$X$6:$X$11</c:f>
              <c:numCache>
                <c:formatCode>General</c:formatCode>
                <c:ptCount val="6"/>
                <c:pt idx="0">
                  <c:v>100</c:v>
                </c:pt>
                <c:pt idx="1">
                  <c:v>80.040000000000006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91.96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BD-4822-9E64-351389B2CE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89922664"/>
        <c:axId val="689913808"/>
      </c:barChart>
      <c:catAx>
        <c:axId val="689922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913808"/>
        <c:crosses val="autoZero"/>
        <c:auto val="1"/>
        <c:lblAlgn val="ctr"/>
        <c:lblOffset val="100"/>
        <c:noMultiLvlLbl val="0"/>
      </c:catAx>
      <c:valAx>
        <c:axId val="68991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/>
                  <a:t>ร้อยละของความสำเร็จ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922664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/>
              <a:t>7.3 ข้อ (6) ผลลัพธ์ด้านบรรยาศการทำงาน (สวัสดิภาพ/สิทธิประโยชน์)</a:t>
            </a:r>
          </a:p>
        </c:rich>
      </c:tx>
      <c:layout>
        <c:manualLayout>
          <c:xMode val="edge"/>
          <c:yMode val="edge"/>
          <c:x val="0.29243744531933508"/>
          <c:y val="2.3148148148148147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(6)'!$V$18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(6)'!$U$19:$U$21</c:f>
              <c:strCache>
                <c:ptCount val="3"/>
                <c:pt idx="0">
                  <c:v>กู้ยืมเงิน</c:v>
                </c:pt>
                <c:pt idx="1">
                  <c:v>ฌาปนกิจสงเคราะห์</c:v>
                </c:pt>
                <c:pt idx="2">
                  <c:v>ทุนการศึกษา</c:v>
                </c:pt>
              </c:strCache>
            </c:strRef>
          </c:cat>
          <c:val>
            <c:numRef>
              <c:f>'7.3 (6)'!$V$19:$V$21</c:f>
              <c:numCache>
                <c:formatCode>General</c:formatCode>
                <c:ptCount val="3"/>
                <c:pt idx="0">
                  <c:v>73.33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B-4069-B20A-4274FF0CB9BA}"/>
            </c:ext>
          </c:extLst>
        </c:ser>
        <c:ser>
          <c:idx val="1"/>
          <c:order val="1"/>
          <c:tx>
            <c:strRef>
              <c:f>'7.3 (6)'!$W$18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(6)'!$U$19:$U$21</c:f>
              <c:strCache>
                <c:ptCount val="3"/>
                <c:pt idx="0">
                  <c:v>กู้ยืมเงิน</c:v>
                </c:pt>
                <c:pt idx="1">
                  <c:v>ฌาปนกิจสงเคราะห์</c:v>
                </c:pt>
                <c:pt idx="2">
                  <c:v>ทุนการศึกษา</c:v>
                </c:pt>
              </c:strCache>
            </c:strRef>
          </c:cat>
          <c:val>
            <c:numRef>
              <c:f>'7.3 (6)'!$W$19:$W$21</c:f>
              <c:numCache>
                <c:formatCode>General</c:formatCode>
                <c:ptCount val="3"/>
                <c:pt idx="0">
                  <c:v>73.12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CB-4069-B20A-4274FF0CB9BA}"/>
            </c:ext>
          </c:extLst>
        </c:ser>
        <c:ser>
          <c:idx val="2"/>
          <c:order val="2"/>
          <c:tx>
            <c:strRef>
              <c:f>'7.3 (6)'!$X$18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(6)'!$U$19:$U$21</c:f>
              <c:strCache>
                <c:ptCount val="3"/>
                <c:pt idx="0">
                  <c:v>กู้ยืมเงิน</c:v>
                </c:pt>
                <c:pt idx="1">
                  <c:v>ฌาปนกิจสงเคราะห์</c:v>
                </c:pt>
                <c:pt idx="2">
                  <c:v>ทุนการศึกษา</c:v>
                </c:pt>
              </c:strCache>
            </c:strRef>
          </c:cat>
          <c:val>
            <c:numRef>
              <c:f>'7.3 (6)'!$X$19:$X$21</c:f>
              <c:numCache>
                <c:formatCode>General</c:formatCode>
                <c:ptCount val="3"/>
                <c:pt idx="0">
                  <c:v>75.27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CB-4069-B20A-4274FF0CB9BA}"/>
            </c:ext>
          </c:extLst>
        </c:ser>
        <c:ser>
          <c:idx val="3"/>
          <c:order val="3"/>
          <c:tx>
            <c:strRef>
              <c:f>'7.3 (6)'!$Y$18</c:f>
              <c:strCache>
                <c:ptCount val="1"/>
                <c:pt idx="0">
                  <c:v>งป.61</c:v>
                </c:pt>
              </c:strCache>
            </c:strRef>
          </c:tx>
          <c:spPr>
            <a:solidFill>
              <a:srgbClr val="FFCCFF"/>
            </a:solidFill>
            <a:ln w="9525" cap="flat" cmpd="sng" algn="ctr">
              <a:solidFill>
                <a:srgbClr val="7030A0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(6)'!$U$19:$U$21</c:f>
              <c:strCache>
                <c:ptCount val="3"/>
                <c:pt idx="0">
                  <c:v>กู้ยืมเงิน</c:v>
                </c:pt>
                <c:pt idx="1">
                  <c:v>ฌาปนกิจสงเคราะห์</c:v>
                </c:pt>
                <c:pt idx="2">
                  <c:v>ทุนการศึกษา</c:v>
                </c:pt>
              </c:strCache>
            </c:strRef>
          </c:cat>
          <c:val>
            <c:numRef>
              <c:f>'7.3 (6)'!$Y$19:$Y$21</c:f>
              <c:numCache>
                <c:formatCode>General</c:formatCode>
                <c:ptCount val="3"/>
                <c:pt idx="0">
                  <c:v>75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CB-4069-B20A-4274FF0CB9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89918728"/>
        <c:axId val="689919056"/>
      </c:barChart>
      <c:catAx>
        <c:axId val="689918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919056"/>
        <c:crosses val="autoZero"/>
        <c:auto val="1"/>
        <c:lblAlgn val="ctr"/>
        <c:lblOffset val="100"/>
        <c:noMultiLvlLbl val="0"/>
      </c:catAx>
      <c:valAx>
        <c:axId val="68991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ร้อยละของจำนวนผู้ที่รับสงเคราะห์</a:t>
                </a:r>
              </a:p>
            </c:rich>
          </c:tx>
          <c:layout>
            <c:manualLayout>
              <c:xMode val="edge"/>
              <c:yMode val="edge"/>
              <c:x val="2.2721402748167488E-2"/>
              <c:y val="0.309943861184018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918728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/>
              <a:t>7.3 (</a:t>
            </a:r>
            <a:r>
              <a:rPr lang="th-TH"/>
              <a:t>ข้อ</a:t>
            </a:r>
            <a:r>
              <a:rPr lang="th-TH" baseline="0"/>
              <a:t> </a:t>
            </a:r>
            <a:r>
              <a:rPr lang="en-US" baseline="0"/>
              <a:t>7) </a:t>
            </a:r>
            <a:r>
              <a:rPr lang="th-TH" baseline="0"/>
              <a:t>ผลลัพธ์ด้านการทำให้บุคลากรมีความผูกพันธ์</a:t>
            </a:r>
            <a:endParaRPr lang="th-TH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 (7)'!$C$14</c:f>
              <c:strCache>
                <c:ptCount val="1"/>
                <c:pt idx="0">
                  <c:v>-การขอลาออกก่อนเกษียณ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(7)'!$D$13:$F$13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'7.3 (7)'!$D$14:$F$14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D63F-4898-864E-B5505B484BD3}"/>
            </c:ext>
          </c:extLst>
        </c:ser>
        <c:ser>
          <c:idx val="1"/>
          <c:order val="1"/>
          <c:tx>
            <c:strRef>
              <c:f>'7.3 (7)'!$C$15</c:f>
              <c:strCache>
                <c:ptCount val="1"/>
                <c:pt idx="0">
                  <c:v>-การขอย้ายออกนอกหน่วย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 (7)'!$D$13:$F$13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'7.3 (7)'!$D$15:$F$15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3F-4898-864E-B5505B484B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33053183"/>
        <c:axId val="1487320159"/>
      </c:barChart>
      <c:catAx>
        <c:axId val="15330531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87320159"/>
        <c:crosses val="autoZero"/>
        <c:auto val="1"/>
        <c:lblAlgn val="ctr"/>
        <c:lblOffset val="100"/>
        <c:noMultiLvlLbl val="0"/>
      </c:catAx>
      <c:valAx>
        <c:axId val="148732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33053183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pPr>
            <a:r>
              <a:rPr lang="th-TH" sz="1600"/>
              <a:t>7.1 (ข้อ 1) ผลลัพธ์ด้านผลผลิตคู่เทียบระหว่าง รร.ชุมพลฯ กับ รร.จ่าอากาศ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normalizeH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(1)'!$Y$26</c:f>
              <c:strCache>
                <c:ptCount val="1"/>
                <c:pt idx="0">
                  <c:v>นักเรียนจ่า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(1)'!$Z$25:$AB$25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(1)'!$Z$26:$AB$26</c:f>
              <c:numCache>
                <c:formatCode>General</c:formatCode>
                <c:ptCount val="3"/>
                <c:pt idx="0">
                  <c:v>100</c:v>
                </c:pt>
                <c:pt idx="1">
                  <c:v>98.72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20-47C2-9E86-0F709A911746}"/>
            </c:ext>
          </c:extLst>
        </c:ser>
        <c:ser>
          <c:idx val="1"/>
          <c:order val="1"/>
          <c:tx>
            <c:strRef>
              <c:f>'7.1 (1)'!$Y$27</c:f>
              <c:strCache>
                <c:ptCount val="1"/>
                <c:pt idx="0">
                  <c:v>นักเรียนจ่าอากาศ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(1)'!$Z$25:$AB$25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(1)'!$Z$27:$AB$27</c:f>
              <c:numCache>
                <c:formatCode>General</c:formatCode>
                <c:ptCount val="3"/>
                <c:pt idx="0">
                  <c:v>99.52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20-47C2-9E86-0F709A91174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036809967"/>
        <c:axId val="1432035439"/>
      </c:barChart>
      <c:catAx>
        <c:axId val="10368099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20" normalizeH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2035439"/>
        <c:crosses val="autoZero"/>
        <c:auto val="1"/>
        <c:lblAlgn val="ctr"/>
        <c:lblOffset val="100"/>
        <c:noMultiLvlLbl val="0"/>
      </c:catAx>
      <c:valAx>
        <c:axId val="143203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จำนวนผู้สำเร็จการศึกษา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036809967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dirty="0"/>
              <a:t>7.3 (</a:t>
            </a:r>
            <a:r>
              <a:rPr lang="th-TH" dirty="0"/>
              <a:t>ข้อ 8) ผลลัพธ์ด้านการพัฒนาบุคลากร (กลุ่มครูอาจารย์) 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'7.3(8)'!$E$16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'7.3(8)'!$D$17:$D$22</c:f>
              <c:strCache>
                <c:ptCount val="6"/>
                <c:pt idx="0">
                  <c:v>ฝวก.ฯ</c:v>
                </c:pt>
                <c:pt idx="1">
                  <c:v>วทร.ฯ</c:v>
                </c:pt>
                <c:pt idx="2">
                  <c:v>รร.สธ.ทร.ฯ</c:v>
                </c:pt>
                <c:pt idx="3">
                  <c:v>รร.ชต.ฯ</c:v>
                </c:pt>
                <c:pt idx="4">
                  <c:v>รร.ชุมพลฯ </c:v>
                </c:pt>
                <c:pt idx="5">
                  <c:v>รวม</c:v>
                </c:pt>
              </c:strCache>
            </c:strRef>
          </c:cat>
          <c:val>
            <c:numRef>
              <c:f>'7.3(8)'!$E$17:$E$22</c:f>
              <c:numCache>
                <c:formatCode>General</c:formatCode>
                <c:ptCount val="6"/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97.08</c:v>
                </c:pt>
                <c:pt idx="5">
                  <c:v>97.39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80-4C04-A8E9-62FB02BC9178}"/>
            </c:ext>
          </c:extLst>
        </c:ser>
        <c:ser>
          <c:idx val="1"/>
          <c:order val="1"/>
          <c:tx>
            <c:strRef>
              <c:f>'7.3(8)'!$F$16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'7.3(8)'!$D$17:$D$22</c:f>
              <c:strCache>
                <c:ptCount val="6"/>
                <c:pt idx="0">
                  <c:v>ฝวก.ฯ</c:v>
                </c:pt>
                <c:pt idx="1">
                  <c:v>วทร.ฯ</c:v>
                </c:pt>
                <c:pt idx="2">
                  <c:v>รร.สธ.ทร.ฯ</c:v>
                </c:pt>
                <c:pt idx="3">
                  <c:v>รร.ชต.ฯ</c:v>
                </c:pt>
                <c:pt idx="4">
                  <c:v>รร.ชุมพลฯ </c:v>
                </c:pt>
                <c:pt idx="5">
                  <c:v>รวม</c:v>
                </c:pt>
              </c:strCache>
            </c:strRef>
          </c:cat>
          <c:val>
            <c:numRef>
              <c:f>'7.3(8)'!$F$17:$F$22</c:f>
              <c:numCache>
                <c:formatCode>General</c:formatCode>
                <c:ptCount val="6"/>
                <c:pt idx="0">
                  <c:v>60.53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96.8</c:v>
                </c:pt>
                <c:pt idx="5">
                  <c:v>89.44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80-4C04-A8E9-62FB02BC9178}"/>
            </c:ext>
          </c:extLst>
        </c:ser>
        <c:ser>
          <c:idx val="2"/>
          <c:order val="2"/>
          <c:tx>
            <c:strRef>
              <c:f>'7.3(8)'!$G$16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rgbClr val="4B87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'7.3(8)'!$D$17:$D$22</c:f>
              <c:strCache>
                <c:ptCount val="6"/>
                <c:pt idx="0">
                  <c:v>ฝวก.ฯ</c:v>
                </c:pt>
                <c:pt idx="1">
                  <c:v>วทร.ฯ</c:v>
                </c:pt>
                <c:pt idx="2">
                  <c:v>รร.สธ.ทร.ฯ</c:v>
                </c:pt>
                <c:pt idx="3">
                  <c:v>รร.ชต.ฯ</c:v>
                </c:pt>
                <c:pt idx="4">
                  <c:v>รร.ชุมพลฯ </c:v>
                </c:pt>
                <c:pt idx="5">
                  <c:v>รวม</c:v>
                </c:pt>
              </c:strCache>
            </c:strRef>
          </c:cat>
          <c:val>
            <c:numRef>
              <c:f>'7.3(8)'!$G$17:$G$22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98.32</c:v>
                </c:pt>
                <c:pt idx="5">
                  <c:v>98.84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80-4C04-A8E9-62FB02BC91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31633087"/>
        <c:axId val="1491160879"/>
      </c:barChart>
      <c:catAx>
        <c:axId val="14316330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91160879"/>
        <c:crosses val="autoZero"/>
        <c:auto val="1"/>
        <c:lblAlgn val="ctr"/>
        <c:lblOffset val="100"/>
        <c:noMultiLvlLbl val="0"/>
      </c:catAx>
      <c:valAx>
        <c:axId val="1491160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ร้อยละของการพัฒนา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1633087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/>
              <a:t>7.3</a:t>
            </a:r>
            <a:r>
              <a:rPr lang="en-US" baseline="0"/>
              <a:t> (</a:t>
            </a:r>
            <a:r>
              <a:rPr lang="th-TH" baseline="0"/>
              <a:t>ข้อ </a:t>
            </a:r>
            <a:r>
              <a:rPr lang="en-US" baseline="0"/>
              <a:t>8 ) </a:t>
            </a:r>
            <a:r>
              <a:rPr lang="th-TH" baseline="0"/>
              <a:t>ผลลัพธ์ด้านการพัฒนาบุคลากร (กลุ่มผู้บริหารสถานศึกษา)</a:t>
            </a:r>
            <a:endParaRPr lang="th-TH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'7.3(8)'!$E$43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'7.3(8)'!$D$44:$D$48</c:f>
              <c:strCache>
                <c:ptCount val="5"/>
                <c:pt idx="0">
                  <c:v>วทร.ฯ</c:v>
                </c:pt>
                <c:pt idx="1">
                  <c:v>รร.สธ.ทร.ฯ</c:v>
                </c:pt>
                <c:pt idx="2">
                  <c:v>รร.ชต.ฯ</c:v>
                </c:pt>
                <c:pt idx="3">
                  <c:v>รร.ชุมพลฯ </c:v>
                </c:pt>
                <c:pt idx="4">
                  <c:v>รวม</c:v>
                </c:pt>
              </c:strCache>
            </c:strRef>
          </c:cat>
          <c:val>
            <c:numRef>
              <c:f>'7.3(8)'!$E$44:$E$48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F-4C07-BCFC-011132F9FA5E}"/>
            </c:ext>
          </c:extLst>
        </c:ser>
        <c:ser>
          <c:idx val="1"/>
          <c:order val="1"/>
          <c:tx>
            <c:strRef>
              <c:f>'7.3(8)'!$F$43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'7.3(8)'!$D$44:$D$48</c:f>
              <c:strCache>
                <c:ptCount val="5"/>
                <c:pt idx="0">
                  <c:v>วทร.ฯ</c:v>
                </c:pt>
                <c:pt idx="1">
                  <c:v>รร.สธ.ทร.ฯ</c:v>
                </c:pt>
                <c:pt idx="2">
                  <c:v>รร.ชต.ฯ</c:v>
                </c:pt>
                <c:pt idx="3">
                  <c:v>รร.ชุมพลฯ </c:v>
                </c:pt>
                <c:pt idx="4">
                  <c:v>รวม</c:v>
                </c:pt>
              </c:strCache>
            </c:strRef>
          </c:cat>
          <c:val>
            <c:numRef>
              <c:f>'7.3(8)'!$F$44:$F$48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F-4C07-BCFC-011132F9FA5E}"/>
            </c:ext>
          </c:extLst>
        </c:ser>
        <c:ser>
          <c:idx val="2"/>
          <c:order val="2"/>
          <c:tx>
            <c:strRef>
              <c:f>'7.3(8)'!$G$43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rgbClr val="4B87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'7.3(8)'!$D$44:$D$48</c:f>
              <c:strCache>
                <c:ptCount val="5"/>
                <c:pt idx="0">
                  <c:v>วทร.ฯ</c:v>
                </c:pt>
                <c:pt idx="1">
                  <c:v>รร.สธ.ทร.ฯ</c:v>
                </c:pt>
                <c:pt idx="2">
                  <c:v>รร.ชต.ฯ</c:v>
                </c:pt>
                <c:pt idx="3">
                  <c:v>รร.ชุมพลฯ </c:v>
                </c:pt>
                <c:pt idx="4">
                  <c:v>รวม</c:v>
                </c:pt>
              </c:strCache>
            </c:strRef>
          </c:cat>
          <c:val>
            <c:numRef>
              <c:f>'7.3(8)'!$G$44:$G$48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F-4C07-BCFC-011132F9FA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25477999"/>
        <c:axId val="1487271391"/>
      </c:barChart>
      <c:catAx>
        <c:axId val="13254779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87271391"/>
        <c:crosses val="autoZero"/>
        <c:auto val="1"/>
        <c:lblAlgn val="ctr"/>
        <c:lblOffset val="100"/>
        <c:noMultiLvlLbl val="0"/>
      </c:catAx>
      <c:valAx>
        <c:axId val="1487271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ร้อยละของบุคลากรกลุ่มผู้บริหาร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25477999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600" b="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/>
              <a:t>7.4 ข้อ (10) ผลลัพธ์ด้านการกำกับองค์การ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'7.4 (10)'!$D$30</c:f>
              <c:strCache>
                <c:ptCount val="1"/>
                <c:pt idx="0">
                  <c:v>งป.58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(10)'!$C$31:$C$35</c:f>
              <c:strCache>
                <c:ptCount val="5"/>
                <c:pt idx="0">
                  <c:v>การบริหารเงินและงบประมาณ</c:v>
                </c:pt>
                <c:pt idx="1">
                  <c:v>การติดตามงาน</c:v>
                </c:pt>
                <c:pt idx="2">
                  <c:v>การควบคุมภายใน</c:v>
                </c:pt>
                <c:pt idx="3">
                  <c:v>นโยบาย ผบ.ทร.</c:v>
                </c:pt>
                <c:pt idx="4">
                  <c:v>แผนปฏิบัติราชการ</c:v>
                </c:pt>
              </c:strCache>
            </c:strRef>
          </c:cat>
          <c:val>
            <c:numRef>
              <c:f>'7.4 (10)'!$D$31:$D$35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12-4680-88D2-9DCA6FC80E7B}"/>
            </c:ext>
          </c:extLst>
        </c:ser>
        <c:ser>
          <c:idx val="1"/>
          <c:order val="1"/>
          <c:tx>
            <c:strRef>
              <c:f>'7.4 (10)'!$E$30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(10)'!$C$31:$C$35</c:f>
              <c:strCache>
                <c:ptCount val="5"/>
                <c:pt idx="0">
                  <c:v>การบริหารเงินและงบประมาณ</c:v>
                </c:pt>
                <c:pt idx="1">
                  <c:v>การติดตามงาน</c:v>
                </c:pt>
                <c:pt idx="2">
                  <c:v>การควบคุมภายใน</c:v>
                </c:pt>
                <c:pt idx="3">
                  <c:v>นโยบาย ผบ.ทร.</c:v>
                </c:pt>
                <c:pt idx="4">
                  <c:v>แผนปฏิบัติราชการ</c:v>
                </c:pt>
              </c:strCache>
            </c:strRef>
          </c:cat>
          <c:val>
            <c:numRef>
              <c:f>'7.4 (10)'!$E$31:$E$35</c:f>
              <c:numCache>
                <c:formatCode>General</c:formatCode>
                <c:ptCount val="5"/>
                <c:pt idx="0">
                  <c:v>110.34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12-4680-88D2-9DCA6FC80E7B}"/>
            </c:ext>
          </c:extLst>
        </c:ser>
        <c:ser>
          <c:idx val="2"/>
          <c:order val="2"/>
          <c:tx>
            <c:strRef>
              <c:f>'7.4 (10)'!$F$30</c:f>
              <c:strCache>
                <c:ptCount val="1"/>
                <c:pt idx="0">
                  <c:v>งป.60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(10)'!$C$31:$C$35</c:f>
              <c:strCache>
                <c:ptCount val="5"/>
                <c:pt idx="0">
                  <c:v>การบริหารเงินและงบประมาณ</c:v>
                </c:pt>
                <c:pt idx="1">
                  <c:v>การติดตามงาน</c:v>
                </c:pt>
                <c:pt idx="2">
                  <c:v>การควบคุมภายใน</c:v>
                </c:pt>
                <c:pt idx="3">
                  <c:v>นโยบาย ผบ.ทร.</c:v>
                </c:pt>
                <c:pt idx="4">
                  <c:v>แผนปฏิบัติราชการ</c:v>
                </c:pt>
              </c:strCache>
            </c:strRef>
          </c:cat>
          <c:val>
            <c:numRef>
              <c:f>'7.4 (10)'!$F$31:$F$35</c:f>
              <c:numCache>
                <c:formatCode>General</c:formatCode>
                <c:ptCount val="5"/>
                <c:pt idx="0">
                  <c:v>99.92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12-4680-88D2-9DCA6FC80E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89891832"/>
        <c:axId val="689893472"/>
      </c:barChart>
      <c:catAx>
        <c:axId val="689891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893472"/>
        <c:crosses val="autoZero"/>
        <c:auto val="1"/>
        <c:lblAlgn val="ctr"/>
        <c:lblOffset val="100"/>
        <c:noMultiLvlLbl val="0"/>
      </c:catAx>
      <c:valAx>
        <c:axId val="68989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00FF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891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74690885376482"/>
          <c:y val="0.94530133288552154"/>
          <c:w val="0.23944085587087674"/>
          <c:h val="3.63132904377402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300" cap="all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 kern="1300" spc="0" baseline="0"/>
              <a:t>7.4 ข้อ (10) ผลลัพธ์ด้านการกำกับองค์การ</a:t>
            </a:r>
          </a:p>
          <a:p>
            <a:pPr>
              <a:defRPr sz="1400" kern="1300" spc="0"/>
            </a:pPr>
            <a:r>
              <a:rPr lang="th-TH" sz="1400" kern="1300" spc="0" baseline="0"/>
              <a:t> (การบริหารการเงินและงบประมาณ)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300" cap="all" spc="0" baseline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'7.4 (10)'!$D$45</c:f>
              <c:strCache>
                <c:ptCount val="1"/>
                <c:pt idx="0">
                  <c:v>งป.58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tx1"/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(10)'!$C$46:$C$49</c:f>
              <c:strCache>
                <c:ptCount val="4"/>
                <c:pt idx="0">
                  <c:v>เบิกจ่ายเงิน</c:v>
                </c:pt>
                <c:pt idx="1">
                  <c:v>เบิกจ่าย งป.</c:v>
                </c:pt>
                <c:pt idx="2">
                  <c:v>โครงการศึกษาอบรม</c:v>
                </c:pt>
                <c:pt idx="3">
                  <c:v>ประชุมสวัสดิการ</c:v>
                </c:pt>
              </c:strCache>
            </c:strRef>
          </c:cat>
          <c:val>
            <c:numRef>
              <c:f>'7.4 (10)'!$D$46:$D$49</c:f>
              <c:numCache>
                <c:formatCode>General</c:formatCode>
                <c:ptCount val="4"/>
                <c:pt idx="0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54-4AF0-9AD2-19F90AF58A39}"/>
            </c:ext>
          </c:extLst>
        </c:ser>
        <c:ser>
          <c:idx val="1"/>
          <c:order val="1"/>
          <c:tx>
            <c:strRef>
              <c:f>'7.4 (10)'!$E$45</c:f>
              <c:strCache>
                <c:ptCount val="1"/>
                <c:pt idx="0">
                  <c:v>งป.59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chemeClr val="tx1"/>
              </a:solidFill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(10)'!$C$46:$C$49</c:f>
              <c:strCache>
                <c:ptCount val="4"/>
                <c:pt idx="0">
                  <c:v>เบิกจ่ายเงิน</c:v>
                </c:pt>
                <c:pt idx="1">
                  <c:v>เบิกจ่าย งป.</c:v>
                </c:pt>
                <c:pt idx="2">
                  <c:v>โครงการศึกษาอบรม</c:v>
                </c:pt>
                <c:pt idx="3">
                  <c:v>ประชุมสวัสดิการ</c:v>
                </c:pt>
              </c:strCache>
            </c:strRef>
          </c:cat>
          <c:val>
            <c:numRef>
              <c:f>'7.4 (10)'!$E$46:$E$49</c:f>
              <c:numCache>
                <c:formatCode>General</c:formatCode>
                <c:ptCount val="4"/>
                <c:pt idx="0">
                  <c:v>100</c:v>
                </c:pt>
                <c:pt idx="1">
                  <c:v>141.37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54-4AF0-9AD2-19F90AF58A39}"/>
            </c:ext>
          </c:extLst>
        </c:ser>
        <c:ser>
          <c:idx val="2"/>
          <c:order val="2"/>
          <c:tx>
            <c:strRef>
              <c:f>'7.4 (10)'!$F$45</c:f>
              <c:strCache>
                <c:ptCount val="1"/>
                <c:pt idx="0">
                  <c:v>งป.60</c:v>
                </c:pt>
              </c:strCache>
            </c:strRef>
          </c:tx>
          <c:spPr>
            <a:pattFill prst="narHorz">
              <a:fgClr>
                <a:srgbClr val="00B0F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(10)'!$C$46:$C$49</c:f>
              <c:strCache>
                <c:ptCount val="4"/>
                <c:pt idx="0">
                  <c:v>เบิกจ่ายเงิน</c:v>
                </c:pt>
                <c:pt idx="1">
                  <c:v>เบิกจ่าย งป.</c:v>
                </c:pt>
                <c:pt idx="2">
                  <c:v>โครงการศึกษาอบรม</c:v>
                </c:pt>
                <c:pt idx="3">
                  <c:v>ประชุมสวัสดิการ</c:v>
                </c:pt>
              </c:strCache>
            </c:strRef>
          </c:cat>
          <c:val>
            <c:numRef>
              <c:f>'7.4 (10)'!$F$46:$F$49</c:f>
              <c:numCache>
                <c:formatCode>General</c:formatCode>
                <c:ptCount val="4"/>
                <c:pt idx="0">
                  <c:v>100</c:v>
                </c:pt>
                <c:pt idx="1">
                  <c:v>99.68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54-4AF0-9AD2-19F90AF58A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690058128"/>
        <c:axId val="690051240"/>
      </c:barChart>
      <c:catAx>
        <c:axId val="690058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b="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90051240"/>
        <c:crosses val="autoZero"/>
        <c:auto val="1"/>
        <c:lblAlgn val="ctr"/>
        <c:lblOffset val="100"/>
        <c:noMultiLvlLbl val="0"/>
      </c:catAx>
      <c:valAx>
        <c:axId val="6900512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b="0"/>
                  <a:t>ร้อยละของความสำเร็จ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90058128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/>
              <a:t>7.4 ข้อ (11) ผลลัพธ์ด้านการปฏิบัติตามกฎระเบียบ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'7.4(11)'!$Q$17</c:f>
              <c:strCache>
                <c:ptCount val="1"/>
                <c:pt idx="0">
                  <c:v>ปฏิบัติตามกฎระเบียบ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68C-4DA1-9BA2-19EF6F2883B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68C-4DA1-9BA2-19EF6F2883B6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68C-4DA1-9BA2-19EF6F2883B6}"/>
              </c:ext>
            </c:extLst>
          </c:dPt>
          <c:cat>
            <c:strRef>
              <c:f>'7.4(11)'!$R$16:$U$16</c:f>
              <c:strCache>
                <c:ptCount val="4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  <c:pt idx="3">
                  <c:v>งป.61</c:v>
                </c:pt>
              </c:strCache>
            </c:strRef>
          </c:cat>
          <c:val>
            <c:numRef>
              <c:f>'7.4(11)'!$R$17:$U$17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8C-4DA1-9BA2-19EF6F288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4222072"/>
        <c:axId val="704222400"/>
        <c:axId val="0"/>
      </c:bar3DChart>
      <c:catAx>
        <c:axId val="704222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704222400"/>
        <c:crosses val="autoZero"/>
        <c:auto val="1"/>
        <c:lblAlgn val="ctr"/>
        <c:lblOffset val="100"/>
        <c:noMultiLvlLbl val="0"/>
      </c:catAx>
      <c:valAx>
        <c:axId val="70422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ร้อยละของการปฏิบัติตามกฎระเบียบ</a:t>
                </a:r>
              </a:p>
            </c:rich>
          </c:tx>
          <c:layout>
            <c:manualLayout>
              <c:xMode val="edge"/>
              <c:yMode val="edge"/>
              <c:x val="4.5635971244237156E-2"/>
              <c:y val="0.480559331792927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704222072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 b="1"/>
              <a:t>7.4 ข้อ (12) ผลลัพธ์ด้านการประพฤติปฏิบัติตน</a:t>
            </a:r>
          </a:p>
          <a:p>
            <a:pPr>
              <a:defRPr sz="1400" b="1"/>
            </a:pPr>
            <a:r>
              <a:rPr lang="th-TH" sz="1400" b="1"/>
              <a:t>ตามหลักนิติธรรม โปร่งใส  และจริยธรรม</a:t>
            </a:r>
          </a:p>
        </c:rich>
      </c:tx>
      <c:layout>
        <c:manualLayout>
          <c:xMode val="edge"/>
          <c:yMode val="edge"/>
          <c:x val="0.20473823191673521"/>
          <c:y val="1.1019283746556474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'7.4 (12)'!$C$33</c:f>
              <c:strCache>
                <c:ptCount val="1"/>
                <c:pt idx="0">
                  <c:v>-การร้องเรียน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(12)'!$D$32:$F$32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'7.4 (12)'!$D$33:$F$33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90-4E01-90C8-34A2647BD40F}"/>
            </c:ext>
          </c:extLst>
        </c:ser>
        <c:ser>
          <c:idx val="1"/>
          <c:order val="1"/>
          <c:tx>
            <c:strRef>
              <c:f>'7.4 (12)'!$C$34</c:f>
              <c:strCache>
                <c:ptCount val="1"/>
                <c:pt idx="0">
                  <c:v>-ผู้กระทำความผิด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'7.4 (12)'!$D$32:$F$32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'7.4 (12)'!$D$34:$F$34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90-4E01-90C8-34A2647BD4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05584472"/>
        <c:axId val="705599560"/>
        <c:axId val="0"/>
      </c:bar3DChart>
      <c:catAx>
        <c:axId val="705584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705599560"/>
        <c:crosses val="autoZero"/>
        <c:auto val="1"/>
        <c:lblAlgn val="ctr"/>
        <c:lblOffset val="100"/>
        <c:noMultiLvlLbl val="0"/>
      </c:catAx>
      <c:valAx>
        <c:axId val="705599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จำนวนครั้ง</a:t>
                </a:r>
              </a:p>
            </c:rich>
          </c:tx>
          <c:layout>
            <c:manualLayout>
              <c:xMode val="edge"/>
              <c:yMode val="edge"/>
              <c:x val="1.7576761690038207E-2"/>
              <c:y val="0.412108486439195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705584472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pPr>
            <a:r>
              <a:rPr lang="th-TH" sz="1400" b="1"/>
              <a:t>7.4 ข้อ (12) ผลลัพธ์ด้านการประพฤติปฏิบัติตนตามหลักนิติธรรม โปร่งใส และจริยธรรม (การกำกับดูแล)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11887110205346069"/>
          <c:y val="0.19615384615384615"/>
          <c:w val="0.68704245338510672"/>
          <c:h val="0.50231057656254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'7.4 (12)'!$C$39</c:f>
              <c:strCache>
                <c:ptCount val="1"/>
                <c:pt idx="0">
                  <c:v>-ประชุมตามแผนที่กำหนด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'7.4 (12)'!$D$38:$F$38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'7.4 (12)'!$D$39:$F$39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04-4661-A439-9498E58902D7}"/>
            </c:ext>
          </c:extLst>
        </c:ser>
        <c:ser>
          <c:idx val="1"/>
          <c:order val="1"/>
          <c:tx>
            <c:strRef>
              <c:f>'7.4 (12)'!$C$40</c:f>
              <c:strCache>
                <c:ptCount val="1"/>
                <c:pt idx="0">
                  <c:v>-การรายงานตามแผนที่กำหนด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'7.4 (12)'!$D$38:$F$38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'7.4 (12)'!$D$40:$F$40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04-4661-A439-9498E5890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90003680"/>
        <c:axId val="689999416"/>
      </c:barChart>
      <c:catAx>
        <c:axId val="690003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999416"/>
        <c:crosses val="autoZero"/>
        <c:auto val="1"/>
        <c:lblAlgn val="ctr"/>
        <c:lblOffset val="100"/>
        <c:noMultiLvlLbl val="0"/>
      </c:catAx>
      <c:valAx>
        <c:axId val="689999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90003680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/>
              <a:t>7.4 ข้อ (13) ผลลัพธ์ด้านความรับผิดชอบต่อสังคมและการสนับสนุนชุมชน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'7.4 (13)'!$E$33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'7.4 (13)'!$C$34:$D$37</c:f>
              <c:strCache>
                <c:ptCount val="4"/>
                <c:pt idx="0">
                  <c:v>กิจกรรมเทิดพระเกียรติ/บำเพ็ญประโยชน์</c:v>
                </c:pt>
                <c:pt idx="1">
                  <c:v>โคงการจิตอาสา</c:v>
                </c:pt>
                <c:pt idx="2">
                  <c:v>สนับสนุนการฝึกต่าง ๆ</c:v>
                </c:pt>
                <c:pt idx="3">
                  <c:v>ประชุมวิชาการ</c:v>
                </c:pt>
              </c:strCache>
            </c:strRef>
          </c:cat>
          <c:val>
            <c:numRef>
              <c:f>'7.4 (13)'!$E$34:$E$37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92-4116-83A9-0658E227DB33}"/>
            </c:ext>
          </c:extLst>
        </c:ser>
        <c:ser>
          <c:idx val="1"/>
          <c:order val="1"/>
          <c:tx>
            <c:strRef>
              <c:f>'7.4 (13)'!$F$33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'7.4 (13)'!$C$34:$D$37</c:f>
              <c:strCache>
                <c:ptCount val="4"/>
                <c:pt idx="0">
                  <c:v>กิจกรรมเทิดพระเกียรติ/บำเพ็ญประโยชน์</c:v>
                </c:pt>
                <c:pt idx="1">
                  <c:v>โคงการจิตอาสา</c:v>
                </c:pt>
                <c:pt idx="2">
                  <c:v>สนับสนุนการฝึกต่าง ๆ</c:v>
                </c:pt>
                <c:pt idx="3">
                  <c:v>ประชุมวิชาการ</c:v>
                </c:pt>
              </c:strCache>
            </c:strRef>
          </c:cat>
          <c:val>
            <c:numRef>
              <c:f>'7.4 (13)'!$F$34:$F$37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92-4116-83A9-0658E227DB33}"/>
            </c:ext>
          </c:extLst>
        </c:ser>
        <c:ser>
          <c:idx val="2"/>
          <c:order val="2"/>
          <c:tx>
            <c:strRef>
              <c:f>'7.4 (13)'!$G$33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'7.4 (13)'!$C$34:$D$37</c:f>
              <c:strCache>
                <c:ptCount val="4"/>
                <c:pt idx="0">
                  <c:v>กิจกรรมเทิดพระเกียรติ/บำเพ็ญประโยชน์</c:v>
                </c:pt>
                <c:pt idx="1">
                  <c:v>โคงการจิตอาสา</c:v>
                </c:pt>
                <c:pt idx="2">
                  <c:v>สนับสนุนการฝึกต่าง ๆ</c:v>
                </c:pt>
                <c:pt idx="3">
                  <c:v>ประชุมวิชาการ</c:v>
                </c:pt>
              </c:strCache>
            </c:strRef>
          </c:cat>
          <c:val>
            <c:numRef>
              <c:f>'7.4 (13)'!$G$34:$G$37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92-4116-83A9-0658E227D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9916760"/>
        <c:axId val="689913480"/>
        <c:axId val="0"/>
      </c:bar3DChart>
      <c:catAx>
        <c:axId val="689916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913480"/>
        <c:crosses val="autoZero"/>
        <c:auto val="1"/>
        <c:lblAlgn val="ctr"/>
        <c:lblOffset val="100"/>
        <c:noMultiLvlLbl val="0"/>
      </c:catAx>
      <c:valAx>
        <c:axId val="689913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916760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 b="1"/>
              <a:t>7.5 ข้อ (15) ผลลัพธ์ด้านการเติบโตและขีดความสามารถในการแข่งขัน</a:t>
            </a:r>
          </a:p>
        </c:rich>
      </c:tx>
      <c:layout>
        <c:manualLayout>
          <c:xMode val="edge"/>
          <c:yMode val="edge"/>
          <c:x val="0.15187270854167664"/>
          <c:y val="4.8640915593705293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'7.5(14,15)'!$D$62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'7.5(14,15)'!$C$63:$C$66</c:f>
              <c:strCache>
                <c:ptCount val="4"/>
                <c:pt idx="0">
                  <c:v>การเติบโต</c:v>
                </c:pt>
                <c:pt idx="1">
                  <c:v>จำนวน นรจ.ที่รับเพิ่มขึ้น</c:v>
                </c:pt>
                <c:pt idx="2">
                  <c:v>จำนวน นศ.วทร.ที่รับเพิ่มขึ้น</c:v>
                </c:pt>
                <c:pt idx="3">
                  <c:v>จำนวนรางวัล</c:v>
                </c:pt>
              </c:strCache>
            </c:strRef>
          </c:cat>
          <c:val>
            <c:numRef>
              <c:f>'7.5(14,15)'!$D$63:$D$66</c:f>
              <c:numCache>
                <c:formatCode>General</c:formatCode>
                <c:ptCount val="4"/>
                <c:pt idx="0">
                  <c:v>0</c:v>
                </c:pt>
                <c:pt idx="1">
                  <c:v>13.69</c:v>
                </c:pt>
                <c:pt idx="2">
                  <c:v>-5.49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C4-4EE2-94F3-4EDC1D71443C}"/>
            </c:ext>
          </c:extLst>
        </c:ser>
        <c:ser>
          <c:idx val="1"/>
          <c:order val="1"/>
          <c:tx>
            <c:strRef>
              <c:f>'7.5(14,15)'!$E$62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'7.5(14,15)'!$C$63:$C$66</c:f>
              <c:strCache>
                <c:ptCount val="4"/>
                <c:pt idx="0">
                  <c:v>การเติบโต</c:v>
                </c:pt>
                <c:pt idx="1">
                  <c:v>จำนวน นรจ.ที่รับเพิ่มขึ้น</c:v>
                </c:pt>
                <c:pt idx="2">
                  <c:v>จำนวน นศ.วทร.ที่รับเพิ่มขึ้น</c:v>
                </c:pt>
                <c:pt idx="3">
                  <c:v>จำนวนรางวัล</c:v>
                </c:pt>
              </c:strCache>
            </c:strRef>
          </c:cat>
          <c:val>
            <c:numRef>
              <c:f>'7.5(14,15)'!$E$63:$E$66</c:f>
              <c:numCache>
                <c:formatCode>General</c:formatCode>
                <c:ptCount val="4"/>
                <c:pt idx="0">
                  <c:v>0</c:v>
                </c:pt>
                <c:pt idx="1">
                  <c:v>-1.53</c:v>
                </c:pt>
                <c:pt idx="2">
                  <c:v>4.6500000000000004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C4-4EE2-94F3-4EDC1D71443C}"/>
            </c:ext>
          </c:extLst>
        </c:ser>
        <c:ser>
          <c:idx val="2"/>
          <c:order val="2"/>
          <c:tx>
            <c:strRef>
              <c:f>'7.5(14,15)'!$F$62</c:f>
              <c:strCache>
                <c:ptCount val="1"/>
                <c:pt idx="0">
                  <c:v>งป.61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'7.5(14,15)'!$C$63:$C$66</c:f>
              <c:strCache>
                <c:ptCount val="4"/>
                <c:pt idx="0">
                  <c:v>การเติบโต</c:v>
                </c:pt>
                <c:pt idx="1">
                  <c:v>จำนวน นรจ.ที่รับเพิ่มขึ้น</c:v>
                </c:pt>
                <c:pt idx="2">
                  <c:v>จำนวน นศ.วทร.ที่รับเพิ่มขึ้น</c:v>
                </c:pt>
                <c:pt idx="3">
                  <c:v>จำนวนรางวัล</c:v>
                </c:pt>
              </c:strCache>
            </c:strRef>
          </c:cat>
          <c:val>
            <c:numRef>
              <c:f>'7.5(14,15)'!$F$63:$F$66</c:f>
              <c:numCache>
                <c:formatCode>General</c:formatCode>
                <c:ptCount val="4"/>
                <c:pt idx="0">
                  <c:v>0</c:v>
                </c:pt>
                <c:pt idx="1">
                  <c:v>3.94</c:v>
                </c:pt>
                <c:pt idx="2">
                  <c:v>1.1200000000000001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C4-4EE2-94F3-4EDC1D7144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89879368"/>
        <c:axId val="689875104"/>
      </c:barChart>
      <c:catAx>
        <c:axId val="689879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875104"/>
        <c:crosses val="autoZero"/>
        <c:auto val="1"/>
        <c:lblAlgn val="ctr"/>
        <c:lblOffset val="100"/>
        <c:noMultiLvlLbl val="0"/>
      </c:catAx>
      <c:valAx>
        <c:axId val="68987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89879368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2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 b="1"/>
              <a:t>7.5 ข้อ (14) ผลลัพธ์ด้านงบประมาณและการเงิน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'7.5(14,15)'!$C$19</c:f>
              <c:strCache>
                <c:ptCount val="1"/>
                <c:pt idx="0">
                  <c:v>การบริหารการเงิน/งบประมาณ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'7.5(14,15)'!$D$18:$F$18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'7.5(14,15)'!$D$19:$F$19</c:f>
              <c:numCache>
                <c:formatCode>General</c:formatCode>
                <c:ptCount val="3"/>
                <c:pt idx="1">
                  <c:v>141.37</c:v>
                </c:pt>
                <c:pt idx="2">
                  <c:v>99.68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32-4387-8429-05BE07737441}"/>
            </c:ext>
          </c:extLst>
        </c:ser>
        <c:ser>
          <c:idx val="1"/>
          <c:order val="1"/>
          <c:tx>
            <c:strRef>
              <c:f>'7.5(14,15)'!$C$20</c:f>
              <c:strCache>
                <c:ptCount val="1"/>
                <c:pt idx="0">
                  <c:v>กองทุนกู้ยืมเงิน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'7.5(14,15)'!$D$18:$F$18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'7.5(14,15)'!$D$20:$F$20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32-4387-8429-05BE077374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00149280"/>
        <c:axId val="600148296"/>
        <c:axId val="0"/>
      </c:bar3DChart>
      <c:catAx>
        <c:axId val="600149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00148296"/>
        <c:crosses val="autoZero"/>
        <c:auto val="1"/>
        <c:lblAlgn val="ctr"/>
        <c:lblOffset val="100"/>
        <c:noMultiLvlLbl val="0"/>
      </c:catAx>
      <c:valAx>
        <c:axId val="60014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0014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/>
              <a:t>7.1 (ข้อ 1) ผลลัพธ์ด้านการบริการตามพันธกิจของ ยศ.ทร.</a:t>
            </a:r>
          </a:p>
        </c:rich>
      </c:tx>
      <c:layout>
        <c:manualLayout>
          <c:xMode val="edge"/>
          <c:yMode val="edge"/>
          <c:x val="0.23060459872384625"/>
          <c:y val="2.3148148148148147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(1)'!$Z$36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cat>
            <c:strRef>
              <c:f>'7.1 (1)'!$Y$37:$Y$40</c:f>
              <c:strCache>
                <c:ptCount val="4"/>
                <c:pt idx="0">
                  <c:v>การพัฒนาภาษา ตปท.</c:v>
                </c:pt>
                <c:pt idx="1">
                  <c:v>ด้านส่งกำลังบำรุง</c:v>
                </c:pt>
                <c:pt idx="2">
                  <c:v>ด้านอนุศาสนาจารย์</c:v>
                </c:pt>
                <c:pt idx="3">
                  <c:v>ด้านประวัติศาสตร์</c:v>
                </c:pt>
              </c:strCache>
            </c:strRef>
          </c:cat>
          <c:val>
            <c:numRef>
              <c:f>'7.1 (1)'!$Z$37:$Z$40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A0-4368-97C5-49986A9C4E77}"/>
            </c:ext>
          </c:extLst>
        </c:ser>
        <c:ser>
          <c:idx val="1"/>
          <c:order val="1"/>
          <c:tx>
            <c:strRef>
              <c:f>'7.1 (1)'!$AA$36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cat>
            <c:strRef>
              <c:f>'7.1 (1)'!$Y$37:$Y$40</c:f>
              <c:strCache>
                <c:ptCount val="4"/>
                <c:pt idx="0">
                  <c:v>การพัฒนาภาษา ตปท.</c:v>
                </c:pt>
                <c:pt idx="1">
                  <c:v>ด้านส่งกำลังบำรุง</c:v>
                </c:pt>
                <c:pt idx="2">
                  <c:v>ด้านอนุศาสนาจารย์</c:v>
                </c:pt>
                <c:pt idx="3">
                  <c:v>ด้านประวัติศาสตร์</c:v>
                </c:pt>
              </c:strCache>
            </c:strRef>
          </c:cat>
          <c:val>
            <c:numRef>
              <c:f>'7.1 (1)'!$AA$37:$AA$40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A0-4368-97C5-49986A9C4E77}"/>
            </c:ext>
          </c:extLst>
        </c:ser>
        <c:ser>
          <c:idx val="2"/>
          <c:order val="2"/>
          <c:tx>
            <c:strRef>
              <c:f>'7.1 (1)'!$AB$36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cat>
            <c:strRef>
              <c:f>'7.1 (1)'!$Y$37:$Y$40</c:f>
              <c:strCache>
                <c:ptCount val="4"/>
                <c:pt idx="0">
                  <c:v>การพัฒนาภาษา ตปท.</c:v>
                </c:pt>
                <c:pt idx="1">
                  <c:v>ด้านส่งกำลังบำรุง</c:v>
                </c:pt>
                <c:pt idx="2">
                  <c:v>ด้านอนุศาสนาจารย์</c:v>
                </c:pt>
                <c:pt idx="3">
                  <c:v>ด้านประวัติศาสตร์</c:v>
                </c:pt>
              </c:strCache>
            </c:strRef>
          </c:cat>
          <c:val>
            <c:numRef>
              <c:f>'7.1 (1)'!$AB$37:$AB$40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A0-4368-97C5-49986A9C4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33014799"/>
        <c:axId val="1376812687"/>
      </c:barChart>
      <c:catAx>
        <c:axId val="14330147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76812687"/>
        <c:crosses val="autoZero"/>
        <c:auto val="1"/>
        <c:lblAlgn val="ctr"/>
        <c:lblOffset val="100"/>
        <c:noMultiLvlLbl val="0"/>
      </c:catAx>
      <c:valAx>
        <c:axId val="1376812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3014799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/>
              <a:t>7.5 ข้อ (16) ผลลัพธ์ด้านประสิทธิผลและประสิทธิภาพของกระบวนการ</a:t>
            </a:r>
          </a:p>
          <a:p>
            <a:pPr>
              <a:defRPr sz="1400"/>
            </a:pPr>
            <a:r>
              <a:rPr lang="th-TH" sz="1400"/>
              <a:t>(การบรรลุตามตัวชี้วัด)</a:t>
            </a:r>
          </a:p>
        </c:rich>
      </c:tx>
      <c:layout>
        <c:manualLayout>
          <c:xMode val="edge"/>
          <c:yMode val="edge"/>
          <c:x val="0.17574860242973525"/>
          <c:y val="1.966568338249754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'7.5(16)'!$C$19:$D$19</c:f>
              <c:strCache>
                <c:ptCount val="2"/>
                <c:pt idx="0">
                  <c:v>กระบวนการหลัก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'7.5(16)'!$E$18:$G$18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'7.5(16)'!$E$19:$G$19</c:f>
              <c:numCache>
                <c:formatCode>General</c:formatCode>
                <c:ptCount val="3"/>
                <c:pt idx="0">
                  <c:v>82.52</c:v>
                </c:pt>
                <c:pt idx="2">
                  <c:v>87.91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E1-46A3-A95B-13AD018633C8}"/>
            </c:ext>
          </c:extLst>
        </c:ser>
        <c:ser>
          <c:idx val="1"/>
          <c:order val="1"/>
          <c:tx>
            <c:strRef>
              <c:f>'7.5(16)'!$C$20:$D$20</c:f>
              <c:strCache>
                <c:ptCount val="2"/>
                <c:pt idx="0">
                  <c:v>กระบวนการสนับสนุน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'7.5(16)'!$E$18:$G$18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'7.5(16)'!$E$20:$G$20</c:f>
              <c:numCache>
                <c:formatCode>General</c:formatCode>
                <c:ptCount val="3"/>
                <c:pt idx="0">
                  <c:v>87.8</c:v>
                </c:pt>
                <c:pt idx="2">
                  <c:v>81.819999999999993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E1-46A3-A95B-13AD018633C8}"/>
            </c:ext>
          </c:extLst>
        </c:ser>
        <c:ser>
          <c:idx val="2"/>
          <c:order val="2"/>
          <c:tx>
            <c:strRef>
              <c:f>'7.5(16)'!$C$21:$D$21</c:f>
              <c:strCache>
                <c:ptCount val="2"/>
                <c:pt idx="0">
                  <c:v>รวม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'7.5(16)'!$E$18:$G$18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'7.5(16)'!$E$21:$G$21</c:f>
              <c:numCache>
                <c:formatCode>General</c:formatCode>
                <c:ptCount val="3"/>
                <c:pt idx="0">
                  <c:v>86.92</c:v>
                </c:pt>
                <c:pt idx="2">
                  <c:v>85.93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E1-46A3-A95B-13AD018633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22129144"/>
        <c:axId val="522127832"/>
        <c:axId val="0"/>
      </c:bar3DChart>
      <c:catAx>
        <c:axId val="522129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522127832"/>
        <c:crosses val="autoZero"/>
        <c:auto val="1"/>
        <c:lblAlgn val="ctr"/>
        <c:lblOffset val="100"/>
        <c:noMultiLvlLbl val="0"/>
      </c:catAx>
      <c:valAx>
        <c:axId val="522127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ร้อยละของการบรรลุตามตัวชี้วัด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52212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>
                <a:latin typeface="TH SarabunPSK" panose="020B0500040200020003" pitchFamily="34" charset="-34"/>
                <a:cs typeface="TH SarabunPSK" panose="020B0500040200020003" pitchFamily="34" charset="-34"/>
              </a:rPr>
              <a:t>7.5 ข้อ (16) ผลลัพธ์ด้านประสิทธิผลและประสิทธิภาพของกระบวนการ</a:t>
            </a:r>
          </a:p>
          <a:p>
            <a: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r>
              <a:rPr lang="th-TH">
                <a:latin typeface="TH SarabunPSK" panose="020B0500040200020003" pitchFamily="34" charset="-34"/>
                <a:cs typeface="TH SarabunPSK" panose="020B0500040200020003" pitchFamily="34" charset="-34"/>
              </a:rPr>
              <a:t>(การพัฒนาปรับปรุง)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'7.5(16)'!$C$49</c:f>
              <c:strCache>
                <c:ptCount val="1"/>
                <c:pt idx="0">
                  <c:v>ร้อยละของจำนวนกระบวนการที่ปรับปรุง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'7.5(16)'!$D$48:$F$48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'7.5(16)'!$D$49:$F$49</c:f>
              <c:numCache>
                <c:formatCode>General</c:formatCode>
                <c:ptCount val="3"/>
                <c:pt idx="2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BC-4E40-86A3-B90302D3FC2D}"/>
            </c:ext>
          </c:extLst>
        </c:ser>
        <c:ser>
          <c:idx val="1"/>
          <c:order val="1"/>
          <c:tx>
            <c:strRef>
              <c:f>'7.5(16)'!$C$50</c:f>
              <c:strCache>
                <c:ptCount val="1"/>
                <c:pt idx="0">
                  <c:v>จำนวนนวัตกรรม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'7.5(16)'!$D$48:$F$48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'7.5(16)'!$D$50:$F$50</c:f>
              <c:numCache>
                <c:formatCode>General</c:formatCode>
                <c:ptCount val="3"/>
                <c:pt idx="2" formatCode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BC-4E40-86A3-B90302D3FC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11542592"/>
        <c:axId val="711544888"/>
        <c:axId val="0"/>
      </c:bar3DChart>
      <c:catAx>
        <c:axId val="711542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711544888"/>
        <c:crosses val="autoZero"/>
        <c:auto val="1"/>
        <c:lblAlgn val="ctr"/>
        <c:lblOffset val="100"/>
        <c:noMultiLvlLbl val="0"/>
      </c:catAx>
      <c:valAx>
        <c:axId val="711544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4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จำนวนความสำเร็จ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71154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400"/>
              <a:t>7.5 (ข้อ 17) ผลลัพธ์ด้านการเตียมความพร้อมต่อภาวะฉุกเฉิน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'7.5(17)'!$C$17</c:f>
              <c:strCache>
                <c:ptCount val="1"/>
                <c:pt idx="0">
                  <c:v>ด้านการเตรียมพร้อมต่อภาวะฉุกเฉิน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'7.5(17)'!$D$16:$F$16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'7.5(17)'!$D$17:$F$17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4-4BE1-8FFA-D393CF4B4386}"/>
            </c:ext>
          </c:extLst>
        </c:ser>
        <c:ser>
          <c:idx val="1"/>
          <c:order val="1"/>
          <c:tx>
            <c:strRef>
              <c:f>'7.5(17)'!$C$18</c:f>
              <c:strCache>
                <c:ptCount val="1"/>
                <c:pt idx="0">
                  <c:v>ด้านความปลอดภัย (ซ้อมดับเพลิง)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'7.5(17)'!$D$16:$F$16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'7.5(17)'!$D$18:$F$18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4-4BE1-8FFA-D393CF4B4386}"/>
            </c:ext>
          </c:extLst>
        </c:ser>
        <c:ser>
          <c:idx val="2"/>
          <c:order val="2"/>
          <c:tx>
            <c:strRef>
              <c:f>'7.5(17)'!$C$19</c:f>
              <c:strCache>
                <c:ptCount val="1"/>
                <c:pt idx="0">
                  <c:v>ด้านความปลอดภัย (อุบัติเหตุ)</c:v>
                </c:pt>
              </c:strCache>
            </c:strRef>
          </c:tx>
          <c:spPr>
            <a:solidFill>
              <a:srgbClr val="4B87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'7.5(17)'!$D$16:$F$16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'7.5(17)'!$D$19:$F$19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4-4BE1-8FFA-D393CF4B43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6461776"/>
        <c:axId val="436462432"/>
        <c:axId val="0"/>
      </c:bar3DChart>
      <c:catAx>
        <c:axId val="436461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436462432"/>
        <c:crosses val="autoZero"/>
        <c:auto val="1"/>
        <c:lblAlgn val="ctr"/>
        <c:lblOffset val="100"/>
        <c:noMultiLvlLbl val="0"/>
      </c:catAx>
      <c:valAx>
        <c:axId val="43646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จำนวนครั้ง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43646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400" b="1"/>
              <a:t>7.5 (</a:t>
            </a:r>
            <a:r>
              <a:rPr lang="th-TH" sz="1400" b="1"/>
              <a:t>ข้อ</a:t>
            </a:r>
            <a:r>
              <a:rPr lang="th-TH" sz="1400" b="1" baseline="0"/>
              <a:t> 18) ผลลัพธ์ด้านการจัดการห่วงโซ่อุปทาน (</a:t>
            </a:r>
            <a:r>
              <a:rPr lang="th-TH" sz="1400" b="1" baseline="0">
                <a:solidFill>
                  <a:srgbClr val="0000FF"/>
                </a:solidFill>
              </a:rPr>
              <a:t>ด้านการผลิตกำลังพล</a:t>
            </a:r>
            <a:r>
              <a:rPr lang="th-TH" sz="1400" b="1" baseline="0"/>
              <a:t>)</a:t>
            </a:r>
            <a:endParaRPr lang="th-TH" sz="1400" b="1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'7.5(18)ใหม่'!$O$3:$P$3</c:f>
              <c:strCache>
                <c:ptCount val="2"/>
                <c:pt idx="0">
                  <c:v>-ทหารกองปะจำการ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'7.5(18)ใหม่'!$Q$2:$S$2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'7.5(18)ใหม่'!$Q$3:$S$3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B0-45A3-902E-1F0AC7BF33B8}"/>
            </c:ext>
          </c:extLst>
        </c:ser>
        <c:ser>
          <c:idx val="1"/>
          <c:order val="1"/>
          <c:tx>
            <c:strRef>
              <c:f>'7.5(18)ใหม่'!$O$4:$P$4</c:f>
              <c:strCache>
                <c:ptCount val="2"/>
                <c:pt idx="0">
                  <c:v>-นรจ.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'7.5(18)ใหม่'!$Q$2:$S$2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'7.5(18)ใหม่'!$Q$4:$S$4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B0-45A3-902E-1F0AC7BF33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56454735"/>
        <c:axId val="1504947695"/>
      </c:barChart>
      <c:catAx>
        <c:axId val="17564547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04947695"/>
        <c:crosses val="autoZero"/>
        <c:auto val="1"/>
        <c:lblAlgn val="ctr"/>
        <c:lblOffset val="100"/>
        <c:noMultiLvlLbl val="0"/>
      </c:catAx>
      <c:valAx>
        <c:axId val="1504947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756454735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400" b="1"/>
              <a:t>7.5</a:t>
            </a:r>
            <a:r>
              <a:rPr lang="en-US" sz="1400" b="1" baseline="0"/>
              <a:t> (</a:t>
            </a:r>
            <a:r>
              <a:rPr lang="th-TH" sz="1400" b="1" baseline="0"/>
              <a:t>ข้อ 18) ผลลัพธ์ด้านการจัดการห่วงโซ่อุปทาน </a:t>
            </a:r>
            <a:r>
              <a:rPr lang="th-TH" sz="1400" b="1" baseline="0">
                <a:solidFill>
                  <a:srgbClr val="7030A0"/>
                </a:solidFill>
              </a:rPr>
              <a:t>(ด้านการพัฒนากำลังพล) </a:t>
            </a:r>
            <a:endParaRPr lang="th-TH" sz="1400" b="1">
              <a:solidFill>
                <a:srgbClr val="7030A0"/>
              </a:solidFill>
            </a:endParaRP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'7.5(18)ใหม่'!$Q$6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'7.5(18)ใหม่'!$O$7:$P$14</c:f>
              <c:strCache>
                <c:ptCount val="8"/>
                <c:pt idx="0">
                  <c:v>-ข้าราชการ กห.พลเรือน</c:v>
                </c:pt>
                <c:pt idx="1">
                  <c:v>-พจน.และ นพจ.รร.พจ.ฯ</c:v>
                </c:pt>
                <c:pt idx="2">
                  <c:v>-นทน.รร.ชต.ฯ</c:v>
                </c:pt>
                <c:pt idx="3">
                  <c:v>-นทน.สธ.ทร.</c:v>
                </c:pt>
                <c:pt idx="4">
                  <c:v>-นทน.อส.</c:v>
                </c:pt>
                <c:pt idx="5">
                  <c:v>-นศ.วทร.</c:v>
                </c:pt>
                <c:pt idx="6">
                  <c:v>-ผู้อบรมภาษา ตปท.</c:v>
                </c:pt>
                <c:pt idx="7">
                  <c:v>รวม</c:v>
                </c:pt>
              </c:strCache>
            </c:strRef>
          </c:cat>
          <c:val>
            <c:numRef>
              <c:f>'7.5(18)ใหม่'!$Q$7:$Q$14</c:f>
              <c:numCache>
                <c:formatCode>General</c:formatCode>
                <c:ptCount val="8"/>
                <c:pt idx="0">
                  <c:v>4</c:v>
                </c:pt>
                <c:pt idx="2">
                  <c:v>4</c:v>
                </c:pt>
                <c:pt idx="4">
                  <c:v>4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A-4B91-AF88-D49C6C221650}"/>
            </c:ext>
          </c:extLst>
        </c:ser>
        <c:ser>
          <c:idx val="1"/>
          <c:order val="1"/>
          <c:tx>
            <c:strRef>
              <c:f>'7.5(18)ใหม่'!$R$6</c:f>
              <c:strCache>
                <c:ptCount val="1"/>
                <c:pt idx="0">
                  <c:v>งป.59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'7.5(18)ใหม่'!$O$7:$P$14</c:f>
              <c:strCache>
                <c:ptCount val="8"/>
                <c:pt idx="0">
                  <c:v>-ข้าราชการ กห.พลเรือน</c:v>
                </c:pt>
                <c:pt idx="1">
                  <c:v>-พจน.และ นพจ.รร.พจ.ฯ</c:v>
                </c:pt>
                <c:pt idx="2">
                  <c:v>-นทน.รร.ชต.ฯ</c:v>
                </c:pt>
                <c:pt idx="3">
                  <c:v>-นทน.สธ.ทร.</c:v>
                </c:pt>
                <c:pt idx="4">
                  <c:v>-นทน.อส.</c:v>
                </c:pt>
                <c:pt idx="5">
                  <c:v>-นศ.วทร.</c:v>
                </c:pt>
                <c:pt idx="6">
                  <c:v>-ผู้อบรมภาษา ตปท.</c:v>
                </c:pt>
                <c:pt idx="7">
                  <c:v>รวม</c:v>
                </c:pt>
              </c:strCache>
            </c:strRef>
          </c:cat>
          <c:val>
            <c:numRef>
              <c:f>'7.5(18)ใหม่'!$R$7:$R$14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2A-4B91-AF88-D49C6C221650}"/>
            </c:ext>
          </c:extLst>
        </c:ser>
        <c:ser>
          <c:idx val="2"/>
          <c:order val="2"/>
          <c:tx>
            <c:strRef>
              <c:f>'7.5(18)ใหม่'!$S$6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rgbClr val="4B87FF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'7.5(18)ใหม่'!$O$7:$P$14</c:f>
              <c:strCache>
                <c:ptCount val="8"/>
                <c:pt idx="0">
                  <c:v>-ข้าราชการ กห.พลเรือน</c:v>
                </c:pt>
                <c:pt idx="1">
                  <c:v>-พจน.และ นพจ.รร.พจ.ฯ</c:v>
                </c:pt>
                <c:pt idx="2">
                  <c:v>-นทน.รร.ชต.ฯ</c:v>
                </c:pt>
                <c:pt idx="3">
                  <c:v>-นทน.สธ.ทร.</c:v>
                </c:pt>
                <c:pt idx="4">
                  <c:v>-นทน.อส.</c:v>
                </c:pt>
                <c:pt idx="5">
                  <c:v>-นศ.วทร.</c:v>
                </c:pt>
                <c:pt idx="6">
                  <c:v>-ผู้อบรมภาษา ตปท.</c:v>
                </c:pt>
                <c:pt idx="7">
                  <c:v>รวม</c:v>
                </c:pt>
              </c:strCache>
            </c:strRef>
          </c:cat>
          <c:val>
            <c:numRef>
              <c:f>'7.5(18)ใหม่'!$S$7:$S$14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2A-4B91-AF88-D49C6C2216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56457647"/>
        <c:axId val="1504959791"/>
      </c:barChart>
      <c:catAx>
        <c:axId val="1756457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04959791"/>
        <c:crosses val="autoZero"/>
        <c:auto val="1"/>
        <c:lblAlgn val="ctr"/>
        <c:lblOffset val="100"/>
        <c:noMultiLvlLbl val="0"/>
      </c:catAx>
      <c:valAx>
        <c:axId val="1504959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756457647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400" b="1"/>
              <a:t>7.5</a:t>
            </a:r>
            <a:r>
              <a:rPr lang="en-US" sz="1400" b="1" baseline="0"/>
              <a:t> (</a:t>
            </a:r>
            <a:r>
              <a:rPr lang="th-TH" sz="1400" b="1" baseline="0"/>
              <a:t>ข้อ 18) ผลลัพธ์ด้านการจัดการห่วงโซ่อุปทาน </a:t>
            </a:r>
            <a:r>
              <a:rPr lang="th-TH" sz="1400" b="1" baseline="0">
                <a:solidFill>
                  <a:srgbClr val="FF00FF"/>
                </a:solidFill>
              </a:rPr>
              <a:t>(ด้านการบริการอื่น ๆ)</a:t>
            </a:r>
            <a:endParaRPr lang="th-TH" sz="1400" b="1">
              <a:solidFill>
                <a:srgbClr val="FF00FF"/>
              </a:solidFill>
            </a:endParaRP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'7.5(18)ใหม่'!$O$33:$P$33</c:f>
              <c:strCache>
                <c:ptCount val="2"/>
                <c:pt idx="0">
                  <c:v>ด้านส่งกำลังบำรุง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'7.5(18)ใหม่'!$Q$32:$S$32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'7.5(18)ใหม่'!$Q$33:$S$33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D-4E0C-BEEF-280C37D9ED00}"/>
            </c:ext>
          </c:extLst>
        </c:ser>
        <c:ser>
          <c:idx val="1"/>
          <c:order val="1"/>
          <c:tx>
            <c:strRef>
              <c:f>'7.5(18)ใหม่'!$O$34:$P$34</c:f>
              <c:strCache>
                <c:ptCount val="2"/>
                <c:pt idx="0">
                  <c:v>ด้านอนุศาสนาจารย์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'7.5(18)ใหม่'!$Q$32:$S$32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'7.5(18)ใหม่'!$Q$34:$S$34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BD-4E0C-BEEF-280C37D9ED00}"/>
            </c:ext>
          </c:extLst>
        </c:ser>
        <c:ser>
          <c:idx val="2"/>
          <c:order val="2"/>
          <c:tx>
            <c:strRef>
              <c:f>'7.5(18)ใหม่'!$O$35:$P$35</c:f>
              <c:strCache>
                <c:ptCount val="2"/>
                <c:pt idx="0">
                  <c:v>ด้านประวัติศาสตร์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'7.5(18)ใหม่'!$Q$32:$S$32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'7.5(18)ใหม่'!$Q$35:$S$35</c:f>
              <c:numCache>
                <c:formatCode>General</c:formatCode>
                <c:ptCount val="3"/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BD-4E0C-BEEF-280C37D9ED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56482607"/>
        <c:axId val="1504950719"/>
      </c:barChart>
      <c:catAx>
        <c:axId val="17564826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04950719"/>
        <c:crosses val="autoZero"/>
        <c:auto val="1"/>
        <c:lblAlgn val="ctr"/>
        <c:lblOffset val="100"/>
        <c:noMultiLvlLbl val="0"/>
      </c:catAx>
      <c:valAx>
        <c:axId val="1504950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756482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/>
              <a:t>ผลลัพธ์ด้านการบริการตามพันธกิจของ ยศ.ทร. (ศึกษาวิเคราะห์ยุทธศาสตร์)</a:t>
            </a:r>
          </a:p>
        </c:rich>
      </c:tx>
      <c:layout>
        <c:manualLayout>
          <c:xMode val="edge"/>
          <c:yMode val="edge"/>
          <c:x val="0.15490273934209586"/>
          <c:y val="2.7777777777777776E-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(1)'!$Y$51</c:f>
              <c:strCache>
                <c:ptCount val="1"/>
                <c:pt idx="0">
                  <c:v>ศึกษาวิเคราะห์ยุทธศาสตร์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solidFill>
                <a:srgbClr val="0000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0C-43C9-B85C-988EB8A4B46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0C-43C9-B85C-988EB8A4B467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00FF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0C-43C9-B85C-988EB8A4B467}"/>
              </c:ext>
            </c:extLst>
          </c:dPt>
          <c:dLbls>
            <c:dLbl>
              <c:idx val="0"/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20C-43C9-B85C-988EB8A4B467}"/>
                </c:ext>
              </c:extLst>
            </c:dLbl>
            <c:dLbl>
              <c:idx val="1"/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20C-43C9-B85C-988EB8A4B467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(1)'!$Z$50:$AB$50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(1)'!$Z$51:$AB$51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0C-43C9-B85C-988EB8A4B46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39876191"/>
        <c:axId val="1425556767"/>
      </c:barChart>
      <c:catAx>
        <c:axId val="14398761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25556767"/>
        <c:crosses val="autoZero"/>
        <c:auto val="1"/>
        <c:lblAlgn val="ctr"/>
        <c:lblOffset val="100"/>
        <c:noMultiLvlLbl val="0"/>
      </c:catAx>
      <c:valAx>
        <c:axId val="1425556767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จำนวนผลงาน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crossAx val="1439876191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600"/>
              <a:t>7.1</a:t>
            </a:r>
            <a:r>
              <a:rPr lang="en-US" sz="1600" baseline="0"/>
              <a:t> (</a:t>
            </a:r>
            <a:r>
              <a:rPr lang="th-TH" sz="1600" baseline="0"/>
              <a:t>ข้อ </a:t>
            </a:r>
            <a:r>
              <a:rPr lang="en-US" sz="1600" baseline="0"/>
              <a:t>2)</a:t>
            </a:r>
            <a:r>
              <a:rPr lang="th-TH" sz="1600" baseline="0"/>
              <a:t> </a:t>
            </a:r>
            <a:r>
              <a:rPr lang="th-TH" sz="1600"/>
              <a:t>ผลลัพธ์ด้านการนำยุทธศาสตร์ไปปฏิบัติ</a:t>
            </a:r>
            <a:r>
              <a:rPr lang="en-US" sz="1600"/>
              <a:t> </a:t>
            </a:r>
            <a:endParaRPr lang="th-TH" sz="1600"/>
          </a:p>
          <a:p>
            <a:pPr>
              <a:defRPr sz="1600"/>
            </a:pPr>
            <a:r>
              <a:rPr lang="th-TH" sz="1600"/>
              <a:t>(ตัวชี้วัดทื่</a:t>
            </a:r>
            <a:r>
              <a:rPr lang="th-TH" sz="1600" baseline="0"/>
              <a:t> 1,2,3 ความสำเร็จของการจัดกิจกรรม)</a:t>
            </a:r>
            <a:endParaRPr lang="th-TH" sz="1600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'7.1 (2)'!$R$6:$S$6</c:f>
              <c:strCache>
                <c:ptCount val="2"/>
                <c:pt idx="0">
                  <c:v>กิจกรรมเทิดพระเกียรติ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'7.1 (2)'!$T$5:$V$5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(2)'!$T$6:$V$6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19-4A60-B559-4CD809172CA9}"/>
            </c:ext>
          </c:extLst>
        </c:ser>
        <c:ser>
          <c:idx val="1"/>
          <c:order val="1"/>
          <c:tx>
            <c:strRef>
              <c:f>'7.1 (2)'!$R$7:$S$7</c:f>
              <c:strCache>
                <c:ptCount val="2"/>
                <c:pt idx="0">
                  <c:v>กิจกรรมประกันคุณภาพ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'7.1 (2)'!$T$5:$V$5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(2)'!$T$7:$V$7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19-4A60-B559-4CD809172CA9}"/>
            </c:ext>
          </c:extLst>
        </c:ser>
        <c:ser>
          <c:idx val="2"/>
          <c:order val="2"/>
          <c:tx>
            <c:strRef>
              <c:f>'7.1 (2)'!$R$8:$S$8</c:f>
              <c:strCache>
                <c:ptCount val="2"/>
                <c:pt idx="0">
                  <c:v>ส่งครูเข้ารับการอบรม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'7.1 (2)'!$T$5:$V$5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(2)'!$T$8:$V$8</c:f>
              <c:numCache>
                <c:formatCode>General</c:formatCode>
                <c:ptCount val="3"/>
                <c:pt idx="0">
                  <c:v>97.39</c:v>
                </c:pt>
                <c:pt idx="1">
                  <c:v>97.77</c:v>
                </c:pt>
                <c:pt idx="2">
                  <c:v>98.84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19-4A60-B559-4CD809172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6621119"/>
        <c:axId val="1480334975"/>
      </c:lineChart>
      <c:catAx>
        <c:axId val="14266211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80334975"/>
        <c:crosses val="autoZero"/>
        <c:auto val="1"/>
        <c:lblAlgn val="ctr"/>
        <c:lblOffset val="100"/>
        <c:noMultiLvlLbl val="0"/>
      </c:catAx>
      <c:valAx>
        <c:axId val="1480334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26621119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600"/>
              <a:t>7.1</a:t>
            </a:r>
            <a:r>
              <a:rPr lang="en-US" sz="1600" baseline="0"/>
              <a:t> </a:t>
            </a:r>
            <a:r>
              <a:rPr lang="th-TH" sz="1600" baseline="0"/>
              <a:t>(ข้อ 2) ผลลัพธ์ด้านการนำยุทธศาสตร์ไปปฏิบัติ </a:t>
            </a:r>
          </a:p>
          <a:p>
            <a:pPr>
              <a:defRPr sz="1600"/>
            </a:pPr>
            <a:r>
              <a:rPr lang="th-TH" sz="1600" baseline="0"/>
              <a:t>(ตัวชี้วัดที่ 1,2,3 ความสำเร็จของการจัดกิจกรรม)</a:t>
            </a:r>
            <a:endParaRPr lang="th-TH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(2)'!$R$6:$S$6</c:f>
              <c:strCache>
                <c:ptCount val="2"/>
                <c:pt idx="0">
                  <c:v>กิจกรรมเทิดพระเกียรติ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'7.1 (2)'!$T$5:$V$5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(2)'!$T$6:$V$6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BB-4EAB-9924-2750C9B7312C}"/>
            </c:ext>
          </c:extLst>
        </c:ser>
        <c:ser>
          <c:idx val="1"/>
          <c:order val="1"/>
          <c:tx>
            <c:strRef>
              <c:f>'7.1 (2)'!$R$7:$S$7</c:f>
              <c:strCache>
                <c:ptCount val="2"/>
                <c:pt idx="0">
                  <c:v>กิจกรรมประกันคุณภาพ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'7.1 (2)'!$T$5:$V$5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(2)'!$T$7:$V$7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BB-4EAB-9924-2750C9B7312C}"/>
            </c:ext>
          </c:extLst>
        </c:ser>
        <c:ser>
          <c:idx val="2"/>
          <c:order val="2"/>
          <c:tx>
            <c:strRef>
              <c:f>'7.1 (2)'!$R$8:$S$8</c:f>
              <c:strCache>
                <c:ptCount val="2"/>
                <c:pt idx="0">
                  <c:v>ส่งครูเข้ารับการอบรม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'7.1 (2)'!$T$5:$V$5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(2)'!$T$8:$V$8</c:f>
              <c:numCache>
                <c:formatCode>General</c:formatCode>
                <c:ptCount val="3"/>
                <c:pt idx="0">
                  <c:v>97.39</c:v>
                </c:pt>
                <c:pt idx="1">
                  <c:v>97.77</c:v>
                </c:pt>
                <c:pt idx="2">
                  <c:v>98.84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BB-4EAB-9924-2750C9B73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3015631"/>
        <c:axId val="1330698703"/>
      </c:barChart>
      <c:catAx>
        <c:axId val="14330156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30698703"/>
        <c:crosses val="autoZero"/>
        <c:auto val="1"/>
        <c:lblAlgn val="ctr"/>
        <c:lblOffset val="100"/>
        <c:noMultiLvlLbl val="0"/>
      </c:catAx>
      <c:valAx>
        <c:axId val="1330698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ร้อยละของความสำเร็จ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3015631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600" b="0"/>
              <a:t>7.1 </a:t>
            </a:r>
            <a:r>
              <a:rPr lang="th-TH" sz="1600" b="0"/>
              <a:t>(ข้อ 2) ผลลัพธ์ด้านการนำยุทธศาตร์ไปปฏิบัติ (ตัวชี้วัดที่ 3 ความสำเร็จในการส่งครูเข้ารับการอบรม)</a:t>
            </a:r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(2)'!$S$19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(2)'!$R$20:$R$27</c:f>
              <c:strCache>
                <c:ptCount val="8"/>
                <c:pt idx="0">
                  <c:v>-ศฝท.ฯ</c:v>
                </c:pt>
                <c:pt idx="1">
                  <c:v>-รร.ชุมพลฯ</c:v>
                </c:pt>
                <c:pt idx="2">
                  <c:v>-รร.พจ.ฯ</c:v>
                </c:pt>
                <c:pt idx="3">
                  <c:v>-ฝวก.ฯ</c:v>
                </c:pt>
                <c:pt idx="4">
                  <c:v>-วทร.ฯ</c:v>
                </c:pt>
                <c:pt idx="5">
                  <c:v>-รร.สธ.ทร.ฯ</c:v>
                </c:pt>
                <c:pt idx="6">
                  <c:v>-รร.ชต.ฯ</c:v>
                </c:pt>
                <c:pt idx="7">
                  <c:v>รวม</c:v>
                </c:pt>
              </c:strCache>
            </c:strRef>
          </c:cat>
          <c:val>
            <c:numRef>
              <c:f>'7.1 (2)'!$S$20:$S$27</c:f>
              <c:numCache>
                <c:formatCode>General</c:formatCode>
                <c:ptCount val="8"/>
                <c:pt idx="1">
                  <c:v>97.08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97.39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7-4E64-AEF3-01D9565730A3}"/>
            </c:ext>
          </c:extLst>
        </c:ser>
        <c:ser>
          <c:idx val="1"/>
          <c:order val="1"/>
          <c:tx>
            <c:strRef>
              <c:f>'7.1 (2)'!$T$19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(2)'!$R$20:$R$27</c:f>
              <c:strCache>
                <c:ptCount val="8"/>
                <c:pt idx="0">
                  <c:v>-ศฝท.ฯ</c:v>
                </c:pt>
                <c:pt idx="1">
                  <c:v>-รร.ชุมพลฯ</c:v>
                </c:pt>
                <c:pt idx="2">
                  <c:v>-รร.พจ.ฯ</c:v>
                </c:pt>
                <c:pt idx="3">
                  <c:v>-ฝวก.ฯ</c:v>
                </c:pt>
                <c:pt idx="4">
                  <c:v>-วทร.ฯ</c:v>
                </c:pt>
                <c:pt idx="5">
                  <c:v>-รร.สธ.ทร.ฯ</c:v>
                </c:pt>
                <c:pt idx="6">
                  <c:v>-รร.ชต.ฯ</c:v>
                </c:pt>
                <c:pt idx="7">
                  <c:v>รวม</c:v>
                </c:pt>
              </c:strCache>
            </c:strRef>
          </c:cat>
          <c:val>
            <c:numRef>
              <c:f>'7.1 (2)'!$T$20:$T$27</c:f>
              <c:numCache>
                <c:formatCode>General</c:formatCode>
                <c:ptCount val="8"/>
                <c:pt idx="1">
                  <c:v>96.8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97.77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7-4E64-AEF3-01D9565730A3}"/>
            </c:ext>
          </c:extLst>
        </c:ser>
        <c:ser>
          <c:idx val="2"/>
          <c:order val="2"/>
          <c:tx>
            <c:strRef>
              <c:f>'7.1 (2)'!$U$19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'7.1 (2)'!$R$20:$R$27</c:f>
              <c:strCache>
                <c:ptCount val="8"/>
                <c:pt idx="0">
                  <c:v>-ศฝท.ฯ</c:v>
                </c:pt>
                <c:pt idx="1">
                  <c:v>-รร.ชุมพลฯ</c:v>
                </c:pt>
                <c:pt idx="2">
                  <c:v>-รร.พจ.ฯ</c:v>
                </c:pt>
                <c:pt idx="3">
                  <c:v>-ฝวก.ฯ</c:v>
                </c:pt>
                <c:pt idx="4">
                  <c:v>-วทร.ฯ</c:v>
                </c:pt>
                <c:pt idx="5">
                  <c:v>-รร.สธ.ทร.ฯ</c:v>
                </c:pt>
                <c:pt idx="6">
                  <c:v>-รร.ชต.ฯ</c:v>
                </c:pt>
                <c:pt idx="7">
                  <c:v>รวม</c:v>
                </c:pt>
              </c:strCache>
            </c:strRef>
          </c:cat>
          <c:val>
            <c:numRef>
              <c:f>'7.1 (2)'!$U$20:$U$27</c:f>
              <c:numCache>
                <c:formatCode>General</c:formatCode>
                <c:ptCount val="8"/>
                <c:pt idx="1">
                  <c:v>98.32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98.84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7-4E64-AEF3-01D9565730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39888671"/>
        <c:axId val="1485559167"/>
      </c:barChart>
      <c:catAx>
        <c:axId val="14398886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b="0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85559167"/>
        <c:crosses val="autoZero"/>
        <c:auto val="1"/>
        <c:lblAlgn val="ctr"/>
        <c:lblOffset val="100"/>
        <c:noMultiLvlLbl val="0"/>
      </c:catAx>
      <c:valAx>
        <c:axId val="1485559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b="0"/>
                  <a:t>ร้อยละของความสำเร็จ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9888671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600"/>
              <a:t>7.1</a:t>
            </a:r>
            <a:r>
              <a:rPr lang="th-TH" sz="1600" baseline="0"/>
              <a:t> (ข้อ 2) ผลลัพธ์ด้านการนำยุทธศาสตร์ไปปฏิบัติ (ตัวชี้วัดที่ 4 ความพึงพอใจในแต่ละหลักสูตร)</a:t>
            </a:r>
            <a:endParaRPr lang="th-TH" sz="1600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(2)'!$T$36</c:f>
              <c:strCache>
                <c:ptCount val="1"/>
                <c:pt idx="0">
                  <c:v>งป.58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'7.1 (2)'!$R$37:$S$44</c:f>
              <c:strCache>
                <c:ptCount val="8"/>
                <c:pt idx="0">
                  <c:v>-ทหารกองประจำการ ศฝท.ฯ</c:v>
                </c:pt>
                <c:pt idx="1">
                  <c:v>-นรจ.รร.ชุมพลฯ</c:v>
                </c:pt>
                <c:pt idx="2">
                  <c:v>-ข้าราชการ กห.ต่ำกว่าสัญญาบัตร </c:v>
                </c:pt>
                <c:pt idx="3">
                  <c:v>-พจน.และ นพจ.รร.พจ.ฯ</c:v>
                </c:pt>
                <c:pt idx="4">
                  <c:v>-นทน.รร.ชต.ฯ</c:v>
                </c:pt>
                <c:pt idx="5">
                  <c:v>-นทน.รร.สธ.ทร.ฯ</c:v>
                </c:pt>
                <c:pt idx="6">
                  <c:v>-นักศึกษา วทร.ฯ</c:v>
                </c:pt>
                <c:pt idx="7">
                  <c:v>-ผู้อบรมภาษาต่างประเทศ</c:v>
                </c:pt>
              </c:strCache>
            </c:strRef>
          </c:cat>
          <c:val>
            <c:numRef>
              <c:f>'7.1 (2)'!$T$37:$T$44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1-4FF3-82A3-823283CEC0E8}"/>
            </c:ext>
          </c:extLst>
        </c:ser>
        <c:ser>
          <c:idx val="1"/>
          <c:order val="1"/>
          <c:tx>
            <c:strRef>
              <c:f>'7.1 (2)'!$U$36</c:f>
              <c:strCache>
                <c:ptCount val="1"/>
                <c:pt idx="0">
                  <c:v>งป.59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'7.1 (2)'!$R$37:$S$44</c:f>
              <c:strCache>
                <c:ptCount val="8"/>
                <c:pt idx="0">
                  <c:v>-ทหารกองประจำการ ศฝท.ฯ</c:v>
                </c:pt>
                <c:pt idx="1">
                  <c:v>-นรจ.รร.ชุมพลฯ</c:v>
                </c:pt>
                <c:pt idx="2">
                  <c:v>-ข้าราชการ กห.ต่ำกว่าสัญญาบัตร </c:v>
                </c:pt>
                <c:pt idx="3">
                  <c:v>-พจน.และ นพจ.รร.พจ.ฯ</c:v>
                </c:pt>
                <c:pt idx="4">
                  <c:v>-นทน.รร.ชต.ฯ</c:v>
                </c:pt>
                <c:pt idx="5">
                  <c:v>-นทน.รร.สธ.ทร.ฯ</c:v>
                </c:pt>
                <c:pt idx="6">
                  <c:v>-นักศึกษา วทร.ฯ</c:v>
                </c:pt>
                <c:pt idx="7">
                  <c:v>-ผู้อบรมภาษาต่างประเทศ</c:v>
                </c:pt>
              </c:strCache>
            </c:strRef>
          </c:cat>
          <c:val>
            <c:numRef>
              <c:f>'7.1 (2)'!$U$37:$U$44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21-4FF3-82A3-823283CEC0E8}"/>
            </c:ext>
          </c:extLst>
        </c:ser>
        <c:ser>
          <c:idx val="2"/>
          <c:order val="2"/>
          <c:tx>
            <c:strRef>
              <c:f>'7.1 (2)'!$V$36</c:f>
              <c:strCache>
                <c:ptCount val="1"/>
                <c:pt idx="0">
                  <c:v>งป.60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'7.1 (2)'!$R$37:$S$44</c:f>
              <c:strCache>
                <c:ptCount val="8"/>
                <c:pt idx="0">
                  <c:v>-ทหารกองประจำการ ศฝท.ฯ</c:v>
                </c:pt>
                <c:pt idx="1">
                  <c:v>-นรจ.รร.ชุมพลฯ</c:v>
                </c:pt>
                <c:pt idx="2">
                  <c:v>-ข้าราชการ กห.ต่ำกว่าสัญญาบัตร </c:v>
                </c:pt>
                <c:pt idx="3">
                  <c:v>-พจน.และ นพจ.รร.พจ.ฯ</c:v>
                </c:pt>
                <c:pt idx="4">
                  <c:v>-นทน.รร.ชต.ฯ</c:v>
                </c:pt>
                <c:pt idx="5">
                  <c:v>-นทน.รร.สธ.ทร.ฯ</c:v>
                </c:pt>
                <c:pt idx="6">
                  <c:v>-นักศึกษา วทร.ฯ</c:v>
                </c:pt>
                <c:pt idx="7">
                  <c:v>-ผู้อบรมภาษาต่างประเทศ</c:v>
                </c:pt>
              </c:strCache>
            </c:strRef>
          </c:cat>
          <c:val>
            <c:numRef>
              <c:f>'7.1 (2)'!$V$37:$V$44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21-4FF3-82A3-823283CEC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9902815"/>
        <c:axId val="1492800623"/>
      </c:barChart>
      <c:catAx>
        <c:axId val="14399028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92800623"/>
        <c:crosses val="autoZero"/>
        <c:auto val="1"/>
        <c:lblAlgn val="ctr"/>
        <c:lblOffset val="100"/>
        <c:noMultiLvlLbl val="0"/>
      </c:catAx>
      <c:valAx>
        <c:axId val="149280062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9902815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1600"/>
              <a:t>7.1 </a:t>
            </a:r>
            <a:r>
              <a:rPr lang="th-TH" sz="1600"/>
              <a:t>(ข้อ</a:t>
            </a:r>
            <a:r>
              <a:rPr lang="th-TH" sz="1600" baseline="0"/>
              <a:t> 2) ผลลัพธ์ด้านการนำยุทธศาสตร์ไปปฏิบัติ (ตัวชี้วัดที่ 5 ความพึงพอใจภาษาต่างประเทศ)</a:t>
            </a:r>
            <a:endParaRPr lang="th-TH" sz="1600"/>
          </a:p>
        </c:rich>
      </c:tx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'7.1 (2)'!$R$66:$S$66</c:f>
              <c:strCache>
                <c:ptCount val="2"/>
                <c:pt idx="0">
                  <c:v>-หลักสูตร English for Communication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'7.1 (2)'!$T$65:$V$65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(2)'!$T$66:$V$66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45-4A61-BEC8-8F1040463A9F}"/>
            </c:ext>
          </c:extLst>
        </c:ser>
        <c:ser>
          <c:idx val="1"/>
          <c:order val="1"/>
          <c:tx>
            <c:strRef>
              <c:f>'7.1 (2)'!$R$67:$S$67</c:f>
              <c:strCache>
                <c:ptCount val="2"/>
                <c:pt idx="0">
                  <c:v>- หลักสูตรภาษมาลายูท้องถิ่นภาคใต้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'7.1 (2)'!$T$65:$V$65</c:f>
              <c:strCache>
                <c:ptCount val="3"/>
                <c:pt idx="0">
                  <c:v>งป.58</c:v>
                </c:pt>
                <c:pt idx="1">
                  <c:v>งป.59</c:v>
                </c:pt>
                <c:pt idx="2">
                  <c:v>งป.60</c:v>
                </c:pt>
              </c:strCache>
            </c:strRef>
          </c:cat>
          <c:val>
            <c:numRef>
              <c:f>'7.1 (2)'!$T$67:$V$67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45-4A61-BEC8-8F1040463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9872031"/>
        <c:axId val="1490451103"/>
      </c:barChart>
      <c:catAx>
        <c:axId val="14398720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ปีงบประมาณ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90451103"/>
        <c:crosses val="autoZero"/>
        <c:auto val="1"/>
        <c:lblAlgn val="ctr"/>
        <c:lblOffset val="100"/>
        <c:noMultiLvlLbl val="0"/>
      </c:catAx>
      <c:valAx>
        <c:axId val="1490451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ระดับความพึงพอใจ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39872031"/>
        <c:crosses val="autoZero"/>
        <c:crossBetween val="between"/>
      </c:valAx>
      <c:spPr>
        <a:noFill/>
        <a:ln>
          <a:solidFill>
            <a:srgbClr val="0000F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0000FF"/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472776A9-9C64-4A72-A8E8-75CA7C1A8CB7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8638"/>
            <a:ext cx="3527425" cy="26463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1" y="3350301"/>
            <a:ext cx="7447279" cy="317396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FCD68D1C-7D18-4849-9033-135A56D937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45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974">
              <a:defRPr/>
            </a:pPr>
            <a:fld id="{28BAB764-854E-41B0-95A5-10D0E5505ABC}" type="slidenum">
              <a:rPr lang="en-AU">
                <a:solidFill>
                  <a:prstClr val="black"/>
                </a:solidFill>
                <a:latin typeface="Calibri"/>
              </a:rPr>
              <a:pPr defTabSz="934974">
                <a:defRPr/>
              </a:pPr>
              <a:t>60</a:t>
            </a:fld>
            <a:endParaRPr lang="en-A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19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CF526B09-1056-40AA-838E-6FCE5D533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43D036-0BDC-4EC0-A648-6F7342FD754D}" type="slidenum">
              <a:rPr kumimoji="0" lang="en-US" alt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DilleniaUPC" panose="02020603050405020304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h-TH" alt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C308EFFB-37E7-431E-99CB-320ACD0B2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0D048686-484C-4321-8E30-E218EE0366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70839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8E22311-E9A3-4D5B-9968-359E9EE48F7E}" type="datetime1">
              <a:rPr lang="th-TH" smtClean="0"/>
              <a:t>18/05/61</a:t>
            </a:fld>
            <a:endParaRPr lang="th-TH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7284-E779-494A-A183-BD687D25FA2B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A8D0-4E15-49D4-B268-C088147DECEC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B8CD-287D-4AC9-9E47-E43F07585490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356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CC16-22F6-464C-A3E6-25F09700C6BD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1780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72AEC-8E5A-4A7D-BAC8-253B468B4739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3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B52B-E763-40AD-B296-979B7EE1CA01}" type="datetime1">
              <a:rPr lang="th-TH" smtClean="0"/>
              <a:t>18/05/61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7535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3FC-5888-41F4-B428-C5AD777FA399}" type="datetime1">
              <a:rPr lang="th-TH" smtClean="0"/>
              <a:t>18/05/61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7079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F717-EBC6-4051-82CD-72EC6AD93B16}" type="datetime1">
              <a:rPr lang="th-TH" smtClean="0"/>
              <a:t>18/05/61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154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4F9A-C8A3-48A9-9D96-9B546000AA82}" type="datetime1">
              <a:rPr lang="th-TH" smtClean="0"/>
              <a:t>18/05/61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5850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D955-EF74-4468-AB00-C70C0B70F72C}" type="datetime1">
              <a:rPr lang="th-TH" smtClean="0"/>
              <a:t>18/05/61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901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66F0C2D-B5D2-4A57-84BB-014F988F93CB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E402-016C-4D8C-B532-5FD97DB43DE6}" type="datetime1">
              <a:rPr lang="th-TH" smtClean="0"/>
              <a:t>18/05/61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0034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FD3D-2837-4076-AFFD-5C0DBD2140AB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9299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D64B-CCB4-4856-9631-886764251601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1840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602372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4" name="ตัวยึดวันที่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6B019-06DD-420F-BF31-979707B9B5B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1796584"/>
      </p:ext>
    </p:extLst>
  </p:cSld>
  <p:clrMapOvr>
    <a:masterClrMapping/>
  </p:clrMapOvr>
  <p:transition spd="slow">
    <p:blinds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096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4300" y="1754184"/>
            <a:ext cx="9029700" cy="4965700"/>
          </a:xfrm>
          <a:custGeom>
            <a:avLst/>
            <a:gdLst/>
            <a:ahLst/>
            <a:cxnLst/>
            <a:rect l="l" t="t" r="r" b="b"/>
            <a:pathLst>
              <a:path w="9029700" h="4965700">
                <a:moveTo>
                  <a:pt x="6989889" y="0"/>
                </a:moveTo>
                <a:lnTo>
                  <a:pt x="0" y="0"/>
                </a:lnTo>
                <a:lnTo>
                  <a:pt x="0" y="4965700"/>
                </a:lnTo>
                <a:lnTo>
                  <a:pt x="6989889" y="4965700"/>
                </a:lnTo>
                <a:lnTo>
                  <a:pt x="9029700" y="2482850"/>
                </a:lnTo>
                <a:lnTo>
                  <a:pt x="6989889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021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6237" y="2326949"/>
            <a:ext cx="3572967" cy="38617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22747" y="1281442"/>
            <a:ext cx="4082326" cy="4717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438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28674"/>
            <a:ext cx="9144000" cy="5929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000125"/>
            <a:ext cx="9144000" cy="503237"/>
          </a:xfrm>
          <a:custGeom>
            <a:avLst/>
            <a:gdLst/>
            <a:ahLst/>
            <a:cxnLst/>
            <a:rect l="l" t="t" r="r" b="b"/>
            <a:pathLst>
              <a:path w="9144000" h="503237">
                <a:moveTo>
                  <a:pt x="0" y="503237"/>
                </a:moveTo>
                <a:lnTo>
                  <a:pt x="9144000" y="503237"/>
                </a:lnTo>
                <a:lnTo>
                  <a:pt x="9144000" y="0"/>
                </a:lnTo>
                <a:lnTo>
                  <a:pt x="0" y="0"/>
                </a:lnTo>
                <a:lnTo>
                  <a:pt x="0" y="503237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079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02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BC7933C-3A4A-4705-9FFE-67936169A367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17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57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95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80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50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67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41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31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31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0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5B923D2-5150-496B-B6A0-E2D1EFD2E7D6}" type="datetime1">
              <a:rPr lang="th-TH" smtClean="0"/>
              <a:t>18/05/61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25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0C9D-720F-4EBC-9C1A-60377CF40F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4183" y="43949"/>
            <a:ext cx="9139877" cy="620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 lIns="91373" tIns="45689" rIns="91373" bIns="45689" anchor="ctr"/>
          <a:lstStyle/>
          <a:p>
            <a:pPr eaLnBrk="0" hangingPunct="0">
              <a:defRPr/>
            </a:pPr>
            <a:endParaRPr lang="th-TH" dirty="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7" name="Line 31"/>
          <p:cNvSpPr>
            <a:spLocks noChangeShapeType="1"/>
          </p:cNvSpPr>
          <p:nvPr userDrawn="1"/>
        </p:nvSpPr>
        <p:spPr bwMode="auto">
          <a:xfrm>
            <a:off x="0" y="680521"/>
            <a:ext cx="9144000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  <a:extLst/>
        </p:spPr>
        <p:txBody>
          <a:bodyPr lIns="91373" tIns="45689" rIns="91373" bIns="45689"/>
          <a:lstStyle/>
          <a:p>
            <a:pPr eaLnBrk="0" hangingPunct="0">
              <a:defRPr/>
            </a:pPr>
            <a:endParaRPr lang="th-TH" dirty="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8" name="Line 31"/>
          <p:cNvSpPr>
            <a:spLocks noChangeShapeType="1"/>
          </p:cNvSpPr>
          <p:nvPr userDrawn="1"/>
        </p:nvSpPr>
        <p:spPr bwMode="auto">
          <a:xfrm>
            <a:off x="0" y="19813"/>
            <a:ext cx="9144000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  <a:extLst/>
        </p:spPr>
        <p:txBody>
          <a:bodyPr lIns="91373" tIns="45689" rIns="91373" bIns="45689"/>
          <a:lstStyle/>
          <a:p>
            <a:pPr eaLnBrk="0" hangingPunct="0">
              <a:defRPr/>
            </a:pPr>
            <a:endParaRPr lang="th-TH" dirty="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79" y="29822"/>
            <a:ext cx="679634" cy="6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52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7A5E7-6634-4F8F-B459-07E2B662121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FC58C-1FDE-41D0-B609-64387A497CD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6250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C026-DA2E-4B44-917C-71C528140BA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52C3E-0901-47E8-BEAA-F3BE30DB199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6810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FDB43-A23F-4A28-85E5-E71EE2D56E42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F387-9584-4C5E-8F0A-E1A4F622646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6920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A62D4-04FE-4BD8-973A-E704931846F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8A34-6DB2-4398-9482-E479CEFB27B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6638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43AFC-93B0-4F68-BD12-7739F0547D2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CD6F2-49A8-4AD2-B0D0-77B31444C83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3497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A4622-05B1-4B7F-B532-264832BAF3AA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48AEF-A1FA-430C-A50F-1702B3F1806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55148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B2296-3A6D-406C-8058-6BFD5BEAAAD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B8055-1BDB-4912-BE6F-6FCE8898E37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1565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D19C0-BFC5-48BE-A0D9-8BF091D16F5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7DB2E-3ED0-4228-B9E3-C6CB51B7EFA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12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4B45517-4A0E-46A9-8E83-5C4589521804}" type="datetime1">
              <a:rPr lang="th-TH" smtClean="0"/>
              <a:t>18/05/61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99A7E-46A9-47D0-895A-6198BBE17B0A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2AD2-4E52-4C07-BAEE-76868D5B6EF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17220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5E544-21DE-409C-9DDD-DAA8A3CB32B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390C9-C07B-4E8E-A05B-4EDE049CC74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300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BD018-8D12-4F6C-A890-CE2FEFBFC78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9507-97DC-4516-863C-0A7E9F3ECBB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2862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067F5B20-DB66-4F60-9C94-9C2D7CAD6449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DE8A0B2-8F8B-4B01-BB5E-BC977098479C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C656A8CB-D7DD-4C3F-AA09-B11A0E095245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F7CA9E0F-9BD5-4FA1-8047-B14453F799E3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C9DBBD11-D68D-4FB4-B2D1-D62A722EABF4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07C6C8FA-AC43-4CCA-869A-56443DEFED72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ABDDAA91-4773-4F53-ACC1-2EF129924436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35CF12BA-4EDD-44D6-85F3-C803D9BECCED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1AF8F512-249B-44F8-ACA6-1284884043B2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165560AC-3BEC-4422-AA19-9CE4923A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1DA34-C8CF-4740-8310-77D206063968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9AAC621D-F513-48CD-AC38-5314FC63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8B6FFCCD-2238-421E-82EC-619FC69E3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C2FC3-8417-426A-B1B1-9A9E4CC165EC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826901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7897165-A481-476A-8E53-7D12B59F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36E9B-4537-472A-89BF-C0CD044CC97C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D91F217-17C4-4954-9E5E-08A3EE44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5233489-E54B-4579-8807-86596609B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AE7DA-BB47-400B-8872-C9310BE2113C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014375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>
            <a:extLst>
              <a:ext uri="{FF2B5EF4-FFF2-40B4-BE49-F238E27FC236}">
                <a16:creationId xmlns:a16="http://schemas.microsoft.com/office/drawing/2014/main" id="{CF2427E8-D6BA-458A-B613-5422BFCC35ED}"/>
              </a:ext>
            </a:extLst>
          </p:cNvPr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778EFC1F-39E9-4F91-A41C-0BEC0E162C85}"/>
              </a:ext>
            </a:extLst>
          </p:cNvPr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0AE9494E-B9D4-4332-BF00-18A36F6D85FA}"/>
              </a:ext>
            </a:extLst>
          </p:cNvPr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C3EAFB4F-EA22-4923-9F92-3CBF37A22FDB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F8260551-D4AC-40DF-ADF3-3E9D1762C227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8B85A128-E498-4B93-9D4D-D3784247F811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DF5C1053-14CD-4147-99EE-30B0663A70C8}"/>
              </a:ext>
            </a:extLst>
          </p:cNvPr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Freeform 26">
            <a:extLst>
              <a:ext uri="{FF2B5EF4-FFF2-40B4-BE49-F238E27FC236}">
                <a16:creationId xmlns:a16="http://schemas.microsoft.com/office/drawing/2014/main" id="{27E02DAF-5CC1-4526-B6AF-3CE3FF73F72C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719D4560-392F-43C8-9B38-1B1517B3D4F8}"/>
              </a:ext>
            </a:extLst>
          </p:cNvPr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3216D14C-1154-48EA-ADEF-336C617DEA1C}"/>
              </a:ext>
            </a:extLst>
          </p:cNvPr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C5F24530-70AB-4A98-BBC1-8CA6DDA2D9B1}"/>
              </a:ext>
            </a:extLst>
          </p:cNvPr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C04108B8-31C5-4B39-80EB-AE46F472522F}"/>
              </a:ext>
            </a:extLst>
          </p:cNvPr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DB416AD-BD0B-41A0-AC6C-622837A55EB3}"/>
              </a:ext>
            </a:extLst>
          </p:cNvPr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945E7A2B-6844-4116-A7AF-C406491CD99E}"/>
              </a:ext>
            </a:extLst>
          </p:cNvPr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8AD94C-ABC7-4282-A93E-72522F8389DA}"/>
              </a:ext>
            </a:extLst>
          </p:cNvPr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Rectangle 34">
            <a:extLst>
              <a:ext uri="{FF2B5EF4-FFF2-40B4-BE49-F238E27FC236}">
                <a16:creationId xmlns:a16="http://schemas.microsoft.com/office/drawing/2014/main" id="{2BA5AB2E-1F5B-4649-891B-2F5E6F5AC3DB}"/>
              </a:ext>
            </a:extLst>
          </p:cNvPr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35">
            <a:extLst>
              <a:ext uri="{FF2B5EF4-FFF2-40B4-BE49-F238E27FC236}">
                <a16:creationId xmlns:a16="http://schemas.microsoft.com/office/drawing/2014/main" id="{187B1C43-EBCE-4B1D-B7DF-680B37FC07CB}"/>
              </a:ext>
            </a:extLst>
          </p:cNvPr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36">
            <a:extLst>
              <a:ext uri="{FF2B5EF4-FFF2-40B4-BE49-F238E27FC236}">
                <a16:creationId xmlns:a16="http://schemas.microsoft.com/office/drawing/2014/main" id="{10C2F9AC-77CB-42BD-AA32-1E5307F81A31}"/>
              </a:ext>
            </a:extLst>
          </p:cNvPr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ctangle 37">
            <a:extLst>
              <a:ext uri="{FF2B5EF4-FFF2-40B4-BE49-F238E27FC236}">
                <a16:creationId xmlns:a16="http://schemas.microsoft.com/office/drawing/2014/main" id="{868AE665-C2EF-4316-AACA-F447B93286D9}"/>
              </a:ext>
            </a:extLst>
          </p:cNvPr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38">
            <a:extLst>
              <a:ext uri="{FF2B5EF4-FFF2-40B4-BE49-F238E27FC236}">
                <a16:creationId xmlns:a16="http://schemas.microsoft.com/office/drawing/2014/main" id="{F4F3D73A-81F8-424E-B13B-A62DCBC2EC57}"/>
              </a:ext>
            </a:extLst>
          </p:cNvPr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39">
            <a:extLst>
              <a:ext uri="{FF2B5EF4-FFF2-40B4-BE49-F238E27FC236}">
                <a16:creationId xmlns:a16="http://schemas.microsoft.com/office/drawing/2014/main" id="{4DA46DE7-69D7-44CD-A34E-8395A58DB602}"/>
              </a:ext>
            </a:extLst>
          </p:cNvPr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0FC3D4E-13AD-45B1-9351-84DAB10F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046B0-EA61-41C9-AB96-A72009F0FCC0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3318B92B-9FE7-461A-A14C-AFC6FF12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9F711C9-812C-49E5-84CB-202A4C5D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F29E3-14F1-4F14-88A1-931C784C3BF8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960173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31748-C84D-4F0A-BA56-805363E2D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51075-4B45-494C-83A5-3C8FC6328321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8B628-DF3D-4EB0-9D51-91FD0134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064E0-3A57-46FF-AF30-43A690F5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36D81-F3F5-475E-929F-6D283EE6C668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723906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D48DCC8A-FF06-4560-95E8-87788B826B2A}"/>
              </a:ext>
            </a:extLst>
          </p:cNvPr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CB88A1A5-E74B-41B7-A733-0535F0203B29}"/>
              </a:ext>
            </a:extLst>
          </p:cNvPr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D0BC9026-E131-4A5D-9046-34A91F2A2AA6}"/>
              </a:ext>
            </a:extLst>
          </p:cNvPr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3DF50465-2BAD-4AF3-A1C4-7D30640AB833}"/>
              </a:ext>
            </a:extLst>
          </p:cNvPr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987B39FB-150D-48F5-9F5C-A07FD6E787AB}"/>
              </a:ext>
            </a:extLst>
          </p:cNvPr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E80BF8D0-B575-4E63-B06D-8EA5861EAEEC}"/>
              </a:ext>
            </a:extLst>
          </p:cNvPr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2C598F72-1C32-4133-89EE-50A72A3977E3}"/>
              </a:ext>
            </a:extLst>
          </p:cNvPr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32FEB4BD-DF62-4D64-8EFA-FACCD0269937}"/>
              </a:ext>
            </a:extLst>
          </p:cNvPr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5A90CC85-7A97-45C3-9849-F3A6FC3BC02F}"/>
              </a:ext>
            </a:extLst>
          </p:cNvPr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4AF8EC61-B911-4403-9C15-1F7983F63973}"/>
              </a:ext>
            </a:extLst>
          </p:cNvPr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0517A293-627F-407B-AF50-43C04667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DC3A-DC7D-446D-ABE9-EE030EC33C4D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4577743-0FA9-418A-8AF8-F2D67359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F3076D54-ED79-4949-B3C3-4D8B7443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3FB68-2034-4ACC-9B24-A9B7E036A6F3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7048094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609FE8FC-EBAC-4300-A0E4-C9782A2B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B660-CEBF-4EE2-A0E5-3D8F82107069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36DFFAE-40AB-4DFD-903F-4559D7C5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90A2B7CE-1B6E-4180-A5DB-CA025D3C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BFFA0-CCF4-4652-8874-612CD165F1CF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3203150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87245-093C-4E36-A518-A4FEA7C87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8E6F1-9B3C-42DA-AF5C-712BF3A9AD15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356DB-ABA1-4654-98FC-0F6D48B4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0B863-6731-4D3F-B1E0-730DE90F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B97D7-29AB-4EFD-B9AA-04C7F228A943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00109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6EF5-D71B-464F-AC9D-E6204C58D5BE}" type="datetime1">
              <a:rPr lang="th-TH" smtClean="0"/>
              <a:t>18/05/61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47E3F64-6A86-471B-92BC-061CBA2B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FAEF8-C559-4D9C-A031-2EC95A1E3A12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BDDBFD4-20C0-481B-9970-E6119D7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938BFF7-33D9-421A-AFE2-21CAE23EF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34BD6-D08B-4A68-B30C-E5E3E13B2C3E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9087520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126FBB34-0366-409D-B881-A4BCC3F71033}"/>
              </a:ext>
            </a:extLst>
          </p:cNvPr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18">
            <a:extLst>
              <a:ext uri="{FF2B5EF4-FFF2-40B4-BE49-F238E27FC236}">
                <a16:creationId xmlns:a16="http://schemas.microsoft.com/office/drawing/2014/main" id="{00DC2F2F-0AFC-482B-B4F8-D5936C0382B7}"/>
              </a:ext>
            </a:extLst>
          </p:cNvPr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>
            <a:extLst>
              <a:ext uri="{FF2B5EF4-FFF2-40B4-BE49-F238E27FC236}">
                <a16:creationId xmlns:a16="http://schemas.microsoft.com/office/drawing/2014/main" id="{CB70CC93-6BD3-4EAE-BA22-A72977DCEB5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20">
              <a:extLst>
                <a:ext uri="{FF2B5EF4-FFF2-40B4-BE49-F238E27FC236}">
                  <a16:creationId xmlns:a16="http://schemas.microsoft.com/office/drawing/2014/main" id="{DEF91FB5-749A-4CE8-A197-6639DDC6F32A}"/>
                </a:ext>
              </a:extLst>
            </p:cNvPr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F467F240-4273-47B3-ABA3-9D73889A28FE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4">
              <a:extLst>
                <a:ext uri="{FF2B5EF4-FFF2-40B4-BE49-F238E27FC236}">
                  <a16:creationId xmlns:a16="http://schemas.microsoft.com/office/drawing/2014/main" id="{A827A9A8-697F-4CAC-A41A-F74203D355C4}"/>
                </a:ext>
              </a:extLst>
            </p:cNvPr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>
            <a:extLst>
              <a:ext uri="{FF2B5EF4-FFF2-40B4-BE49-F238E27FC236}">
                <a16:creationId xmlns:a16="http://schemas.microsoft.com/office/drawing/2014/main" id="{8C2E067E-445A-4166-A3A5-EBECAD4B20E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26">
              <a:extLst>
                <a:ext uri="{FF2B5EF4-FFF2-40B4-BE49-F238E27FC236}">
                  <a16:creationId xmlns:a16="http://schemas.microsoft.com/office/drawing/2014/main" id="{34B1DD49-5914-43EE-9CB5-1D6CDB33AFC1}"/>
                </a:ext>
              </a:extLst>
            </p:cNvPr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7">
              <a:extLst>
                <a:ext uri="{FF2B5EF4-FFF2-40B4-BE49-F238E27FC236}">
                  <a16:creationId xmlns:a16="http://schemas.microsoft.com/office/drawing/2014/main" id="{A4A2650B-63AF-4667-960F-8F5431F9332C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8">
              <a:extLst>
                <a:ext uri="{FF2B5EF4-FFF2-40B4-BE49-F238E27FC236}">
                  <a16:creationId xmlns:a16="http://schemas.microsoft.com/office/drawing/2014/main" id="{2E13C3C8-1EA8-45DC-A452-320EF644DF66}"/>
                </a:ext>
              </a:extLst>
            </p:cNvPr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id="{97BD80D1-61AF-43A7-9AD3-1A8E346E6A8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30">
              <a:extLst>
                <a:ext uri="{FF2B5EF4-FFF2-40B4-BE49-F238E27FC236}">
                  <a16:creationId xmlns:a16="http://schemas.microsoft.com/office/drawing/2014/main" id="{E5427E18-A8F8-4E73-AA76-97FADD6C9ED7}"/>
                </a:ext>
              </a:extLst>
            </p:cNvPr>
            <p:cNvCxnSpPr/>
            <p:nvPr/>
          </p:nvCxnSpPr>
          <p:spPr>
            <a:xfrm rot="16200000">
              <a:off x="6663592" y="1300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1">
              <a:extLst>
                <a:ext uri="{FF2B5EF4-FFF2-40B4-BE49-F238E27FC236}">
                  <a16:creationId xmlns:a16="http://schemas.microsoft.com/office/drawing/2014/main" id="{469D967B-1BCE-4226-8929-B08B51162A97}"/>
                </a:ext>
              </a:extLst>
            </p:cNvPr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2">
              <a:extLst>
                <a:ext uri="{FF2B5EF4-FFF2-40B4-BE49-F238E27FC236}">
                  <a16:creationId xmlns:a16="http://schemas.microsoft.com/office/drawing/2014/main" id="{7636644D-216E-458F-91EA-C9046362928A}"/>
                </a:ext>
              </a:extLst>
            </p:cNvPr>
            <p:cNvCxnSpPr/>
            <p:nvPr/>
          </p:nvCxnSpPr>
          <p:spPr>
            <a:xfrm rot="5400000" flipH="1">
              <a:off x="6744512" y="1299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A4BF09B-DB9A-414D-BCA7-2384FED9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ECDC-27C2-426F-9072-40C5FFF388C6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1504B4F-6107-41C8-862F-87703B6A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316F22FB-3233-4AD2-8189-88C3B27A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DE3035F4-0515-45C5-8F0E-E9F74889127E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641297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CA3A745-2C17-4F53-824B-E64A2A51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CA9AD-BAD3-47EA-9EE3-2E3B8A909191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E62571C-E440-44E9-BCAB-7863419A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3E386C4-1C28-49DE-9F51-581B0CA2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94C72-43C5-477A-B87D-1196D2B01D88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338196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2AB3F0F-9CAE-486B-B74D-35256880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A2044-CC17-408C-B6DE-7666C55E83AE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1161695-4FAC-49FD-9674-04E797F5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463279C-CBB8-4B85-AA22-67CA7023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1818F-7DEB-4D85-BCC0-ACB726194F12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062226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A720197-E996-4EAA-A06B-A5CC10F8E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70D49DD0-3AB8-4416-BFE7-4D21E3B56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DF087BAB-975C-470A-AEEE-709BFD5CFE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BC7C8-563D-4E3C-B76B-5C5CE01135EC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115596388"/>
      </p:ext>
    </p:extLst>
  </p:cSld>
  <p:clrMapOvr>
    <a:masterClrMapping/>
  </p:clrMapOvr>
  <p:transition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7DD62-931A-4169-87E0-3D8E4CCA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6F228-8232-4021-A6E3-29AC99447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3B7A5-9806-4DC1-97D8-E2B54690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74296B-DAC9-4E49-92E4-F8B329F514AB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1553574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F6C93D9-7150-4C69-BCCF-E078728F4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08488-E96B-458B-9839-84F2ED3C15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13065E-98DA-432D-AA50-EB9B8CA17827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5863230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588FD0-66DF-41B8-BDA5-A965F9B48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E6690C-1D76-4AC8-A199-3E65311C56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61655D-8F4A-4FDC-8905-56C6B49C56D0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248774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8E321F-F224-40C2-8E6C-DE2C7625A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D8F64A-C678-4BB6-94C1-2130BE85BF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1F8E79-25EE-4A25-9DC2-CE57BDA7B45E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27714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3989FF0-D35F-4610-8C66-D33962ADE959}" type="datetime1">
              <a:rPr lang="th-TH" smtClean="0"/>
              <a:t>18/05/61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3859360-C827-49FE-829E-7F38C19E2BFB}" type="datetime1">
              <a:rPr lang="th-TH" smtClean="0"/>
              <a:t>18/05/61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8D8982C-280B-4306-BBF3-5121477AD807}" type="datetime1">
              <a:rPr lang="th-TH" smtClean="0"/>
              <a:t>18/05/61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41ECAB9-841B-45AC-A172-632E3D5D40C8}" type="datetime1">
              <a:rPr lang="th-TH" smtClean="0"/>
              <a:t>18/05/61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68542CB-13F9-4965-8712-C214A4DE721A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pull/>
  </p:transition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3994E-EF78-4EF5-B05A-79520CFACFF9}" type="datetime1">
              <a:rPr lang="th-TH" smtClean="0"/>
              <a:t>18/05/61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C4BCF-27B4-4BD1-A87D-05C4C06122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163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20716" y="96116"/>
            <a:ext cx="5902567" cy="6901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01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375B0-579E-4F16-A459-DAD4DFABE8C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18/05/2018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25D9-892C-48E1-97F6-97D6F303AEC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  <a:endParaRPr lang="th-TH" altLang="th-TH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  <a:endParaRPr lang="th-TH" alt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577268-77F7-4C06-8DAC-9A149E2C771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18/05/61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523F8B-B56E-453F-ABC2-7D1C92E5E8A9}" type="slidenum">
              <a:rPr lang="th-TH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917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179AD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094EAA-F807-4F53-89D0-E54937EA06DB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6D5AD5-57F0-4EE4-A138-008EF0BD15E5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7A158-4E71-44F3-9E97-A9550340A4A6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7BB054-C5D2-42A5-8967-8F9CFEACF76C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ED9B8-966F-4C49-B3CB-248E8FEE0DFC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FCFCD-DE9D-469A-B703-6349134C5E7B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5BF5B7-D488-4BD2-BEAD-C5BB3F2309D1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7DDEB9-C33B-49A5-ACE5-A7BB013626F5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FBE397-8113-4AC0-9978-95E3D000E271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6FDC8020-BD6E-4EEF-A8D1-B9E3897E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372" name="Text Placeholder 12">
            <a:extLst>
              <a:ext uri="{FF2B5EF4-FFF2-40B4-BE49-F238E27FC236}">
                <a16:creationId xmlns:a16="http://schemas.microsoft.com/office/drawing/2014/main" id="{49E158FB-E9AC-423B-BC5A-61BDB1FDD6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AE59253-311A-4A15-93DA-F5DA1E3DC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11402EE-9746-4DA2-879A-2211350D7249}" type="datetimeFigureOut">
              <a:rPr lang="th-TH"/>
              <a:pPr>
                <a:defRPr/>
              </a:pPr>
              <a:t>18/05/61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09BB4-0ACB-4B20-95BA-438065214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467DD16-981D-4460-9B1C-3FF48A154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Corbel" panose="020B0503020204020204" pitchFamily="34" charset="0"/>
                <a:cs typeface="DilleniaUPC" panose="02020603050405020304" pitchFamily="18" charset="-34"/>
              </a:defRPr>
            </a:lvl1pPr>
          </a:lstStyle>
          <a:p>
            <a:fld id="{1A9EEFC0-E01A-4F35-90C9-7BD0B4216DC0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96041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C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anose="020B0609020204030204" pitchFamily="49" charset="0"/>
          <a:cs typeface="DilleniaUPC" panose="02020603050405020304" pitchFamily="18" charset="-34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anose="020B0609020204030204" pitchFamily="49" charset="0"/>
          <a:cs typeface="DilleniaUPC" panose="02020603050405020304" pitchFamily="18" charset="-34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anose="020B0609020204030204" pitchFamily="49" charset="0"/>
          <a:cs typeface="DilleniaUPC" panose="02020603050405020304" pitchFamily="18" charset="-34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anose="020B0609020204030204" pitchFamily="49" charset="0"/>
          <a:cs typeface="DilleniaUPC" panose="02020603050405020304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anose="020B0609020204030204" pitchFamily="49" charset="0"/>
          <a:cs typeface="DilleniaUPC" panose="02020603050405020304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anose="020B0609020204030204" pitchFamily="49" charset="0"/>
          <a:cs typeface="DilleniaUPC" panose="02020603050405020304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anose="020B0609020204030204" pitchFamily="49" charset="0"/>
          <a:cs typeface="DilleniaUPC" panose="02020603050405020304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anose="020B0609020204030204" pitchFamily="49" charset="0"/>
          <a:cs typeface="DilleniaUPC" panose="02020603050405020304" pitchFamily="18" charset="-34"/>
        </a:defRPr>
      </a:lvl9pPr>
      <a:extLst/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0BD0D9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dpc2sujita@yahoo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//upload.wikimedia.org/wikipedia/commons/2/23/A_company's_supply_chain_(en).png" TargetMode="Externa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mailto:chompoo_phattanapong@yahoo.co.th%20%20&#3650;&#3607;&#3619;.53659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856" y="1412776"/>
            <a:ext cx="8229600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232246"/>
            <a:ext cx="9144000" cy="6378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ผลการดำเนินงาน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(ผลการประเมินตนเองตามเกณฑ์ปี พ.ศ.2558)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ของคณะทำงานย่อย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7200" b="1" dirty="0">
                <a:solidFill>
                  <a:srgbClr val="FFFF00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หมวด </a:t>
            </a:r>
            <a:r>
              <a:rPr lang="en-US" sz="7200" b="1" dirty="0">
                <a:solidFill>
                  <a:srgbClr val="FFFF00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7 </a:t>
            </a:r>
            <a:r>
              <a:rPr lang="th-TH" sz="7200" b="1" dirty="0">
                <a:solidFill>
                  <a:srgbClr val="FFFF00"/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ผลลัพธ์การดำเนินการ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ประจำปี </a:t>
            </a:r>
            <a:r>
              <a:rPr lang="th-TH" sz="60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งป</a:t>
            </a:r>
            <a:r>
              <a:rPr lang="th-TH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.61 (ณ 18 พ.ค.61)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ใน</a:t>
            </a:r>
            <a:r>
              <a:rPr lang="en-US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 18 </a:t>
            </a:r>
            <a:r>
              <a:rPr lang="th-TH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พ.ค.</a:t>
            </a:r>
            <a:r>
              <a:rPr lang="en-US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61</a:t>
            </a:r>
            <a:endParaRPr lang="th-TH" sz="6000" b="1" dirty="0">
              <a:solidFill>
                <a:schemeClr val="accent5">
                  <a:lumMod val="40000"/>
                  <a:lumOff val="60000"/>
                </a:schemeClr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ณ ห้องประชุม ยศ.</a:t>
            </a:r>
            <a:r>
              <a:rPr lang="th-TH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ทร</a:t>
            </a:r>
            <a:r>
              <a:rPr lang="th-TH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91A2EE89-0677-4DEE-A3FE-40AFDC48E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8183" y="6625754"/>
            <a:ext cx="2471999" cy="365125"/>
          </a:xfrm>
        </p:spPr>
        <p:txBody>
          <a:bodyPr/>
          <a:lstStyle/>
          <a:p>
            <a:fld id="{11238BEC-1F5F-4C5E-8C9F-CDA3562EECBE}" type="datetime1">
              <a:rPr lang="th-TH" smtClean="0"/>
              <a:t>18/05/61</a:t>
            </a:fld>
            <a:endParaRPr lang="th-TH" dirty="0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6BB97195-9B48-4740-89FE-2D171530F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117432"/>
            <a:ext cx="3352703" cy="508322"/>
          </a:xfrm>
        </p:spPr>
        <p:txBody>
          <a:bodyPr/>
          <a:lstStyle/>
          <a:p>
            <a:pPr algn="ctr"/>
            <a:r>
              <a:rPr lang="th-TH" dirty="0"/>
              <a:t>น.อ.หญิง ชมภู  พัฒนพง</a:t>
            </a:r>
            <a:r>
              <a:rPr lang="th-TH" dirty="0" err="1"/>
              <a:t>ษ์</a:t>
            </a:r>
            <a:r>
              <a:rPr lang="th-TH" dirty="0"/>
              <a:t> </a:t>
            </a:r>
            <a:r>
              <a:rPr lang="th-TH" dirty="0" err="1"/>
              <a:t>นป</a:t>
            </a:r>
            <a:r>
              <a:rPr lang="th-TH" dirty="0"/>
              <a:t>ก.ฯ ช่วย สน.เสธ.ยศ.</a:t>
            </a:r>
            <a:r>
              <a:rPr lang="th-TH" dirty="0" err="1"/>
              <a:t>ทร</a:t>
            </a:r>
            <a:r>
              <a:rPr lang="th-TH" dirty="0"/>
              <a:t>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2131638-3133-45D7-939A-005D2109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2247" y="5696889"/>
            <a:ext cx="502920" cy="365125"/>
          </a:xfrm>
        </p:spPr>
        <p:txBody>
          <a:bodyPr/>
          <a:lstStyle/>
          <a:p>
            <a:fld id="{368542CB-13F9-4965-8712-C214A4DE721A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399532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856" y="1412776"/>
            <a:ext cx="8589640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j-ea"/>
              <a:cs typeface="DilleniaUPC" panose="02020603050405020304" pitchFamily="18" charset="-34"/>
            </a:endParaRPr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FB1F933-5859-4D07-8C5E-07FDE592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37BBA-B857-420C-98BF-AA6BB0A1D5AD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F75850D-D8CD-48D5-B2EB-7BB81F72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C99F230E-1DF4-4C4C-9C91-02149C66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699AF3AE-D17D-44A9-8A8D-E6B3D6BC7660}"/>
              </a:ext>
            </a:extLst>
          </p:cNvPr>
          <p:cNvSpPr/>
          <p:nvPr/>
        </p:nvSpPr>
        <p:spPr>
          <a:xfrm>
            <a:off x="290741" y="260648"/>
            <a:ext cx="8634144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 </a:t>
            </a: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4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ผลลัพธ์ด้านประสิทธิผลและการบรรลุพันธกิจ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9D091E2-657A-46A3-ABBE-BB5A1663CF9A}"/>
              </a:ext>
            </a:extLst>
          </p:cNvPr>
          <p:cNvSpPr txBox="1"/>
          <p:nvPr/>
        </p:nvSpPr>
        <p:spPr>
          <a:xfrm>
            <a:off x="265897" y="1197861"/>
            <a:ext cx="8763659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 ผลลัพธ์ด้านประสิทธิผลส่วนราชการและแผนปฏิบัติการ </a:t>
            </a:r>
            <a:endParaRPr lang="en-US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ด้านผลผลิตและการบริการตามพันธกิจหลักของส่วนราชการ </a:t>
            </a:r>
            <a:r>
              <a:rPr lang="th-TH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(หมวด 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 </a:t>
            </a:r>
            <a:r>
              <a:rPr lang="th-TH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รับผิดชอบ)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- ตัววัดหรือตัวชี้วัดที่สำคัญของการดำเนินการตามพันธกิจหลักของส่วนราชการ ให้เปรียบเทียบผลลัพธ์ดังกล่าวกับผลการดำเนินการของ</a:t>
            </a:r>
            <a:r>
              <a:rPr lang="th-TH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คู่แข่ง และ/หรือส่วนราชการ   อื่น ๆ ที่มีการดำเนินงานที่คล้ายคลึงกัน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(*) </a:t>
            </a:r>
            <a:endParaRPr lang="en-US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93EF0F9-FE7B-4E56-BE45-277114D0DCAD}"/>
              </a:ext>
            </a:extLst>
          </p:cNvPr>
          <p:cNvSpPr txBox="1"/>
          <p:nvPr/>
        </p:nvSpPr>
        <p:spPr>
          <a:xfrm>
            <a:off x="288926" y="4180651"/>
            <a:ext cx="8683830" cy="1569660"/>
          </a:xfrm>
          <a:prstGeom prst="rect">
            <a:avLst/>
          </a:prstGeom>
          <a:solidFill>
            <a:srgbClr val="FFFD8B"/>
          </a:solidFill>
        </p:spPr>
        <p:txBody>
          <a:bodyPr wrap="square" rtlCol="0">
            <a:spAutoFit/>
          </a:bodyPr>
          <a:lstStyle/>
          <a:p>
            <a:r>
              <a:rPr lang="th-TH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 </a:t>
            </a:r>
            <a:r>
              <a:rPr lang="en-US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</a:t>
            </a:r>
            <a:r>
              <a:rPr lang="th-TH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th-TH" sz="3200" b="1" u="sng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กศษ</a:t>
            </a:r>
            <a:r>
              <a:rPr lang="th-TH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.ฯ) </a:t>
            </a:r>
            <a:r>
              <a:rPr lang="en-US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(ข้อ 1</a:t>
            </a:r>
            <a:r>
              <a:rPr lang="en-US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</a:t>
            </a:r>
            <a:r>
              <a:rPr lang="en-US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32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11)</a:t>
            </a:r>
            <a:endParaRPr lang="en-US" sz="32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ระบุว่า ยศ.</a:t>
            </a:r>
            <a:r>
              <a:rPr lang="th-TH" sz="3200" b="1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มี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คู่แข่ง/คู่เทียบ/ส่วนราชการ</a:t>
            </a:r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ใดที่มีลักษณะงาน หรือการบริการ หรือพันธกิจคล้ายคลึงกัน</a:t>
            </a:r>
            <a:r>
              <a:rPr lang="en-US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77600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id="{6ADF54F3-9921-4E12-B2E6-E3D9A9699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732218"/>
              </p:ext>
            </p:extLst>
          </p:nvPr>
        </p:nvGraphicFramePr>
        <p:xfrm>
          <a:off x="179512" y="692696"/>
          <a:ext cx="8784976" cy="4676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0404">
                  <a:extLst>
                    <a:ext uri="{9D8B030D-6E8A-4147-A177-3AD203B41FA5}">
                      <a16:colId xmlns:a16="http://schemas.microsoft.com/office/drawing/2014/main" val="3200905229"/>
                    </a:ext>
                  </a:extLst>
                </a:gridCol>
                <a:gridCol w="3137223">
                  <a:extLst>
                    <a:ext uri="{9D8B030D-6E8A-4147-A177-3AD203B41FA5}">
                      <a16:colId xmlns:a16="http://schemas.microsoft.com/office/drawing/2014/main" val="3809781856"/>
                    </a:ext>
                  </a:extLst>
                </a:gridCol>
                <a:gridCol w="1836989">
                  <a:extLst>
                    <a:ext uri="{9D8B030D-6E8A-4147-A177-3AD203B41FA5}">
                      <a16:colId xmlns:a16="http://schemas.microsoft.com/office/drawing/2014/main" val="471423450"/>
                    </a:ext>
                  </a:extLst>
                </a:gridCol>
                <a:gridCol w="2531107">
                  <a:extLst>
                    <a:ext uri="{9D8B030D-6E8A-4147-A177-3AD203B41FA5}">
                      <a16:colId xmlns:a16="http://schemas.microsoft.com/office/drawing/2014/main" val="899497817"/>
                    </a:ext>
                  </a:extLst>
                </a:gridCol>
                <a:gridCol w="709253">
                  <a:extLst>
                    <a:ext uri="{9D8B030D-6E8A-4147-A177-3AD203B41FA5}">
                      <a16:colId xmlns:a16="http://schemas.microsoft.com/office/drawing/2014/main" val="980251692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คู่เทียบ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295232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ด้านการผลิตกำลังพล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-นรจ.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ร้อยละจำนวนผู้สำเร็จการศึกษา/ฝึกอบรม 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 err="1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</a:t>
                      </a:r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.จอ.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6534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ทหารกองประจำการ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92914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ด้านการพัฒนากำลังพล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-นทน., นศ.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ร้อยละจำนวนผู้สำเร็จการศึกษา/ฝึกอบรม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704686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-พจน., นพจ.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4063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-ข้าราชการ กห.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925171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-ผู้อบรม ภาษา ตปท.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813405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  <a:p>
                      <a:pPr algn="ctr" fontAlgn="ctr"/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ด้านการส่งกำลังบำรุงสายเครื่องช่วยการศึกษา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ความพร้อมของการบริการ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36899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  <a:p>
                      <a:pPr algn="ctr" fontAlgn="ctr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ด้านการอนุศาสนาจารย์</a:t>
                      </a:r>
                    </a:p>
                    <a:p>
                      <a:pPr algn="l" fontAlgn="ctr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ความพร้อมของการบริการ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673569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  <a:p>
                      <a:pPr algn="ctr" fontAlgn="ctr"/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ด้านการประวัติศาสตร์</a:t>
                      </a:r>
                    </a:p>
                    <a:p>
                      <a:pPr algn="l" fontAlgn="ctr"/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ความพร้อมของการบริการ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</a:t>
                      </a:r>
                      <a:endParaRPr lang="th-TH" sz="20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868661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  <a:p>
                      <a:pPr algn="ctr" fontAlgn="ctr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ด้านการศึกษาวิเคราะห์ จัดทำและประเมินยุทธศาสตร์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จำนวนผลงาน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9352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24932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7" name="แผนภูมิ 6" title="จำนวนผู้สำเร็จการศึกษา">
            <a:extLst>
              <a:ext uri="{FF2B5EF4-FFF2-40B4-BE49-F238E27FC236}">
                <a16:creationId xmlns:a16="http://schemas.microsoft.com/office/drawing/2014/main" id="{1AD6BB73-35DA-43FC-B286-06B27A8554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9389754"/>
              </p:ext>
            </p:extLst>
          </p:nvPr>
        </p:nvGraphicFramePr>
        <p:xfrm>
          <a:off x="152088" y="491998"/>
          <a:ext cx="4916238" cy="473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812244B2-777A-4F21-8BBF-B281835D18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512714"/>
              </p:ext>
            </p:extLst>
          </p:nvPr>
        </p:nvGraphicFramePr>
        <p:xfrm>
          <a:off x="5194209" y="491999"/>
          <a:ext cx="3797703" cy="473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47022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565D95A0-E426-4DDE-9595-4FC9D5816C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7163185"/>
              </p:ext>
            </p:extLst>
          </p:nvPr>
        </p:nvGraphicFramePr>
        <p:xfrm>
          <a:off x="179512" y="555032"/>
          <a:ext cx="5014913" cy="4500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66D4DC17-9E06-4651-956E-CFA13EB7F3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559027"/>
              </p:ext>
            </p:extLst>
          </p:nvPr>
        </p:nvGraphicFramePr>
        <p:xfrm>
          <a:off x="5235670" y="555032"/>
          <a:ext cx="3782855" cy="4500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891141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50826" y="260648"/>
            <a:ext cx="8634144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ผลลัพธ์ด้านประสิทธิผลและการบรรลุพันธกิจ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186068" y="1196752"/>
            <a:ext cx="8763659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 ผลลัพธ์ด้านประสิทธิผลส่วนราชการและแผนปฏิบัติการ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(2)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ด้านด้านการนำยุทธศาสตร์ไปปฏิบัติ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2 รับผิดชอบ)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	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ตัววัดหรือ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ตัวชี้วัดที่สำคัญของการบรรลุยุทธศาสตร์และแผนปฏิบัติการ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ของส่วนราชการ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- ตัววัดหรือตัวชี้วัดที่สำคัญของการเสริมสร้างความแข็งแกร่งของ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สมรรถนะหลัก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ของส่วนราชการ (*)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7863EC4-A563-4D40-82C5-D3DB177636C8}"/>
              </a:ext>
            </a:extLst>
          </p:cNvPr>
          <p:cNvSpPr txBox="1"/>
          <p:nvPr/>
        </p:nvSpPr>
        <p:spPr>
          <a:xfrm>
            <a:off x="186068" y="4094845"/>
            <a:ext cx="8683830" cy="2308324"/>
          </a:xfrm>
          <a:prstGeom prst="rect">
            <a:avLst/>
          </a:prstGeom>
          <a:solidFill>
            <a:srgbClr val="FFFD8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หมวด 2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(ข้อ 7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11)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รายงานผลดังนี้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- ระบุว่า ยศ.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มีตัวชี้ที่สำคัญในแผนยุทธศาสตร์ หรือในแผนปฏิบัติราชการ ยศ.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.ประจำปี 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งป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.61  ที่เป็นตัวชี้วัดตามพันธกิจหลักของ ยศ.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และมีความเชื่อมโยงกับวัตถุประสงค์เชิงยุทธศาสตร์และเป้าประสงค์จำนวนกี่ตัว? มีอะไรบ้าง? และผลประเมินตัวชี้วัดดังกล่าวเป็นอย่างไร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?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290805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id="{AE6BD537-9492-4B94-A90C-196A8A442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021951"/>
              </p:ext>
            </p:extLst>
          </p:nvPr>
        </p:nvGraphicFramePr>
        <p:xfrm>
          <a:off x="305780" y="476672"/>
          <a:ext cx="8532440" cy="5602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3852">
                  <a:extLst>
                    <a:ext uri="{9D8B030D-6E8A-4147-A177-3AD203B41FA5}">
                      <a16:colId xmlns:a16="http://schemas.microsoft.com/office/drawing/2014/main" val="3591987176"/>
                    </a:ext>
                  </a:extLst>
                </a:gridCol>
                <a:gridCol w="7578588">
                  <a:extLst>
                    <a:ext uri="{9D8B030D-6E8A-4147-A177-3AD203B41FA5}">
                      <a16:colId xmlns:a16="http://schemas.microsoft.com/office/drawing/2014/main" val="2029698380"/>
                    </a:ext>
                  </a:extLst>
                </a:gridCol>
              </a:tblGrid>
              <a:tr h="97160"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ตัวชี้วัดสำคัญใน</a:t>
                      </a:r>
                      <a:endParaRPr lang="th-TH" sz="28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28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แผนปฏิบัติราชการประจำปีของ ยศ.</a:t>
                      </a:r>
                      <a:r>
                        <a:rPr lang="th-TH" sz="2800" b="1" u="none" strike="noStrike" dirty="0" err="1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ทร</a:t>
                      </a:r>
                      <a:r>
                        <a:rPr lang="th-TH" sz="28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28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extLst>
                  <a:ext uri="{0D108BD9-81ED-4DB2-BD59-A6C34878D82A}">
                    <a16:rowId xmlns:a16="http://schemas.microsoft.com/office/drawing/2014/main" val="2043469928"/>
                  </a:ext>
                </a:extLst>
              </a:tr>
              <a:tr h="461376"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ร้อยละความสำเร็จของกิจกรรมเทิดพระเกียรติตามแผนงาน/โครงการของ ยศ.</a:t>
                      </a:r>
                      <a:r>
                        <a:rPr lang="th-TH" sz="2800" b="1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ทร</a:t>
                      </a:r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extLst>
                  <a:ext uri="{0D108BD9-81ED-4DB2-BD59-A6C34878D82A}">
                    <a16:rowId xmlns:a16="http://schemas.microsoft.com/office/drawing/2014/main" val="21135489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solidFill>
                            <a:srgbClr val="7030A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800" b="1" i="0" u="none" strike="noStrike" dirty="0">
                        <a:solidFill>
                          <a:srgbClr val="7030A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u="none" strike="noStrike" dirty="0">
                          <a:solidFill>
                            <a:srgbClr val="7030A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ของกิจกรรมที่ปฏิบัติได้ตามแผนปฏิบัติงานประจำปีงานประกันคุณภาพการศึกษาต่อจำนวนกิจกรรมในแผนที่ได้รับ งป.สนับสนุนทั้งหมด</a:t>
                      </a:r>
                      <a:endParaRPr lang="th-TH" sz="2800" b="1" i="0" u="none" strike="noStrike" dirty="0">
                        <a:solidFill>
                          <a:srgbClr val="7030A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extLst>
                  <a:ext uri="{0D108BD9-81ED-4DB2-BD59-A6C34878D82A}">
                    <a16:rowId xmlns:a16="http://schemas.microsoft.com/office/drawing/2014/main" val="335876834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ร้อยละของความสำเร็จในการส่งครู อาจารย์ สังกัด ยศ.</a:t>
                      </a:r>
                      <a:r>
                        <a:rPr lang="th-TH" sz="2800" b="1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ทร</a:t>
                      </a:r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เข้ารับการ ศึกษา/อบรม/สัมมนาทางวิชาการ/ดูงาน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extLst>
                  <a:ext uri="{0D108BD9-81ED-4DB2-BD59-A6C34878D82A}">
                    <a16:rowId xmlns:a16="http://schemas.microsoft.com/office/drawing/2014/main" val="198879932"/>
                  </a:ext>
                </a:extLst>
              </a:tr>
              <a:tr h="636952"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solidFill>
                            <a:srgbClr val="7030A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800" b="1" i="0" u="none" strike="noStrike" dirty="0">
                        <a:solidFill>
                          <a:srgbClr val="7030A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u="none" strike="noStrike" spc="-40" dirty="0">
                          <a:solidFill>
                            <a:srgbClr val="7030A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ระดับความพึงพอใจของทหารกองประจำการ นรจ. ข้าราชการพลเรือน นักเรียนพันจ่า พันจ่านักเรียน นทน. และนักศึกษาที่เข้ารับการศึกษา/ฝึกอบรมในแต่ละหลักสูตร</a:t>
                      </a:r>
                      <a:endParaRPr lang="th-TH" sz="2800" b="1" i="0" u="none" strike="noStrike" dirty="0">
                        <a:solidFill>
                          <a:srgbClr val="7030A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extLst>
                  <a:ext uri="{0D108BD9-81ED-4DB2-BD59-A6C34878D82A}">
                    <a16:rowId xmlns:a16="http://schemas.microsoft.com/office/drawing/2014/main" val="20334371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ระดับความพึงพอใจของผู้เข้ารับการอบรมต่อการให้การอบรมภาษาต่างประเทศ 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" marR="9144" marT="9144" marB="0" anchor="ctr"/>
                </a:tc>
                <a:extLst>
                  <a:ext uri="{0D108BD9-81ED-4DB2-BD59-A6C34878D82A}">
                    <a16:rowId xmlns:a16="http://schemas.microsoft.com/office/drawing/2014/main" val="2753516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382126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11" name="แผนภูมิ 10">
            <a:extLst>
              <a:ext uri="{FF2B5EF4-FFF2-40B4-BE49-F238E27FC236}">
                <a16:creationId xmlns:a16="http://schemas.microsoft.com/office/drawing/2014/main" id="{EC911F6B-746D-4063-8E81-60A021EA51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260232"/>
              </p:ext>
            </p:extLst>
          </p:nvPr>
        </p:nvGraphicFramePr>
        <p:xfrm>
          <a:off x="190227" y="476672"/>
          <a:ext cx="4601229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แผนภูมิ 11">
            <a:extLst>
              <a:ext uri="{FF2B5EF4-FFF2-40B4-BE49-F238E27FC236}">
                <a16:creationId xmlns:a16="http://schemas.microsoft.com/office/drawing/2014/main" id="{7BD95DE1-1EC8-4DC0-9711-D6BA44F87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751043"/>
              </p:ext>
            </p:extLst>
          </p:nvPr>
        </p:nvGraphicFramePr>
        <p:xfrm>
          <a:off x="4860032" y="476672"/>
          <a:ext cx="4012229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8630158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DF1C793A-B174-4041-982C-164B8AB5E7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841568"/>
              </p:ext>
            </p:extLst>
          </p:nvPr>
        </p:nvGraphicFramePr>
        <p:xfrm>
          <a:off x="323528" y="584684"/>
          <a:ext cx="849694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9701128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C7F299FE-5233-4831-8AF3-1599F830E4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735016"/>
              </p:ext>
            </p:extLst>
          </p:nvPr>
        </p:nvGraphicFramePr>
        <p:xfrm>
          <a:off x="323528" y="476673"/>
          <a:ext cx="835416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8349811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CCE0771C-01F1-4FA2-9681-9D544751B1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466194"/>
              </p:ext>
            </p:extLst>
          </p:nvPr>
        </p:nvGraphicFramePr>
        <p:xfrm>
          <a:off x="683418" y="620688"/>
          <a:ext cx="7777163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078820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182880"/>
            <a:ext cx="8458200" cy="6675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549" y="5268397"/>
            <a:ext cx="0" cy="1453351"/>
          </a:xfrm>
          <a:custGeom>
            <a:avLst/>
            <a:gdLst/>
            <a:ahLst/>
            <a:cxnLst/>
            <a:rect l="l" t="t" r="r" b="b"/>
            <a:pathLst>
              <a:path h="1453351">
                <a:moveTo>
                  <a:pt x="0" y="1453351"/>
                </a:moveTo>
                <a:lnTo>
                  <a:pt x="0" y="0"/>
                </a:lnTo>
              </a:path>
            </a:pathLst>
          </a:custGeom>
          <a:ln w="45549">
            <a:solidFill>
              <a:srgbClr val="A8A8A8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6144" y="5835986"/>
            <a:ext cx="781050" cy="7188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650" b="0" i="0" u="none" strike="noStrike" kern="1200" cap="none" spc="430" normalizeH="0" baseline="0" noProof="0" dirty="0">
                <a:ln>
                  <a:noFill/>
                </a:ln>
                <a:solidFill>
                  <a:srgbClr val="9C9C9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---</a:t>
            </a:r>
            <a:endParaRPr kumimoji="0" sz="4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1539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162031" y="476672"/>
            <a:ext cx="8634144" cy="206210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 </a:t>
            </a: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เป็นหมวดที่สรุปผลการดำเนินงานในภาพรวมของส่วนราชการ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เป็นการประเมินผลการดำเนินการและการปรับปรุงในด้านที่สำคัญทุกด้าน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18 คำถาม)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DC3E98E-01A7-405B-9F46-0B7EBF9AC91E}"/>
              </a:ext>
            </a:extLst>
          </p:cNvPr>
          <p:cNvSpPr txBox="1"/>
          <p:nvPr/>
        </p:nvSpPr>
        <p:spPr>
          <a:xfrm>
            <a:off x="1655329" y="2878619"/>
            <a:ext cx="1356794" cy="36625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การให้ความ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สำคัญผู้รับบริการและผู้มีส่วนได้ส่วนเสีย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3 -4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.3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ฝว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A56727E-39DC-4033-8390-22A62C86CDAE}"/>
              </a:ext>
            </a:extLst>
          </p:cNvPr>
          <p:cNvSpPr txBox="1"/>
          <p:nvPr/>
        </p:nvSpPr>
        <p:spPr>
          <a:xfrm>
            <a:off x="250826" y="2877083"/>
            <a:ext cx="1296837" cy="36009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ด้านประสิทธิผลและการบรรลุพันธกิจ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1 - 2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.2 (ศยร.ฯ)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388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3059140" y="2877083"/>
            <a:ext cx="1404576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5 - 8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กธ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184B43B-410E-497F-849D-104C4183D8DB}"/>
              </a:ext>
            </a:extLst>
          </p:cNvPr>
          <p:cNvSpPr txBox="1"/>
          <p:nvPr/>
        </p:nvSpPr>
        <p:spPr>
          <a:xfrm>
            <a:off x="4617608" y="2877083"/>
            <a:ext cx="1366654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การนำองค์การและการกำกับดูแลส่วนราชการ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5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9 -12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69FB9F3-1CBA-49A2-9E00-10FEA5D4F6DE}"/>
              </a:ext>
            </a:extLst>
          </p:cNvPr>
          <p:cNvSpPr txBox="1"/>
          <p:nvPr/>
        </p:nvSpPr>
        <p:spPr>
          <a:xfrm>
            <a:off x="7572038" y="2877083"/>
            <a:ext cx="1464458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การประสิทธิผลของกระบวนการและการจัดการห่วงโซ่อุปทาน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3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16 –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.6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กป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ภ.ฯ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5F0353-78FB-4B46-B644-483EBB1ADB77}"/>
              </a:ext>
            </a:extLst>
          </p:cNvPr>
          <p:cNvSpPr txBox="1"/>
          <p:nvPr/>
        </p:nvSpPr>
        <p:spPr>
          <a:xfrm>
            <a:off x="6108494" y="2877083"/>
            <a:ext cx="1356793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ด้านงบประมาณ การเงินและการเติบโต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14 –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4011982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856" y="1412776"/>
            <a:ext cx="8589640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j-ea"/>
              <a:cs typeface="DilleniaUPC" panose="02020603050405020304" pitchFamily="18" charset="-34"/>
            </a:endParaRPr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FB1F933-5859-4D07-8C5E-07FDE592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37BBA-B857-420C-98BF-AA6BB0A1D5AD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F75850D-D8CD-48D5-B2EB-7BB81F72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C99F230E-1DF4-4C4C-9C91-02149C66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00F18957-6CAF-4D60-91D9-74C816E6D820}"/>
              </a:ext>
            </a:extLst>
          </p:cNvPr>
          <p:cNvSpPr/>
          <p:nvPr/>
        </p:nvSpPr>
        <p:spPr>
          <a:xfrm>
            <a:off x="250826" y="260648"/>
            <a:ext cx="8634144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ผลลัพธ์ด้านการให้ความสำคัญผู้รับบริการและผู้มีส่วนได้ส่วนเสีย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F372695-419F-4ADF-BE0F-398967A84A66}"/>
              </a:ext>
            </a:extLst>
          </p:cNvPr>
          <p:cNvSpPr txBox="1"/>
          <p:nvPr/>
        </p:nvSpPr>
        <p:spPr>
          <a:xfrm>
            <a:off x="240191" y="980728"/>
            <a:ext cx="8763659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ความพึงพอใจของผู้รับบริการและผู้มีส่วนได้ส่วนเสีย (หมวด 3 รับผิดชอบ)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- ตัววัดหรือตัวชี้วัดที่สำคัญของด้านความพึงพอใจและไม่พึงพอใจของผู้รับบริการและผู้มีส่วนได้ส่วนเสีย ให้เปรียบเทียบผลลัพธ์ดังกล่าวกับระดับความพึงพอใจของคู่แข่งและ/หรือส่วนราชการอื่นที่มีบริการที่คล้ายคลึงกัน (*)                                                                                                  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D15C249-A1F4-4633-A6F6-C766014EC547}"/>
              </a:ext>
            </a:extLst>
          </p:cNvPr>
          <p:cNvSpPr txBox="1"/>
          <p:nvPr/>
        </p:nvSpPr>
        <p:spPr>
          <a:xfrm>
            <a:off x="240192" y="2797116"/>
            <a:ext cx="8759430" cy="584775"/>
          </a:xfrm>
          <a:prstGeom prst="rect">
            <a:avLst/>
          </a:prstGeom>
          <a:solidFill>
            <a:srgbClr val="FFFD8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หมวด 3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(ข้อ 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8)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43FAC9B-BE55-4898-A0A2-0EC99C5BA016}"/>
              </a:ext>
            </a:extLst>
          </p:cNvPr>
          <p:cNvSpPr txBox="1"/>
          <p:nvPr/>
        </p:nvSpPr>
        <p:spPr>
          <a:xfrm>
            <a:off x="290741" y="3556173"/>
            <a:ext cx="868383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(4) </a:t>
            </a: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การให้ความสำคัญกับผู้มีส่วนได้ส่วนเสีย (หมวด 3 รับผิดชอบ)</a:t>
            </a:r>
            <a:endParaRPr lang="en-US" b="1" u="sng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ตัววัดหรือตัวชี้วัดที่สำคัญด้านการให้ความสำคัญและการสร้างความสัมพันธ์กับผู้รับบริการและผู้มีส่วนได้ส่วนเสีย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29CD8AAD-9903-46DC-9BDB-4033AE500601}"/>
              </a:ext>
            </a:extLst>
          </p:cNvPr>
          <p:cNvSpPr txBox="1"/>
          <p:nvPr/>
        </p:nvSpPr>
        <p:spPr>
          <a:xfrm>
            <a:off x="290740" y="4925325"/>
            <a:ext cx="8683830" cy="1815882"/>
          </a:xfrm>
          <a:prstGeom prst="rect">
            <a:avLst/>
          </a:prstGeom>
          <a:solidFill>
            <a:srgbClr val="FFFD8B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 3 (ข้อ 9)</a:t>
            </a:r>
            <a:endParaRPr lang="en-US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ระบุว่า ยศ.</a:t>
            </a:r>
            <a:r>
              <a:rPr lang="th-TH" b="1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มีตัวชี้วัดที่สำคัญด้านการให้ความสำคัญและการสร้างความสัมพันธ์กับผู้รับบริการและผู้มีส่วนได้ส่วนเสีย จำนวนกี่ตัว? อะไรบ้าง? ผลการดำเนินการและผลประเมินตัวชี้วัดดังกล่าวเป็นอย่างไร</a:t>
            </a:r>
            <a:r>
              <a:rPr lang="en-US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5938542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7" name="ตาราง 6">
            <a:extLst>
              <a:ext uri="{FF2B5EF4-FFF2-40B4-BE49-F238E27FC236}">
                <a16:creationId xmlns:a16="http://schemas.microsoft.com/office/drawing/2014/main" id="{1EE7F932-99E8-49E1-9E19-6820233E3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109437"/>
              </p:ext>
            </p:extLst>
          </p:nvPr>
        </p:nvGraphicFramePr>
        <p:xfrm>
          <a:off x="373856" y="188640"/>
          <a:ext cx="8686799" cy="6379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6468">
                  <a:extLst>
                    <a:ext uri="{9D8B030D-6E8A-4147-A177-3AD203B41FA5}">
                      <a16:colId xmlns:a16="http://schemas.microsoft.com/office/drawing/2014/main" val="835526227"/>
                    </a:ext>
                  </a:extLst>
                </a:gridCol>
                <a:gridCol w="3295652">
                  <a:extLst>
                    <a:ext uri="{9D8B030D-6E8A-4147-A177-3AD203B41FA5}">
                      <a16:colId xmlns:a16="http://schemas.microsoft.com/office/drawing/2014/main" val="3598461963"/>
                    </a:ext>
                  </a:extLst>
                </a:gridCol>
                <a:gridCol w="4704679">
                  <a:extLst>
                    <a:ext uri="{9D8B030D-6E8A-4147-A177-3AD203B41FA5}">
                      <a16:colId xmlns:a16="http://schemas.microsoft.com/office/drawing/2014/main" val="1103965403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การบริการหลัก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3831318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ด้านการผลิตกำลังพล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4324346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400" b="1" u="none" strike="noStrike" dirty="0" err="1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ศฝท</a:t>
                      </a:r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.ฯ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ระดับความพึงพอใจที่มีต่อผู้สำเร็จการศึกษา/ฝึกอบรม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8178449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400" b="1" u="none" strike="noStrike" dirty="0" err="1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</a:t>
                      </a:r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.ชุมพลฯ (นรจ.)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8361643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ด้านการพัฒนากำลังพล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1259255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-รร.ชุมพลฯ (ข้าราชการ กห.)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rowSpan="7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ระดับความพึงพอใจที่มีต่อผู้สำเร็จการศึกษา/ฝึกอบรม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1058076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400" b="1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</a:t>
                      </a:r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.พจ.ฯ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519759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400" b="1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</a:t>
                      </a:r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.ชต.ฯ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71021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-รร.สธ.ทร.ฯ (สธ.ทร.)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0856857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-รร.สธ.ทร.ฯ (อส.)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9757388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400" b="1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วทร</a:t>
                      </a:r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.ฯ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0214937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-ศภษ.ฯ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9015423"/>
                  </a:ext>
                </a:extLst>
              </a:tr>
              <a:tr h="23812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ด้านการส่งกำลังบำรุง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สายเครื่องช่วยการศึกษา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ระดับความพึงพอใจที่มีต่อการให้บริการ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71723050"/>
                  </a:ext>
                </a:extLst>
              </a:tr>
              <a:tr h="238125">
                <a:tc vMerge="1"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869385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ด้านการอนุศาสนาจารย์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ระดับความพึงพอใจที่มีต่อ</a:t>
                      </a:r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การให้บริการ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7238801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ด้านการประวัติศาสตร์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ระดับความพึงพอใจที่มีต่อการให้บริการ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884411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29595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626643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C621E39B-AA34-453B-950F-D2949C5E7C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106860"/>
              </p:ext>
            </p:extLst>
          </p:nvPr>
        </p:nvGraphicFramePr>
        <p:xfrm>
          <a:off x="678396" y="548680"/>
          <a:ext cx="778720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0570086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DB12C67D-0D1B-4F54-9560-9E752081E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995592"/>
              </p:ext>
            </p:extLst>
          </p:nvPr>
        </p:nvGraphicFramePr>
        <p:xfrm>
          <a:off x="457201" y="105028"/>
          <a:ext cx="8075240" cy="3107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17DFFED2-4328-40CE-A285-5DD2F07916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34630"/>
              </p:ext>
            </p:extLst>
          </p:nvPr>
        </p:nvGraphicFramePr>
        <p:xfrm>
          <a:off x="477036" y="3294562"/>
          <a:ext cx="8075240" cy="3209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9816673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28C22F92-30D9-407F-AF86-D179427DCD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695408"/>
              </p:ext>
            </p:extLst>
          </p:nvPr>
        </p:nvGraphicFramePr>
        <p:xfrm>
          <a:off x="827584" y="534960"/>
          <a:ext cx="7416824" cy="5558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9411191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162031" y="476672"/>
            <a:ext cx="8634144" cy="206210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 </a:t>
            </a: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เป็นหมวดที่สรุปผลการดำเนินงานในภาพรวมของส่วนราชการ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เป็นการประเมินผลการดำเนินการและการปรับปรุงในด้านที่สำคัญทุกด้าน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18 คำถาม)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DC3E98E-01A7-405B-9F46-0B7EBF9AC91E}"/>
              </a:ext>
            </a:extLst>
          </p:cNvPr>
          <p:cNvSpPr txBox="1"/>
          <p:nvPr/>
        </p:nvSpPr>
        <p:spPr>
          <a:xfrm>
            <a:off x="1655329" y="2878619"/>
            <a:ext cx="1356794" cy="366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การให้ความ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สำคัญผู้รับบริการและผู้มีส่วนได้ส่วนเสีย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3 -4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.3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ฝว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A56727E-39DC-4033-8390-22A62C86CDAE}"/>
              </a:ext>
            </a:extLst>
          </p:cNvPr>
          <p:cNvSpPr txBox="1"/>
          <p:nvPr/>
        </p:nvSpPr>
        <p:spPr>
          <a:xfrm>
            <a:off x="250826" y="2877083"/>
            <a:ext cx="1296837" cy="36009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ด้านประสิทธิผลและการบรรลุพันธกิจ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1 - 2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.2 (ศยร.ฯ)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388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3059140" y="2877083"/>
            <a:ext cx="1404576" cy="3724096"/>
          </a:xfrm>
          <a:prstGeom prst="rect">
            <a:avLst/>
          </a:prstGeom>
          <a:solidFill>
            <a:srgbClr val="FFFD8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5 - 8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กธ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184B43B-410E-497F-849D-104C4183D8DB}"/>
              </a:ext>
            </a:extLst>
          </p:cNvPr>
          <p:cNvSpPr txBox="1"/>
          <p:nvPr/>
        </p:nvSpPr>
        <p:spPr>
          <a:xfrm>
            <a:off x="4617608" y="2877083"/>
            <a:ext cx="1366654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การนำองค์การและการกำกับดูแลส่วนราชการ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5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9 -12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69FB9F3-1CBA-49A2-9E00-10FEA5D4F6DE}"/>
              </a:ext>
            </a:extLst>
          </p:cNvPr>
          <p:cNvSpPr txBox="1"/>
          <p:nvPr/>
        </p:nvSpPr>
        <p:spPr>
          <a:xfrm>
            <a:off x="7572038" y="2877083"/>
            <a:ext cx="1464458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การประสิทธิผลของกระบวนการและการจัดการห่วงโซ่อุปทาน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3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16 –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.6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กป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ภ.ฯ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5F0353-78FB-4B46-B644-483EBB1ADB77}"/>
              </a:ext>
            </a:extLst>
          </p:cNvPr>
          <p:cNvSpPr txBox="1"/>
          <p:nvPr/>
        </p:nvSpPr>
        <p:spPr>
          <a:xfrm>
            <a:off x="6108494" y="2877083"/>
            <a:ext cx="1356793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ด้านงบประมาณ การเงินและการเติบโต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14 –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3995068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ผลลัพธ์ด้าน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การมุ่งเน้นบุคลากร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250826" y="976047"/>
            <a:ext cx="8763659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ขีดความสามารถและอัตรากำลังบุคลากร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FF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(หมวด 5 รับผิดชอบ)</a:t>
            </a:r>
            <a:endParaRPr lang="en-US" b="1" dirty="0">
              <a:solidFill>
                <a:srgbClr val="FF33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- ตัววัดหรือตัวชี้วัดที่สำคัญด้านขีดความสามารถและอัตรากำลังบุคลากร รวมถึงกำลังคนของส่วนราชการ และทักษะที่เหมาะสมของบุคลากร </a:t>
            </a:r>
            <a:endParaRPr lang="en-US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7863EC4-A563-4D40-82C5-D3DB177636C8}"/>
              </a:ext>
            </a:extLst>
          </p:cNvPr>
          <p:cNvSpPr txBox="1"/>
          <p:nvPr/>
        </p:nvSpPr>
        <p:spPr>
          <a:xfrm>
            <a:off x="271568" y="2600786"/>
            <a:ext cx="8683830" cy="273921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หมวด 5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(ข้อ 1)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- ระบุว่า ยศ.</a:t>
            </a:r>
            <a:r>
              <a:rPr 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.มีตัวชี้วัดที่สำคัญด้านขีดความสามารถและอัตรากำลังบุคลากรหรือไม่? ถ้ามี มีจำนวนกี่ตัว? อะไรบ้าง? และผลประเมินตัวชี้วัดดังกล่าวเป็นอย่างไร</a:t>
            </a:r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</a:p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- ระบุว่า ยศ.</a:t>
            </a:r>
            <a:r>
              <a:rPr 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.มีการดำเนินงานในการพัฒนาขีดความสามารถของบุคลากรในแต่ละกลุ่ม/ประเภท อะไรบ้าง? มีแผนการจัดหากำลังพลอย่างไร? และพัฒนาทักษะการทำงานของบุคลากรอย่างไร?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4183842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A6ACC655-3D5C-4CCC-90E6-3B2EBC65D7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104426"/>
              </p:ext>
            </p:extLst>
          </p:nvPr>
        </p:nvGraphicFramePr>
        <p:xfrm>
          <a:off x="457200" y="260648"/>
          <a:ext cx="8291264" cy="340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C32CF232-AACA-4D65-AA09-96F460C98D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950944"/>
              </p:ext>
            </p:extLst>
          </p:nvPr>
        </p:nvGraphicFramePr>
        <p:xfrm>
          <a:off x="457200" y="3788134"/>
          <a:ext cx="8291264" cy="2820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42412805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AFA19DFA-2317-4E0F-9976-61D84F676C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462091"/>
              </p:ext>
            </p:extLst>
          </p:nvPr>
        </p:nvGraphicFramePr>
        <p:xfrm>
          <a:off x="683568" y="908720"/>
          <a:ext cx="763284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010193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77708" r="61488" b="15897"/>
          <a:stretch>
            <a:fillRect/>
          </a:stretch>
        </p:blipFill>
        <p:spPr bwMode="auto">
          <a:xfrm>
            <a:off x="0" y="6149975"/>
            <a:ext cx="771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2849"/>
            <a:ext cx="877887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PMQA_FINAL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88" y="0"/>
            <a:ext cx="479425" cy="981075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dist="107763" dir="2700000" algn="ctr" rotWithShape="0">
              <a:srgbClr val="9966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white">
          <a:xfrm>
            <a:off x="41275" y="138711"/>
            <a:ext cx="8569326" cy="49859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วงจรคุณภาพการบริหารจัดการภาครัฐ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B8055-1BDB-4912-BE6F-6FCE8898E37B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PMQA_FINAL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5" y="0"/>
            <a:ext cx="479425" cy="981075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dist="107763" dir="2700000" algn="ctr" rotWithShape="0">
              <a:srgbClr val="9966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7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ผลลัพธ์ด้านการมุ่งเน้นบุคลากร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190171" y="864953"/>
            <a:ext cx="8739196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บรรยากาศการทำงาน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5 รับผิดชอบ) ข้อ 5, 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- ตัววัดหรือตัวชี้วัดที่สำคัญด้าน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บรรยากาศการทำงาน รวมถึงสุขภาพ ความปลอดภัย สวัสดิภาพ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การบริการ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และสิทธิประโยชน์สำหรับบุคลากร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511442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FF0C6C33-0DD3-4B91-BC40-6E25948E35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983150"/>
              </p:ext>
            </p:extLst>
          </p:nvPr>
        </p:nvGraphicFramePr>
        <p:xfrm>
          <a:off x="1225699" y="184593"/>
          <a:ext cx="6983114" cy="3171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D114E6D5-76C3-443C-92D5-65BA2D0566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336428"/>
              </p:ext>
            </p:extLst>
          </p:nvPr>
        </p:nvGraphicFramePr>
        <p:xfrm>
          <a:off x="1225698" y="3630607"/>
          <a:ext cx="6983113" cy="2983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6666152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ผลลัพธ์ด้านการมุ่งเน้นบุคลากร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230466" y="908720"/>
            <a:ext cx="8739196" cy="16696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(7) </a:t>
            </a:r>
            <a:r>
              <a:rPr kumimoji="0" lang="th-TH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การทำ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ให้บุคลากรมีความผูกพัน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5 รับผิดชอบ) ข้อ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ts val="1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ts val="1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</a:tabLst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- ตัววัดหรือตัวชี้วัดที่สำคัญด้าน</a:t>
            </a:r>
            <a:r>
              <a:rPr kumimoji="0" lang="th-TH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การทำ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ให้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บุคลากรมีความผูกพัน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กับส่วนราชการและทำให้</a:t>
            </a:r>
          </a:p>
          <a:p>
            <a:pPr marL="0" marR="0" lvl="0" indent="0" algn="thaiDist" defTabSz="914400" rtl="0" eaLnBrk="1" fontAlgn="auto" latinLnBrk="0" hangingPunct="1">
              <a:lnSpc>
                <a:spcPts val="1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</a:tabLst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ts val="1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</a:tabLst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ส่วนราชการ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ประสบความสำเร็จ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ts val="1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</a:tabLst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</a:t>
            </a:r>
          </a:p>
          <a:p>
            <a:pPr marL="0" marR="0" lvl="0" indent="0" algn="thaiDist" defTabSz="914400" rtl="0" eaLnBrk="1" fontAlgn="auto" latinLnBrk="0" hangingPunct="1">
              <a:lnSpc>
                <a:spcPts val="1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</a:tabLst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ts val="1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</a:tabLst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- ตัววัดหรือตัวชี้วัดที่สำคัญด้าน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ความพึงพอใจของบุคลากร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บบุคลากร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812084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1F4DC6F0-E233-4AD1-A3EB-2847DA7C9E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503457"/>
              </p:ext>
            </p:extLst>
          </p:nvPr>
        </p:nvGraphicFramePr>
        <p:xfrm>
          <a:off x="827584" y="692696"/>
          <a:ext cx="726485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4094322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ผลลัพธ์ด้านการมุ่งเน้นบุคลากร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49938" y="900543"/>
            <a:ext cx="9094062" cy="4555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</a:tabLst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12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(8)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การพัฒนาบุคลากรและการพัฒนาผู้นำของส</a:t>
            </a: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่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วนราชการ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5 รับผิดชอบ) ข้อ 12,13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127451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93D595CD-6710-46E0-A55F-D04370895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099865"/>
              </p:ext>
            </p:extLst>
          </p:nvPr>
        </p:nvGraphicFramePr>
        <p:xfrm>
          <a:off x="753550" y="82356"/>
          <a:ext cx="7994913" cy="3296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E6FD0146-03D0-46F1-B653-F60F34259C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561927"/>
              </p:ext>
            </p:extLst>
          </p:nvPr>
        </p:nvGraphicFramePr>
        <p:xfrm>
          <a:off x="755419" y="3475603"/>
          <a:ext cx="7933250" cy="3296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1029958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A4C2090-5261-4148-B136-CB1EE10E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06" y="1111024"/>
            <a:ext cx="8462388" cy="43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90508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162031" y="476672"/>
            <a:ext cx="8634144" cy="206210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 </a:t>
            </a: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เป็นหมวดที่สรุปผลการดำเนินงานในภาพรวมของส่วนราชการ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เป็นการประเมินผลการดำเนินการและการปรับปรุงในด้านที่สำคัญทุกด้าน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18 คำถาม)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DC3E98E-01A7-405B-9F46-0B7EBF9AC91E}"/>
              </a:ext>
            </a:extLst>
          </p:cNvPr>
          <p:cNvSpPr txBox="1"/>
          <p:nvPr/>
        </p:nvSpPr>
        <p:spPr>
          <a:xfrm>
            <a:off x="1655329" y="2878619"/>
            <a:ext cx="1356794" cy="366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การให้ความ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สำคัญผู้รับบริการและผู้มีส่วนได้ส่วนเสีย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3 -4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.3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ฝว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A56727E-39DC-4033-8390-22A62C86CDAE}"/>
              </a:ext>
            </a:extLst>
          </p:cNvPr>
          <p:cNvSpPr txBox="1"/>
          <p:nvPr/>
        </p:nvSpPr>
        <p:spPr>
          <a:xfrm>
            <a:off x="250826" y="2877083"/>
            <a:ext cx="1296837" cy="36009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ด้านประสิทธิผลและการบรรลุพันธกิจ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1 - 2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.2 (ศยร.ฯ)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388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3059140" y="2877083"/>
            <a:ext cx="1404576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5 - 8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กธ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184B43B-410E-497F-849D-104C4183D8DB}"/>
              </a:ext>
            </a:extLst>
          </p:cNvPr>
          <p:cNvSpPr txBox="1"/>
          <p:nvPr/>
        </p:nvSpPr>
        <p:spPr>
          <a:xfrm>
            <a:off x="4617608" y="2877083"/>
            <a:ext cx="1366654" cy="3724096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การนำองค์การและการกำกับดูแลส่วนราชการ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5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9 -12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69FB9F3-1CBA-49A2-9E00-10FEA5D4F6DE}"/>
              </a:ext>
            </a:extLst>
          </p:cNvPr>
          <p:cNvSpPr txBox="1"/>
          <p:nvPr/>
        </p:nvSpPr>
        <p:spPr>
          <a:xfrm>
            <a:off x="7572038" y="2877083"/>
            <a:ext cx="1464458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การประสิทธิผลของกระบวนการและการจัดการห่วงโซ่อุปทาน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3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16 –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.6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กป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ภ.ฯ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5F0353-78FB-4B46-B644-483EBB1ADB77}"/>
              </a:ext>
            </a:extLst>
          </p:cNvPr>
          <p:cNvSpPr txBox="1"/>
          <p:nvPr/>
        </p:nvSpPr>
        <p:spPr>
          <a:xfrm>
            <a:off x="6108494" y="2877083"/>
            <a:ext cx="1356793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ด้านงบประมาณ การเงินและการเติบโต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14 –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5008046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การนำองค์การและการกำกับดูแล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201812" y="836712"/>
            <a:ext cx="8763659" cy="20005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 ผลลัพธ์ด้านการนำองค์การ การกำกับดูแลองค์การ และความรับผิดชอบต่อสังคม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การนำองค์การ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1 รับผิดชอบ) ข้อ 1,4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- ตัววัดหรือตัวชี้วัดที่สำคัญของ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การสื่อสารของผู้บริหาร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ของส่วนราชการ และการสร้างความผูกพันกับบุคลากรและผู้รับบริการและผู้มีส่วนได้ส่วนเสีย เพื่อ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ถ่ายทอดวิสัยทัศน์และค่านิยมสู่การปฏิบัติ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การกระตุ้นให้เกิดการสื่อสารในลักษณะสองทิศทาง และ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การทำ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ให้เกิดการปฏิบัติการอย่างจริงจัง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3376757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51D07F3-A5EB-48EF-8C05-89FA3A289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532440" cy="367240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3293125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6625" y="41389"/>
            <a:ext cx="5174169" cy="6391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  <a:tabLst>
                <a:tab pos="3122930" algn="l"/>
              </a:tabLst>
            </a:pPr>
            <a:r>
              <a:rPr sz="4000" b="1" spc="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</a:t>
            </a:r>
            <a:r>
              <a:rPr sz="4000" b="1" spc="-1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</a:t>
            </a:r>
            <a:r>
              <a:rPr sz="4000" b="1" spc="-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</a:t>
            </a:r>
            <a:r>
              <a:rPr sz="4000" b="1" spc="-1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</a:t>
            </a:r>
            <a:r>
              <a:rPr sz="4000" b="1" spc="-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</a:t>
            </a:r>
            <a:r>
              <a:rPr sz="4000" b="1" spc="-1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</a:t>
            </a:r>
            <a:r>
              <a:rPr sz="4000" b="1" spc="-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</a:t>
            </a:r>
            <a:r>
              <a:rPr lang="th-TH" sz="4000" b="1" spc="-5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ิ</a:t>
            </a:r>
            <a:r>
              <a:rPr sz="4000" b="1" spc="-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</a:t>
            </a:r>
            <a:r>
              <a:rPr sz="4000" b="1" spc="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</a:t>
            </a:r>
            <a:r>
              <a:rPr sz="4000" b="1" spc="-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</a:t>
            </a:r>
            <a:r>
              <a:rPr sz="4000" b="1" spc="-1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th-TH" sz="4000" b="1" spc="-190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์ก</a:t>
            </a:r>
            <a:r>
              <a:rPr sz="4000" b="1" spc="-1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</a:t>
            </a:r>
            <a:r>
              <a:rPr sz="4000" b="1" spc="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</a:t>
            </a:r>
            <a:r>
              <a:rPr sz="4000" b="1" spc="-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</a:t>
            </a:r>
            <a:r>
              <a:rPr sz="4000" b="1" spc="-1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</a:t>
            </a:r>
            <a:r>
              <a:rPr sz="4000" b="1" spc="-5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</a:t>
            </a:r>
            <a:r>
              <a:rPr sz="4000" b="1" spc="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วด</a:t>
            </a:r>
            <a:r>
              <a:rPr sz="4000" b="1" spc="-10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sz="4000" b="1" spc="0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83147" y="4707695"/>
            <a:ext cx="4209288" cy="1673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915" y="4292066"/>
            <a:ext cx="3755136" cy="2345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92217" y="783274"/>
            <a:ext cx="4051783" cy="1673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lang="th-TH" dirty="0"/>
          </a:p>
        </p:txBody>
      </p:sp>
      <p:sp>
        <p:nvSpPr>
          <p:cNvPr id="10" name="object 10"/>
          <p:cNvSpPr/>
          <p:nvPr/>
        </p:nvSpPr>
        <p:spPr>
          <a:xfrm>
            <a:off x="416991" y="939545"/>
            <a:ext cx="3691128" cy="16733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6837" y="1129024"/>
            <a:ext cx="3373239" cy="10524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ระดับของผลการดำเนินงานในปัจจุบันเทียบกับเป้าหมาย</a:t>
            </a:r>
            <a:endParaRPr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38688" y="2594197"/>
            <a:ext cx="878840" cy="553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89560" marR="12700" indent="-277495">
              <a:lnSpc>
                <a:spcPts val="2170"/>
              </a:lnSpc>
            </a:pP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Le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67744" y="1587028"/>
            <a:ext cx="4447032" cy="2103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860032" y="2699219"/>
            <a:ext cx="1176655" cy="3105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nd</a:t>
            </a:r>
            <a:r>
              <a:rPr sz="2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67744" y="3701473"/>
            <a:ext cx="4450067" cy="2103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32611" y="3192800"/>
            <a:ext cx="734568" cy="3261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08455" y="3795789"/>
            <a:ext cx="734568" cy="3261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497316" y="6445948"/>
            <a:ext cx="109220" cy="1917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A8A8A"/>
                </a:solidFill>
                <a:latin typeface="Tahoma"/>
                <a:cs typeface="Tahoma"/>
              </a:rPr>
              <a:t>9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9792" y="4121925"/>
            <a:ext cx="1491615" cy="767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eg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ti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2000" dirty="0">
              <a:latin typeface="Tahoma"/>
              <a:cs typeface="Tahoma"/>
            </a:endParaRPr>
          </a:p>
          <a:p>
            <a:pPr>
              <a:lnSpc>
                <a:spcPts val="1100"/>
              </a:lnSpc>
              <a:spcBef>
                <a:spcPts val="99"/>
              </a:spcBef>
            </a:pPr>
            <a:endParaRPr sz="1100" dirty="0"/>
          </a:p>
          <a:p>
            <a:pPr marL="31115"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70117" y="4099859"/>
            <a:ext cx="1543685" cy="9243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pa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ri</a:t>
            </a:r>
            <a:r>
              <a:rPr sz="2000" b="1" spc="0" dirty="0">
                <a:solidFill>
                  <a:srgbClr val="FFFFFF"/>
                </a:solidFill>
                <a:latin typeface="Tahoma"/>
                <a:cs typeface="Tahoma"/>
              </a:rPr>
              <a:t>son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24221" y="4627141"/>
            <a:ext cx="379730" cy="3105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- C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40994" y="4962481"/>
            <a:ext cx="2663825" cy="13392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ผลการดำเนินงานเทียบกับข้อมูลเชิงเปรียบเทียบ ค่าเทียบเคียงหรือองค์การชั้นนำ</a:t>
            </a:r>
          </a:p>
          <a:p>
            <a:pPr marL="187960" marR="12700" indent="-175260">
              <a:lnSpc>
                <a:spcPct val="97200"/>
              </a:lnSpc>
              <a:tabLst>
                <a:tab pos="882650" algn="l"/>
                <a:tab pos="1096010" algn="l"/>
                <a:tab pos="1431290" algn="l"/>
                <a:tab pos="1934210" algn="l"/>
                <a:tab pos="2382520" algn="l"/>
                <a:tab pos="2490470" algn="l"/>
              </a:tabLst>
            </a:pPr>
            <a:r>
              <a:rPr sz="2400" b="1" spc="-505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3064" y="4516183"/>
            <a:ext cx="3314839" cy="20033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ความครอบคลุมทั่วถึง                 ของตัวชี้วัดต่าง 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ผลลัพธ์และตัวชี้วัดที่เชื่อถือ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ผลลัพธ์ที่สอดคล้องกลมกลืนทุกกระบวนการและหน่วยงาน</a:t>
            </a:r>
          </a:p>
          <a:p>
            <a:pPr marL="12700">
              <a:lnSpc>
                <a:spcPct val="100000"/>
              </a:lnSpc>
            </a:pPr>
            <a:endParaRPr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E96ED1D4-73BD-4617-A61B-37232FDBE5DA}"/>
              </a:ext>
            </a:extLst>
          </p:cNvPr>
          <p:cNvSpPr txBox="1"/>
          <p:nvPr/>
        </p:nvSpPr>
        <p:spPr>
          <a:xfrm>
            <a:off x="3055956" y="2699219"/>
            <a:ext cx="1176655" cy="3105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5" dirty="0">
                <a:solidFill>
                  <a:srgbClr val="FFFFFF"/>
                </a:solidFill>
                <a:latin typeface="Tahoma"/>
                <a:cs typeface="Tahoma"/>
              </a:rPr>
              <a:t>Level-Le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90BD55E9-D092-435C-8866-47911AE2BF9A}"/>
              </a:ext>
            </a:extLst>
          </p:cNvPr>
          <p:cNvSpPr/>
          <p:nvPr/>
        </p:nvSpPr>
        <p:spPr>
          <a:xfrm>
            <a:off x="5535244" y="9124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อัตราของการปรับปรุงผลดำเนินการ            หรือผลที่ดีอย่างต่อเนื่อง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ความครอบคลุมของผลดำเนินการ</a:t>
            </a:r>
          </a:p>
        </p:txBody>
      </p:sp>
    </p:spTree>
    <p:extLst>
      <p:ext uri="{BB962C8B-B14F-4D97-AF65-F5344CB8AC3E}">
        <p14:creationId xmlns:p14="http://schemas.microsoft.com/office/powerpoint/2010/main" val="2527683389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การนำองค์การและการกำกับดูแล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201812" y="836712"/>
            <a:ext cx="8763659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(10)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การกำกัดูแลองค์การ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1 รับผิดชอบ) ข้อ 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ตัววัดหรือตัวชี้วัดที่สำคัญด้านการ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กำกับดูแลส่วนราชการและความรับผิดชอบ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ด้านการเงินทั้งภายในและภายนอก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4580468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0EB52E1C-52E9-4390-8059-6D4AC2A5AC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062683"/>
              </p:ext>
            </p:extLst>
          </p:nvPr>
        </p:nvGraphicFramePr>
        <p:xfrm>
          <a:off x="251520" y="170581"/>
          <a:ext cx="4114799" cy="5130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AAC3B9AF-1BEE-42D6-A7A3-DF85E5A7B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676299"/>
              </p:ext>
            </p:extLst>
          </p:nvPr>
        </p:nvGraphicFramePr>
        <p:xfrm>
          <a:off x="4499992" y="104060"/>
          <a:ext cx="4537263" cy="5130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7584286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การนำองค์การและการกำกับดูแล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201812" y="836712"/>
            <a:ext cx="8763659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(11)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กฎหมายและกฎระเบียบข้อบังคับ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1 รับผิดชอบ) ข้อ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-      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ตัววัดหรือตัวชี้วัดที่สำคัญด้านการ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ปฏิบัติตามหรือปฏิบัติได้เหนือกว่าข้อกำหนดด้านกฎระเบียบ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ข้อบังคับและกฎหมาย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4471845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E730B45D-AD4F-41ED-8C7B-AEB908D5CD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638170"/>
              </p:ext>
            </p:extLst>
          </p:nvPr>
        </p:nvGraphicFramePr>
        <p:xfrm>
          <a:off x="1185211" y="620688"/>
          <a:ext cx="706409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9354422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การนำองค์การและการกำกับดูแล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201812" y="836712"/>
            <a:ext cx="8763659" cy="169277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(12)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การประพฤติปฏิบัติตามหลักนิติธรรม ความโปร</a:t>
            </a: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่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งใส และจริยธรรม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1 รับผิดชอบ) ข้อ 8,9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- ตัววัดหรือตัวชี้วัดที่สำคัญของการ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ประพฤติปฏิบัติตามหลักนิติธรรม ความโปร่งใส และมีจริยธรรม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- ตัววัดหรือตัวชี้วัดที่สำคัญของ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ความเชื่อมั่น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ของผู้มีส่วนได้ส่วนเสียที่มีต่อผู้บริหารของส่วนราชการและ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ต่อระบบการกำกับดูแลส่วนราชการ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- ตัววัดหรือตัวชี้วัดที่สำคัญของพฤติกรรมที่ละเมิดการประพฤติปฏิบัติอย่างมีจริยธรรม-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7578329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494D0BF4-2121-4628-8BCD-DF547C8FBD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732051"/>
              </p:ext>
            </p:extLst>
          </p:nvPr>
        </p:nvGraphicFramePr>
        <p:xfrm>
          <a:off x="261937" y="1196752"/>
          <a:ext cx="4038599" cy="3961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916D7906-C717-4E1C-AC9C-925278ED37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743725"/>
              </p:ext>
            </p:extLst>
          </p:nvPr>
        </p:nvGraphicFramePr>
        <p:xfrm>
          <a:off x="4329112" y="1200914"/>
          <a:ext cx="4552950" cy="392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670061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การนำองค์การและการกำกับดูแล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201812" y="836712"/>
            <a:ext cx="876365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(13)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สังคมและชุมชน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1 รับผิดชอบ) ข้อ 10,11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- ตัววัดหรือตัวชี้วัดที่สำคัญด้าน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ความรับผิดชอบต่อสังคม และการสนับสนุนชุมชน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ที่สำคัญ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4115005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7CB71CFD-F931-40E1-8F1F-747EF65DD5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754983"/>
              </p:ext>
            </p:extLst>
          </p:nvPr>
        </p:nvGraphicFramePr>
        <p:xfrm>
          <a:off x="755576" y="548680"/>
          <a:ext cx="7249551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7172544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162031" y="476672"/>
            <a:ext cx="8634144" cy="206210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 </a:t>
            </a: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เป็นหมวดที่สรุปผลการดำเนินงานในภาพรวมของส่วนราชการ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เป็นการประเมินผลการดำเนินการและการปรับปรุงในด้านที่สำคัญทุกด้าน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18 คำถาม)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DC3E98E-01A7-405B-9F46-0B7EBF9AC91E}"/>
              </a:ext>
            </a:extLst>
          </p:cNvPr>
          <p:cNvSpPr txBox="1"/>
          <p:nvPr/>
        </p:nvSpPr>
        <p:spPr>
          <a:xfrm>
            <a:off x="1655329" y="2878619"/>
            <a:ext cx="1356794" cy="366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การให้ความ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สำคัญผู้รับบริการและผู้มีส่วนได้ส่วนเสีย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3 -4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.3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ฝว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A56727E-39DC-4033-8390-22A62C86CDAE}"/>
              </a:ext>
            </a:extLst>
          </p:cNvPr>
          <p:cNvSpPr txBox="1"/>
          <p:nvPr/>
        </p:nvSpPr>
        <p:spPr>
          <a:xfrm>
            <a:off x="250826" y="2877083"/>
            <a:ext cx="1296837" cy="36009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ด้านประสิทธิผลและการบรรลุพันธกิจ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1 - 2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.2 (ศยร.ฯ)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388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3059140" y="2877083"/>
            <a:ext cx="1404576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5 - 8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กธ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184B43B-410E-497F-849D-104C4183D8DB}"/>
              </a:ext>
            </a:extLst>
          </p:cNvPr>
          <p:cNvSpPr txBox="1"/>
          <p:nvPr/>
        </p:nvSpPr>
        <p:spPr>
          <a:xfrm>
            <a:off x="4617608" y="2877083"/>
            <a:ext cx="1366654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การนำองค์การและการกำกับดูแลส่วนราชการ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5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9 -12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69FB9F3-1CBA-49A2-9E00-10FEA5D4F6DE}"/>
              </a:ext>
            </a:extLst>
          </p:cNvPr>
          <p:cNvSpPr txBox="1"/>
          <p:nvPr/>
        </p:nvSpPr>
        <p:spPr>
          <a:xfrm>
            <a:off x="7572038" y="2877083"/>
            <a:ext cx="1464458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การประสิทธิผลของกระบวนการและการจัดการห่วงโซ่อุปทาน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3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16 –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.6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กป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ภ.ฯ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5F0353-78FB-4B46-B644-483EBB1ADB77}"/>
              </a:ext>
            </a:extLst>
          </p:cNvPr>
          <p:cNvSpPr txBox="1"/>
          <p:nvPr/>
        </p:nvSpPr>
        <p:spPr>
          <a:xfrm>
            <a:off x="6108494" y="2877083"/>
            <a:ext cx="1356793" cy="372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ด้านงบประมาณ การเงินและการเติบโต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14 –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2250676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230466" y="151528"/>
            <a:ext cx="8634144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ผลลัพธ์ด้าน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งบประมาณ การเงิน และการเติบโต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201812" y="836712"/>
            <a:ext cx="8763659" cy="187743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 ผลลัพธ์ด้านงบประมาณ การเงิน และการเติบโต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14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ผลการดำเนินการด้านงบประมาณ และการเงิน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(กบ.ฯ รับผิดชอบ)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- ตัววัดหรือตัวชี้วัดที่สำคัญของผลการดำเนินการ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ด้านงบประมาณ และการเงิน รวมถึงตัววัดโดยรวม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ด้านการบริหารงบประมาณ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- ตัววัดหรือตัวชี้วัดที่สำคัญของ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ผลตอบแทนจากโอกาสเชิงยุทธศาสตร์ และผลการดำเนินการด้านกองทุน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(*)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6BFC242-9FA4-4503-ABD9-E429E945640F}"/>
              </a:ext>
            </a:extLst>
          </p:cNvPr>
          <p:cNvSpPr txBox="1"/>
          <p:nvPr/>
        </p:nvSpPr>
        <p:spPr>
          <a:xfrm>
            <a:off x="230466" y="3082023"/>
            <a:ext cx="8763659" cy="21236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 ผลลัพธ์ด้านงบประมาณ การเงิน และการเติบโต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การเติบโต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(หมวด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รับผิดชอบ) ข้อ 9-11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-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ตัววัดหรือตัวชี้วัดที่สำคัญของผลการดำเนินการด้าน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การเติบโตของส่วนราชการ และการสร้างขีดความสามารถในการแข่งขัน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099887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1CF8-B388-482D-A793-290B88CBA005}" type="datetime1">
              <a:rPr lang="th-TH" smtClean="0"/>
              <a:t>18/05/61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42CB-13F9-4965-8712-C214A4DE721A}" type="slidenum">
              <a:rPr lang="th-TH" smtClean="0"/>
              <a:pPr/>
              <a:t>5</a:t>
            </a:fld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8913A3DF-FE22-49E2-9F8F-C5F1408E4340}"/>
              </a:ext>
            </a:extLst>
          </p:cNvPr>
          <p:cNvSpPr/>
          <p:nvPr/>
        </p:nvSpPr>
        <p:spPr>
          <a:xfrm>
            <a:off x="362964" y="548680"/>
            <a:ext cx="8856984" cy="5136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th-TH" sz="4400" b="1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ข้อมูลของหมวด </a:t>
            </a:r>
            <a:r>
              <a:rPr lang="en-US" sz="4400" b="1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lang="th-TH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จะเป็นหัวใจสำคัญที่สุดของ 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PMQA </a:t>
            </a:r>
            <a:r>
              <a:rPr lang="th-TH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เป็นการสรุปผลการดำเนินงานในภาพรวมขององค์กร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th-TH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โดยอาศัย</a:t>
            </a:r>
            <a:r>
              <a:rPr lang="th-TH" sz="4400" b="1" u="sng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ข้อมูลสารสนเทศจาก</a:t>
            </a:r>
            <a:r>
              <a:rPr lang="th-TH" sz="4400" b="1" u="sng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ทุกหมวด (ข้อมูลย้อนหลัง 3 ปี จนถึงปีปัจจุบัน)</a:t>
            </a:r>
            <a:r>
              <a:rPr lang="th-TH" sz="4400" b="1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  <a:r>
              <a:rPr lang="th-TH" sz="4400" b="1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เพื่อนำมาวิเคราะห์ผลแบบองค์รวม ดู</a:t>
            </a:r>
            <a:r>
              <a:rPr lang="th-TH" sz="4400" b="1" u="sng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ระดับผลการดำเนินงาน</a:t>
            </a:r>
            <a:r>
              <a:rPr lang="th-TH" sz="4400" b="1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ทิศทาง</a:t>
            </a:r>
            <a:r>
              <a:rPr lang="th-TH" sz="4400" b="1" u="sng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แนวโน้ม</a:t>
            </a:r>
            <a:r>
              <a:rPr lang="th-TH" sz="4400" b="1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การคาดการณ์ </a:t>
            </a:r>
            <a:r>
              <a:rPr lang="th-TH" sz="4400" b="1" u="sng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การเปรียบเทียบ</a:t>
            </a:r>
            <a:r>
              <a:rPr lang="th-TH" sz="4400" b="1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กับคู่เทียบ 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th-TH" sz="4400" b="1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</a:t>
            </a:r>
            <a:endParaRPr lang="en-US" sz="44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9314880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EF89D30A-E0AF-45B5-AC63-216C011E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9FF0-D35F-4610-8C66-D33962ADE959}" type="datetime1">
              <a:rPr lang="th-TH" smtClean="0"/>
              <a:t>18/05/61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E3663E84-9050-4B69-AA21-B1C2C003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6C30B6C-A41D-4328-944F-B779414C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42CB-13F9-4965-8712-C214A4DE721A}" type="slidenum">
              <a:rPr lang="th-TH" smtClean="0"/>
              <a:pPr/>
              <a:t>50</a:t>
            </a:fld>
            <a:endParaRPr lang="th-TH"/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E9567B30-60C4-4A94-800B-5AF42C0E0B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961328"/>
              </p:ext>
            </p:extLst>
          </p:nvPr>
        </p:nvGraphicFramePr>
        <p:xfrm>
          <a:off x="106264" y="2492896"/>
          <a:ext cx="4465736" cy="3737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0668DDA7-4B44-4115-B986-8813A1B556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912493"/>
              </p:ext>
            </p:extLst>
          </p:nvPr>
        </p:nvGraphicFramePr>
        <p:xfrm>
          <a:off x="4715727" y="332656"/>
          <a:ext cx="4314825" cy="354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6452839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162031" y="476672"/>
            <a:ext cx="8634144" cy="206210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 </a:t>
            </a: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เป็นหมวดที่สรุปผลการดำเนินงานในภาพรวมของส่วนราชการ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เป็นการประเมินผลการดำเนินการและการปรับปรุงในด้านที่สำคัญทุกด้าน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18 คำถาม)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DC3E98E-01A7-405B-9F46-0B7EBF9AC91E}"/>
              </a:ext>
            </a:extLst>
          </p:cNvPr>
          <p:cNvSpPr txBox="1"/>
          <p:nvPr/>
        </p:nvSpPr>
        <p:spPr>
          <a:xfrm>
            <a:off x="1655329" y="2878619"/>
            <a:ext cx="1356794" cy="366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การให้ความ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สำคัญผู้รับบริการและผู้มีส่วนได้ส่วนเสีย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3 -4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.3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ฝว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A56727E-39DC-4033-8390-22A62C86CDAE}"/>
              </a:ext>
            </a:extLst>
          </p:cNvPr>
          <p:cNvSpPr txBox="1"/>
          <p:nvPr/>
        </p:nvSpPr>
        <p:spPr>
          <a:xfrm>
            <a:off x="250826" y="2877083"/>
            <a:ext cx="1296837" cy="36009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ด้านประสิทธิผลและการบรรลุพันธกิจ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1 - 2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.2 (ศยร.ฯ)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388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3059140" y="2877083"/>
            <a:ext cx="1404576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5 - 8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กธ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184B43B-410E-497F-849D-104C4183D8DB}"/>
              </a:ext>
            </a:extLst>
          </p:cNvPr>
          <p:cNvSpPr txBox="1"/>
          <p:nvPr/>
        </p:nvSpPr>
        <p:spPr>
          <a:xfrm>
            <a:off x="4617608" y="2877083"/>
            <a:ext cx="1366654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การนำองค์การและการกำกับดูแลส่วนราชการ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5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9 -12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69FB9F3-1CBA-49A2-9E00-10FEA5D4F6DE}"/>
              </a:ext>
            </a:extLst>
          </p:cNvPr>
          <p:cNvSpPr txBox="1"/>
          <p:nvPr/>
        </p:nvSpPr>
        <p:spPr>
          <a:xfrm>
            <a:off x="7572038" y="2877083"/>
            <a:ext cx="1464458" cy="378565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การประสิทธิผลของกระบวนการและการจัดการห่วงโซ่อุปทาน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3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16 –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.6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กป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ภ.ฯ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5F0353-78FB-4B46-B644-483EBB1ADB77}"/>
              </a:ext>
            </a:extLst>
          </p:cNvPr>
          <p:cNvSpPr txBox="1"/>
          <p:nvPr/>
        </p:nvSpPr>
        <p:spPr>
          <a:xfrm>
            <a:off x="6108494" y="2877083"/>
            <a:ext cx="1356793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ด้านงบประมาณ การเงินและการเติบโต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14 –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4740356"/>
      </p:ext>
    </p:extLst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0" y="151528"/>
            <a:ext cx="9144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ผลลัพธ์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ประสิทธิผลของกระบวนการและการจัดการห</a:t>
            </a:r>
            <a:r>
              <a:rPr kumimoji="0" lang="th-TH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่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วงโซ</a:t>
            </a:r>
            <a:r>
              <a:rPr kumimoji="0" lang="th-TH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่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อุปทาน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190169" y="814265"/>
            <a:ext cx="8763659" cy="249299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 ผลลัพธ์ด้านประสิทธิผลของกระบวนการปฏิบัติการ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16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ประสิทธิผลและประสิทธิภาพของกระบวนการ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(หมวด 6 รับผิดชอบ) ข้อ 3,4,5,10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ตัววัดหรือตัวชี้วัดที่สำคัญของผลการดำเนินการด้านการปฏิบัติการของ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กระบวนการทำงานและกระบวนการสนับสนุนที่สำคัญ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รวมทั้งคุณภาพ รอบเวลา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การปรับปรุง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การลดต้นทุน และตัววัดอื่น ๆ ที่เหมาะสมด้านประสิทธิผล ประสิทธิภาพ และนวัตกรรมของกระบวนการ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090793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EF89D30A-E0AF-45B5-AC63-216C011E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989FF0-D35F-4610-8C66-D33962ADE959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E3663E84-9050-4B69-AA21-B1C2C003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6C30B6C-A41D-4328-944F-B779414C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F7542783-6664-4ADA-BE15-734868450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86045"/>
              </p:ext>
            </p:extLst>
          </p:nvPr>
        </p:nvGraphicFramePr>
        <p:xfrm>
          <a:off x="107504" y="75279"/>
          <a:ext cx="5100638" cy="4038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E6608476-CBB6-4F0C-A94A-BD8BAF0F7F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193792"/>
              </p:ext>
            </p:extLst>
          </p:nvPr>
        </p:nvGraphicFramePr>
        <p:xfrm>
          <a:off x="4355976" y="36450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7940800"/>
      </p:ext>
    </p:extLst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0" y="151528"/>
            <a:ext cx="9144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ผลลัพธ์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ประสิทธิผลของกระบวนการและการจัดการห</a:t>
            </a:r>
            <a:r>
              <a:rPr kumimoji="0" lang="th-TH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่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วงโซ</a:t>
            </a:r>
            <a:r>
              <a:rPr kumimoji="0" lang="th-TH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่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อุปทาน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190169" y="814265"/>
            <a:ext cx="8763659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17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การเตรียมพร้อมต่อภาวะฉุกเฉิน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(หมวด 6 รับผิดชอบ) ข้อ 8,9 </a:t>
            </a:r>
            <a:endParaRPr lang="en-US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- ตัววัดหรือตัวชี้วัดที่สำคัญของประสิทธิผลของส่วนราชการในด้าน</a:t>
            </a:r>
            <a:r>
              <a:rPr lang="th-TH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ความปลอดภัย และการเตรียมพร้อมต่อภัยพิบัติ</a:t>
            </a:r>
            <a:r>
              <a:rPr lang="th-TH" u="sng" dirty="0"/>
              <a:t>และ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98679736"/>
      </p:ext>
    </p:extLst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3937109-86D1-4DB0-BB4C-8658CAC0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D6EF5-D71B-464F-AC9D-E6204C58D5BE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F93FD60-F126-47F6-9959-AE38647E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316BD1C-08C7-4F76-B271-240E5C9B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FB724C3D-474D-47B7-B896-4D2119847F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600061"/>
              </p:ext>
            </p:extLst>
          </p:nvPr>
        </p:nvGraphicFramePr>
        <p:xfrm>
          <a:off x="971600" y="849512"/>
          <a:ext cx="6997303" cy="471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3923221"/>
      </p:ext>
    </p:extLst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0" y="151528"/>
            <a:ext cx="9144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ผลลัพธ์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ประสิทธิผลของกระบวนการและการจัดการห</a:t>
            </a:r>
            <a:r>
              <a:rPr kumimoji="0" lang="th-TH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่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วงโซ</a:t>
            </a:r>
            <a:r>
              <a:rPr kumimoji="0" lang="th-TH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่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อุปทาน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190169" y="814265"/>
            <a:ext cx="8763659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ข. ผลลัพธ์ด้านการจัดการห่วงโซ่อุปทาน </a:t>
            </a:r>
            <a:endParaRPr lang="en-US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(</a:t>
            </a:r>
            <a:r>
              <a:rPr lang="en-US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การจัดการห่วงโซ่อุปทาน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(หมวด 6 รับผิดชอบ) ข้อ 7 </a:t>
            </a:r>
            <a:endParaRPr lang="en-US" b="1" u="sng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ตัววัดหรือตัวชี้วัดที่สำคัญของผลการดำเนินการด้าน</a:t>
            </a:r>
            <a:r>
              <a:rPr lang="th-TH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ห่วงโซ่อุปทาน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ของส่วนราชการ รวมทั้งการสนับสนุนผลการดำเนินการของส่วนราชการ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6280363"/>
      </p:ext>
    </p:extLst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3937109-86D1-4DB0-BB4C-8658CAC0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D6EF5-D71B-464F-AC9D-E6204C58D5BE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F93FD60-F126-47F6-9959-AE38647E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316BD1C-08C7-4F76-B271-240E5C9B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D623C2BD-36A6-4F65-944A-61CB26CBF4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006893"/>
              </p:ext>
            </p:extLst>
          </p:nvPr>
        </p:nvGraphicFramePr>
        <p:xfrm>
          <a:off x="418699" y="87612"/>
          <a:ext cx="838541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14F1ADC0-C37F-4F63-B0D1-32CC2F3DBB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360053"/>
              </p:ext>
            </p:extLst>
          </p:nvPr>
        </p:nvGraphicFramePr>
        <p:xfrm>
          <a:off x="454787" y="2909474"/>
          <a:ext cx="8248320" cy="389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91295950"/>
      </p:ext>
    </p:extLst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3937109-86D1-4DB0-BB4C-8658CAC0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D6EF5-D71B-464F-AC9D-E6204C58D5BE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F93FD60-F126-47F6-9959-AE38647E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316BD1C-08C7-4F76-B271-240E5C9B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06D7334F-F514-4763-AF12-E577FB6CAD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03147"/>
              </p:ext>
            </p:extLst>
          </p:nvPr>
        </p:nvGraphicFramePr>
        <p:xfrm>
          <a:off x="827584" y="692696"/>
          <a:ext cx="691276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8269168"/>
      </p:ext>
    </p:extLst>
  </p:cSld>
  <p:clrMapOvr>
    <a:masterClrMapping/>
  </p:clrMapOvr>
  <p:transition spd="med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856" y="1412776"/>
            <a:ext cx="8589640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altLang="en-US" dirty="0"/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310AB6C-ED7D-4094-AEF6-1E29A7CA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D9C5-F178-40E0-8613-160AF7A42478}" type="datetime1">
              <a:rPr lang="th-TH" smtClean="0"/>
              <a:t>18/05/61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6BD76B1-93D8-4E41-B268-6EE31F94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79DDCD0-E553-41EC-8E63-1E131658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42CB-13F9-4965-8712-C214A4DE721A}" type="slidenum">
              <a:rPr lang="th-TH" smtClean="0"/>
              <a:pPr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495756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4593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78468" y="6437907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162031" y="476672"/>
            <a:ext cx="8634144" cy="156966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 </a:t>
            </a: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เป็นหมวดที่สรุปผลการดำเนินงานในภาพรวมของส่วนราชการ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เป็นการประเมินผลการดำเนินการและการปรับปรุงในด้านที่สำคัญทุกด้าน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DC3E98E-01A7-405B-9F46-0B7EBF9AC91E}"/>
              </a:ext>
            </a:extLst>
          </p:cNvPr>
          <p:cNvSpPr txBox="1"/>
          <p:nvPr/>
        </p:nvSpPr>
        <p:spPr>
          <a:xfrm>
            <a:off x="1691680" y="2877083"/>
            <a:ext cx="1296144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การให้ความ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สำคัญผู้รับบริการและผู้มีส่วนได้ส่วนเสีย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A56727E-39DC-4033-8390-22A62C86CDAE}"/>
              </a:ext>
            </a:extLst>
          </p:cNvPr>
          <p:cNvSpPr txBox="1"/>
          <p:nvPr/>
        </p:nvSpPr>
        <p:spPr>
          <a:xfrm>
            <a:off x="250826" y="2877083"/>
            <a:ext cx="1296837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ด้านประสิทธิผลและการบรรลุพันธกิจ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3131841" y="2877083"/>
            <a:ext cx="1224136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184B43B-410E-497F-849D-104C4183D8DB}"/>
              </a:ext>
            </a:extLst>
          </p:cNvPr>
          <p:cNvSpPr txBox="1"/>
          <p:nvPr/>
        </p:nvSpPr>
        <p:spPr>
          <a:xfrm>
            <a:off x="4499994" y="2877083"/>
            <a:ext cx="1224136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การนำองค์การและการกำกับดูแลส่วนราชการ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69FB9F3-1CBA-49A2-9E00-10FEA5D4F6DE}"/>
              </a:ext>
            </a:extLst>
          </p:cNvPr>
          <p:cNvSpPr txBox="1"/>
          <p:nvPr/>
        </p:nvSpPr>
        <p:spPr>
          <a:xfrm>
            <a:off x="7572039" y="2877083"/>
            <a:ext cx="1224136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การประสิทธิผลของกระบวนการและการจัดการห่วงโซ่อุปทาน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5F0353-78FB-4B46-B644-483EBB1ADB77}"/>
              </a:ext>
            </a:extLst>
          </p:cNvPr>
          <p:cNvSpPr txBox="1"/>
          <p:nvPr/>
        </p:nvSpPr>
        <p:spPr>
          <a:xfrm>
            <a:off x="6131878" y="2877083"/>
            <a:ext cx="1224136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ด้านงบประมาณ การเงินและการเติบโต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8099854"/>
      </p:ext>
    </p:extLst>
  </p:cSld>
  <p:clrMapOvr>
    <a:masterClrMapping/>
  </p:clrMapOvr>
  <p:transition spd="med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418" name="Rectangle 2"/>
          <p:cNvSpPr>
            <a:spLocks noChangeArrowheads="1"/>
          </p:cNvSpPr>
          <p:nvPr/>
        </p:nvSpPr>
        <p:spPr bwMode="auto">
          <a:xfrm>
            <a:off x="457200" y="811799"/>
            <a:ext cx="8153400" cy="522263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1" dir="t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การดำเนินการ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PMQA (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มีความสอดคล้อง+เชื่อมโยง)</a:t>
            </a:r>
          </a:p>
        </p:txBody>
      </p:sp>
      <p:sp>
        <p:nvSpPr>
          <p:cNvPr id="1468419" name="Text Box 3"/>
          <p:cNvSpPr txBox="1">
            <a:spLocks noChangeArrowheads="1"/>
          </p:cNvSpPr>
          <p:nvPr/>
        </p:nvSpPr>
        <p:spPr bwMode="auto">
          <a:xfrm>
            <a:off x="533400" y="1752600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C25D9-892C-48E1-97F6-97D6F303AEC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5" y="1669942"/>
            <a:ext cx="8640960" cy="187220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20" y="3790803"/>
            <a:ext cx="8640960" cy="206824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B3467E-B853-4017-B40F-D2C46AEF5FAF}"/>
              </a:ext>
            </a:extLst>
          </p:cNvPr>
          <p:cNvSpPr txBox="1"/>
          <p:nvPr/>
        </p:nvSpPr>
        <p:spPr>
          <a:xfrm>
            <a:off x="1907704" y="214309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การรับตรวจ 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PMQA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ฝ่ายเลขานุการ 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PMQA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ยศ.</a:t>
            </a:r>
            <a:r>
              <a:rPr lang="th-TH" b="1" dirty="0" err="1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42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856" y="1412776"/>
            <a:ext cx="8589640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j-ea"/>
              <a:cs typeface="DilleniaUPC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929" y="149609"/>
            <a:ext cx="8752141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ปัญหาข้อขัดข้องการดำเนินงานของหมวด 7</a:t>
            </a:r>
            <a:endParaRPr kumimoji="0" lang="th-TH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Calibri"/>
              <a:cs typeface="TH SarabunPSK" panose="020B0500040200020003" pitchFamily="34" charset="-34"/>
            </a:endParaRPr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310AB6C-ED7D-4094-AEF6-1E29A7CA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01047" y="6492875"/>
            <a:ext cx="5791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D9C5-F178-40E0-8613-160AF7A42478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6BD76B1-93D8-4E41-B268-6EE31F94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10314"/>
            <a:ext cx="2842320" cy="36512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</a:t>
            </a:r>
            <a:r>
              <a:rPr kumimoji="0" lang="th-T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ษ์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th-T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นป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ก.ฯ ช่วย สน.เสธ.ยศ.</a:t>
            </a:r>
            <a:r>
              <a:rPr kumimoji="0" lang="th-T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ทร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79DDCD0-E553-41EC-8E63-1E131658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A2A5D7C-5E28-4E3E-B775-52C39508C0A6}"/>
              </a:ext>
            </a:extLst>
          </p:cNvPr>
          <p:cNvSpPr txBox="1"/>
          <p:nvPr/>
        </p:nvSpPr>
        <p:spPr>
          <a:xfrm>
            <a:off x="163224" y="1172649"/>
            <a:ext cx="8752141" cy="50167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ข้อมูลแต่ละหมวดแยกกันทำ ไม่สอดคล้องเชื่อมโยงกัน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ไม่มีข้อมูลลักษณะสำคัญขององค์กร ไม่มีข้อมูลคู่เทียบ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ไม่มีผู้รับผิดชอบในการรายงานผลการดำเนินงานตามตัวชี้วัดในแผนปฏิบัติราชการประจำปี (มีครั้งสุดท้ายเมื่อปี 2557, 2558)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ไม่มีการจัดทำรูปเล่มรายงานการประเมินตนเอง 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PMQA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 ยศ.</a:t>
            </a:r>
            <a:r>
              <a:rPr lang="th-TH" sz="32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มาหลายปีแล้ว (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ทำให้ไม่มีข้อมูลสารสนเทศย้อนหลัง 3 ปี/มีน้อยมาก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มาใช้ในการวิเคราะห์ผลลัพธ์)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ยังไม่มีการพิจารณากำหนดตัวชี้วัดที่สำคัญที่จะใช้เป็นตัววัดผลลัพธ์ จากผู้เกี่ยวข้องที่รับผิดชอบโดยตรง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ไม่มีข้อมูลผลลัพธ์ของ 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CP8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ศยร.ฯ, ไม่มีผลความไม่พึงพอใจ</a:t>
            </a:r>
          </a:p>
        </p:txBody>
      </p:sp>
    </p:spTree>
    <p:extLst>
      <p:ext uri="{BB962C8B-B14F-4D97-AF65-F5344CB8AC3E}">
        <p14:creationId xmlns:p14="http://schemas.microsoft.com/office/powerpoint/2010/main" val="2156781736"/>
      </p:ext>
    </p:extLst>
  </p:cSld>
  <p:clrMapOvr>
    <a:masterClrMapping/>
  </p:clrMapOvr>
  <p:transition spd="med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856" y="1412776"/>
            <a:ext cx="8589640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j-ea"/>
              <a:cs typeface="DilleniaUPC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929" y="83060"/>
            <a:ext cx="8752141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แนวทางแก้ไข</a:t>
            </a:r>
            <a:endParaRPr kumimoji="0" lang="th-TH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/>
              <a:cs typeface="TH SarabunPSK" panose="020B0500040200020003" pitchFamily="34" charset="-34"/>
            </a:endParaRPr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310AB6C-ED7D-4094-AEF6-1E29A7CA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D9C5-F178-40E0-8613-160AF7A42478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6BD76B1-93D8-4E41-B268-6EE31F94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79DDCD0-E553-41EC-8E63-1E131658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A2A5D7C-5E28-4E3E-B775-52C39508C0A6}"/>
              </a:ext>
            </a:extLst>
          </p:cNvPr>
          <p:cNvSpPr txBox="1"/>
          <p:nvPr/>
        </p:nvSpPr>
        <p:spPr>
          <a:xfrm>
            <a:off x="244060" y="1116547"/>
            <a:ext cx="8752141" cy="5078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คณะทำงาน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ยศ.</a:t>
            </a:r>
            <a:r>
              <a:rPr kumimoji="0" lang="th-TH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ทร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.จัดประชุมทุกหมวดร่วมกัน เพื่อจัดทำลักษณะสำคัญขององค์กรหมวด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และกำหนดตัวชี้วัดผลลัพธ์และค่าเป้าหมายของหมวด 7 (ครอบคลุมทุกหมวด)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กำหนดผู้รับผิดชอบให้ชัดเจนในการจัดทำแผนปฏิบัติราชการประจำปี กำหนดตัวชี้วัด/ค่าเป้าหมายในแผนปฏิบัติราชการ และเลือกตัวชี้วัดที่สำคัญ โดยเชิญหน่วยเกี่ยวข้องมาร่วมจัดทำ</a:t>
            </a:r>
          </a:p>
          <a:p>
            <a:pPr lvl="0"/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3. </a:t>
            </a: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กำหนดผู้รับผิดชอบในกำกับติดตามและรายงานผลการดำเนินงานตามตัวชี้วัดในแผนปฏิบัติราชการประจำปี เสนอ ยศ.</a:t>
            </a:r>
            <a:r>
              <a:rPr lang="th-TH" sz="36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เป็นประจำทุกปี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ตัวแทนวันที่ 1">
            <a:extLst>
              <a:ext uri="{FF2B5EF4-FFF2-40B4-BE49-F238E27FC236}">
                <a16:creationId xmlns:a16="http://schemas.microsoft.com/office/drawing/2014/main" id="{42763DA0-02D6-4331-A2B7-97F59B44A83E}"/>
              </a:ext>
            </a:extLst>
          </p:cNvPr>
          <p:cNvSpPr txBox="1">
            <a:spLocks/>
          </p:cNvSpPr>
          <p:nvPr/>
        </p:nvSpPr>
        <p:spPr>
          <a:xfrm>
            <a:off x="2601047" y="6492875"/>
            <a:ext cx="5791200" cy="365125"/>
          </a:xfrm>
          <a:prstGeom prst="rect">
            <a:avLst/>
          </a:prstGeom>
        </p:spPr>
        <p:txBody>
          <a:bodyPr vert="horz" tIns="0" bIns="0" anchor="t"/>
          <a:lstStyle>
            <a:defPPr>
              <a:defRPr lang="th-TH"/>
            </a:defPPr>
            <a:lvl1pPr marL="0" algn="r" defTabSz="914400" rtl="0" eaLnBrk="1" latinLnBrk="0" hangingPunct="1">
              <a:defRPr kumimoji="0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A0D9C5-F178-40E0-8613-160AF7A42478}" type="datetime1">
              <a:rPr lang="th-TH" smtClean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pPr/>
              <a:t>18/05/61</a:t>
            </a:fld>
            <a:endParaRPr lang="th-TH" dirty="0">
              <a:solidFill>
                <a:prstClr val="white"/>
              </a:solidFill>
              <a:latin typeface="Century Gothic"/>
              <a:cs typeface="DilleniaUPC" panose="02020603050405020304" pitchFamily="18" charset="-34"/>
            </a:endParaRPr>
          </a:p>
        </p:txBody>
      </p:sp>
      <p:sp>
        <p:nvSpPr>
          <p:cNvPr id="9" name="ตัวแทนท้ายกระดาษ 3">
            <a:extLst>
              <a:ext uri="{FF2B5EF4-FFF2-40B4-BE49-F238E27FC236}">
                <a16:creationId xmlns:a16="http://schemas.microsoft.com/office/drawing/2014/main" id="{64E92875-DD0A-4510-BB70-55CDA275F197}"/>
              </a:ext>
            </a:extLst>
          </p:cNvPr>
          <p:cNvSpPr txBox="1">
            <a:spLocks/>
          </p:cNvSpPr>
          <p:nvPr/>
        </p:nvSpPr>
        <p:spPr>
          <a:xfrm>
            <a:off x="0" y="6310314"/>
            <a:ext cx="2842320" cy="365124"/>
          </a:xfrm>
          <a:prstGeom prst="rect">
            <a:avLst/>
          </a:prstGeom>
        </p:spPr>
        <p:txBody>
          <a:bodyPr vert="horz" tIns="0" bIns="0" anchor="b"/>
          <a:lstStyle>
            <a:defPPr>
              <a:defRPr lang="th-TH"/>
            </a:defPPr>
            <a:lvl1pPr marL="0" algn="r" defTabSz="914400" rtl="0" eaLnBrk="1" latinLnBrk="0" hangingPunct="1">
              <a:defRPr kumimoji="0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  <a:endParaRPr lang="th-TH" dirty="0">
              <a:solidFill>
                <a:prstClr val="white"/>
              </a:solidFill>
              <a:latin typeface="Century Gothic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5356806"/>
      </p:ext>
    </p:extLst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856" y="1412776"/>
            <a:ext cx="8589640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j-ea"/>
              <a:cs typeface="DilleniaUPC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673" y="211372"/>
            <a:ext cx="8752141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/>
                <a:cs typeface="TH SarabunPSK" panose="020B0500040200020003" pitchFamily="34" charset="-34"/>
              </a:rPr>
              <a:t>แนวทางแก้ไข</a:t>
            </a:r>
            <a:endParaRPr kumimoji="0" lang="th-TH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/>
              <a:cs typeface="TH SarabunPSK" panose="020B0500040200020003" pitchFamily="34" charset="-34"/>
            </a:endParaRPr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310AB6C-ED7D-4094-AEF6-1E29A7CA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01047" y="6492875"/>
            <a:ext cx="5791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D9C5-F178-40E0-8613-160AF7A42478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6BD76B1-93D8-4E41-B268-6EE31F94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190153" y="6351212"/>
            <a:ext cx="5791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</a:t>
            </a:r>
            <a:r>
              <a:rPr kumimoji="0" lang="th-T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ษ์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th-T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นป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ก.ฯ ช่วย สน.เสธ.ยศ.</a:t>
            </a:r>
            <a:r>
              <a:rPr kumimoji="0" lang="th-T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ทร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79DDCD0-E553-41EC-8E63-1E131658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A2A5D7C-5E28-4E3E-B775-52C39508C0A6}"/>
              </a:ext>
            </a:extLst>
          </p:cNvPr>
          <p:cNvSpPr txBox="1"/>
          <p:nvPr/>
        </p:nvSpPr>
        <p:spPr>
          <a:xfrm>
            <a:off x="202099" y="1150136"/>
            <a:ext cx="8745971" cy="5632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 กำหนดห้วงเวลาให้ทุกหมวดรายงานผลการประเมินตนเองและคณะทำงาน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ยศ.</a:t>
            </a:r>
            <a:r>
              <a:rPr kumimoji="0" lang="th-TH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ทร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จัดทำรูปเล่มรายงานการประเมินตนเอง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 ยศ.</a:t>
            </a:r>
            <a:r>
              <a:rPr kumimoji="0" lang="th-TH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ทร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เป็นประจำทุกปี และสำเนาแจกจ่ายให้ทุกหมวด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หมวด 6 ทบทวนการกำหนดตัวชี้วัดที่สำคัญของกระบวนการ (ระดับบน) แล้วติดตามและรายงานผลการประเมินตัวชี้วัด ก่อนสิ้นปีงบประมาณ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6. 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หน่วยที่รับผิดชอบกระบวนการหลัก เพิ่มการประเมินความไม่พึงพอใจด้วย (หมวด 3)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1867875"/>
      </p:ext>
    </p:extLst>
  </p:cSld>
  <p:clrMapOvr>
    <a:masterClrMapping/>
  </p:clrMapOvr>
  <p:transition spd="med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856" y="1412776"/>
            <a:ext cx="8589640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j-ea"/>
              <a:cs typeface="DilleniaUPC" panose="02020603050405020304" pitchFamily="18" charset="-34"/>
            </a:endParaRPr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310AB6C-ED7D-4094-AEF6-1E29A7CA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06198" y="6492875"/>
            <a:ext cx="5791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0D9C5-F178-40E0-8613-160AF7A42478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6BD76B1-93D8-4E41-B268-6EE31F94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895600" y="6258594"/>
            <a:ext cx="5791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</a:t>
            </a:r>
            <a:r>
              <a:rPr kumimoji="0" lang="th-T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ษ์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th-T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นป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ก.ฯ ช่วย สน.เสธ.ยศ.</a:t>
            </a:r>
            <a:r>
              <a:rPr kumimoji="0" lang="th-TH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ทร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79DDCD0-E553-41EC-8E63-1E131658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0849032"/>
      </p:ext>
    </p:extLst>
  </p:cSld>
  <p:clrMapOvr>
    <a:masterClrMapping/>
  </p:clrMapOvr>
  <p:transition spd="med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13">
            <a:extLst>
              <a:ext uri="{FF2B5EF4-FFF2-40B4-BE49-F238E27FC236}">
                <a16:creationId xmlns:a16="http://schemas.microsoft.com/office/drawing/2014/main" id="{53A58FA0-308C-4D0A-9013-E15B298D70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74875" y="3694112"/>
            <a:ext cx="9144000" cy="27082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3600" dirty="0">
                <a:solidFill>
                  <a:schemeClr val="tx1"/>
                </a:solidFill>
                <a:latin typeface="Angsana New" pitchFamily="18" charset="-34"/>
              </a:rPr>
              <a:t>ภาพรวมลักษณะสำคัญขององค์กร</a:t>
            </a:r>
            <a:br>
              <a:rPr lang="th-TH" sz="3600" dirty="0">
                <a:solidFill>
                  <a:schemeClr val="tx1"/>
                </a:solidFill>
                <a:latin typeface="Angsana New" pitchFamily="18" charset="-34"/>
              </a:rPr>
            </a:br>
            <a:r>
              <a:rPr lang="th-TH" sz="3600" dirty="0">
                <a:solidFill>
                  <a:schemeClr val="tx1"/>
                </a:solidFill>
                <a:latin typeface="Angsana New" pitchFamily="18" charset="-34"/>
              </a:rPr>
              <a:t>(</a:t>
            </a:r>
            <a:r>
              <a:rPr lang="en-US" sz="3600" dirty="0">
                <a:solidFill>
                  <a:schemeClr val="tx1"/>
                </a:solidFill>
                <a:latin typeface="Angsana New" pitchFamily="18" charset="-34"/>
              </a:rPr>
              <a:t>Organization Profile</a:t>
            </a:r>
            <a:r>
              <a:rPr lang="th-TH" sz="3600" dirty="0">
                <a:solidFill>
                  <a:schemeClr val="tx1"/>
                </a:solidFill>
                <a:latin typeface="Angsana New" pitchFamily="18" charset="-34"/>
              </a:rPr>
              <a:t>)</a:t>
            </a:r>
            <a:br>
              <a:rPr lang="th-TH" sz="3600" dirty="0">
                <a:solidFill>
                  <a:schemeClr val="tx1"/>
                </a:solidFill>
                <a:latin typeface="Angsana New" pitchFamily="18" charset="-34"/>
              </a:rPr>
            </a:br>
            <a:br>
              <a:rPr lang="th-TH" sz="3600" dirty="0">
                <a:solidFill>
                  <a:schemeClr val="tx1"/>
                </a:solidFill>
                <a:latin typeface="Angsana New" pitchFamily="18" charset="-34"/>
              </a:rPr>
            </a:br>
            <a:endParaRPr lang="th-TH" sz="3600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27652" name="Rectangle 14">
            <a:extLst>
              <a:ext uri="{FF2B5EF4-FFF2-40B4-BE49-F238E27FC236}">
                <a16:creationId xmlns:a16="http://schemas.microsoft.com/office/drawing/2014/main" id="{14D1E374-8A82-46AC-8643-1E0504ECA0F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4265613"/>
            <a:ext cx="9144000" cy="25923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th-TH" sz="4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  <a:hlinkClick r:id="rId3"/>
              </a:rPr>
              <a:t>     </a:t>
            </a:r>
            <a:endParaRPr lang="th-TH" altLang="th-TH" sz="4000" dirty="0">
              <a:solidFill>
                <a:srgbClr val="800080"/>
              </a:solidFill>
            </a:endParaRPr>
          </a:p>
        </p:txBody>
      </p:sp>
      <p:sp>
        <p:nvSpPr>
          <p:cNvPr id="27653" name="Line 17">
            <a:extLst>
              <a:ext uri="{FF2B5EF4-FFF2-40B4-BE49-F238E27FC236}">
                <a16:creationId xmlns:a16="http://schemas.microsoft.com/office/drawing/2014/main" id="{AF7A9DFF-02C0-47BE-AC86-9BB079A5F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3500438"/>
            <a:ext cx="766762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27654" name="Picture 1" descr="รูปภาพ1">
            <a:extLst>
              <a:ext uri="{FF2B5EF4-FFF2-40B4-BE49-F238E27FC236}">
                <a16:creationId xmlns:a16="http://schemas.microsoft.com/office/drawing/2014/main" id="{2877DE3A-DE1D-4A38-BCD5-03B23AA8D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0"/>
            <a:ext cx="1031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" descr="รูปภาพ1">
            <a:extLst>
              <a:ext uri="{FF2B5EF4-FFF2-40B4-BE49-F238E27FC236}">
                <a16:creationId xmlns:a16="http://schemas.microsoft.com/office/drawing/2014/main" id="{746ACA75-BF09-4C5A-BB9A-D87C3654D1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85938"/>
            <a:ext cx="1031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7" descr="กังหัน">
            <a:extLst>
              <a:ext uri="{FF2B5EF4-FFF2-40B4-BE49-F238E27FC236}">
                <a16:creationId xmlns:a16="http://schemas.microsoft.com/office/drawing/2014/main" id="{E30523BE-1BE0-4A8A-8B3C-023AC0B328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429125"/>
            <a:ext cx="2411413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30885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848872" cy="106613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en-US" dirty="0">
                <a:latin typeface="TH SarabunPSK" pitchFamily="34" charset="-34"/>
                <a:cs typeface="TH SarabunPSK" pitchFamily="34" charset="-34"/>
              </a:rPr>
            </a:br>
            <a:r>
              <a:rPr lang="en-US" dirty="0">
                <a:latin typeface="TH SarabunPSK" pitchFamily="34" charset="-34"/>
                <a:cs typeface="TH SarabunPSK" pitchFamily="34" charset="-34"/>
              </a:rPr>
              <a:t>Ex: (7)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การจัดการห่วงโซ่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อุปทาน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dirty="0">
                <a:latin typeface="TH SarabunPSK" pitchFamily="34" charset="-34"/>
                <a:cs typeface="TH SarabunPSK" pitchFamily="34" charset="-34"/>
              </a:rPr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55126"/>
            <a:ext cx="8208912" cy="19442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 กระบวนการ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Supply Chain Management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SCM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เป็นกระบวนการของการบริหารทุกขั้นตอน นับตั้งแต่การนำเข้าวัตถุดิบสู่กระบวนการผลิต กระบวนการสั่งซื้อ จนกระทั่งส่งสินค้าถึงมือลูกค้าให้มีความต่อเนื่องและมีประสิทธิภาพสูงสุด พร้อมกับสร้างระบบให้เกิดการไหลเวียนของข้อมูลที่ทำให้เกิดกระบวนการทำงานของแต่ละหน่วยงานส่งผ่านไปทั่วทั้งองค์การ การไหลเวียนของข้อมูลยังรวมไปถึงผู้รับบริการ และผู้ส่งมอบด้วย </a:t>
            </a:r>
            <a:br>
              <a:rPr lang="th-TH" sz="2400" dirty="0">
                <a:latin typeface="TH SarabunPSK" pitchFamily="34" charset="-34"/>
                <a:cs typeface="TH SarabunPSK" pitchFamily="34" charset="-34"/>
              </a:rPr>
            </a:b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 </a:t>
            </a:r>
          </a:p>
          <a:p>
            <a:endParaRPr lang="th-TH" sz="2400" dirty="0"/>
          </a:p>
        </p:txBody>
      </p:sp>
      <p:pic>
        <p:nvPicPr>
          <p:cNvPr id="1028" name="Picture 4" descr="ไฟล์:A company's supply chain (en)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7620000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-Right Arrow 3"/>
          <p:cNvSpPr/>
          <p:nvPr/>
        </p:nvSpPr>
        <p:spPr>
          <a:xfrm>
            <a:off x="965176" y="5783727"/>
            <a:ext cx="7056784" cy="636442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3432" y="5322062"/>
            <a:ext cx="2430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     Information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C4BCF-27B4-4BD1-A87D-05C4C061228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27449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107504" y="620688"/>
            <a:ext cx="8892480" cy="23083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กำหนดให้แต่ละหมวดส่งข้อมูลให้หมวด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ใน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พ.ค.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61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พร้อมไฟล์บันทึกข้อมูลทางเมลชื่อ </a:t>
            </a:r>
            <a:r>
              <a:rPr lang="en-US" sz="36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hlinkClick r:id="rId2"/>
              </a:rPr>
              <a:t>chompoo_phattanapong@yahoo</a:t>
            </a:r>
            <a:r>
              <a:rPr lang="th-TH" sz="3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hlinkClick r:id="rId2"/>
              </a:rPr>
              <a:t>.</a:t>
            </a:r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hlinkClick r:id="rId2"/>
              </a:rPr>
              <a:t>co</a:t>
            </a:r>
            <a:r>
              <a:rPr lang="th-TH" sz="3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hlinkClick r:id="rId2"/>
              </a:rPr>
              <a:t>.</a:t>
            </a:r>
            <a:r>
              <a:rPr lang="en-US" sz="36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hlinkClick r:id="rId2"/>
              </a:rPr>
              <a:t>th</a:t>
            </a:r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  <a:hlinkClick r:id="rId2"/>
            </a:endParaRPr>
          </a:p>
          <a:p>
            <a:r>
              <a:rPr lang="th-TH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2"/>
              </a:rPr>
              <a:t>โทร.53659</a:t>
            </a:r>
            <a:r>
              <a:rPr lang="th-TH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089-0354807 ห้องนายทหารปฏิบัติการ อาคาร บก.ยศ.</a:t>
            </a: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ทร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.ชั้น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454609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1CF8-B388-482D-A793-290B88CBA005}" type="datetime1">
              <a:rPr lang="th-TH" smtClean="0"/>
              <a:t>18/05/61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42CB-13F9-4965-8712-C214A4DE721A}" type="slidenum">
              <a:rPr lang="th-TH" smtClean="0"/>
              <a:pPr/>
              <a:t>7</a:t>
            </a:fld>
            <a:endParaRPr lang="th-TH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162031" y="476672"/>
            <a:ext cx="8634144" cy="206210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 </a:t>
            </a:r>
            <a:r>
              <a:rPr lang="en-US" sz="3200" b="1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lang="th-TH" sz="3200" b="1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เป็นหมวดที่สรุปผลการดำเนินงานในภาพรวมของส่วนราชการ  </a:t>
            </a:r>
          </a:p>
          <a:p>
            <a:pPr algn="ctr"/>
            <a:r>
              <a:rPr lang="th-TH" sz="3200" b="1" dirty="0">
                <a:solidFill>
                  <a:srgbClr val="FFC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เป็นการประเมินผลการดำเนินการและการปรับปรุงในด้านที่สำคัญทุกด้าน</a:t>
            </a:r>
          </a:p>
          <a:p>
            <a:pPr algn="ctr"/>
            <a:r>
              <a:rPr lang="th-TH" sz="3200" b="1" dirty="0">
                <a:solidFill>
                  <a:srgbClr val="FFC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 </a:t>
            </a:r>
          </a:p>
          <a:p>
            <a:pPr algn="ctr"/>
            <a:r>
              <a:rPr lang="th-TH" sz="3200" b="1" dirty="0">
                <a:solidFill>
                  <a:schemeClr val="tx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(มี 18 คำถาม)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DC3E98E-01A7-405B-9F46-0B7EBF9AC91E}"/>
              </a:ext>
            </a:extLst>
          </p:cNvPr>
          <p:cNvSpPr txBox="1"/>
          <p:nvPr/>
        </p:nvSpPr>
        <p:spPr>
          <a:xfrm>
            <a:off x="1655329" y="2878619"/>
            <a:ext cx="1356794" cy="366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</a:t>
            </a:r>
          </a:p>
          <a:p>
            <a:pPr algn="ctr"/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การให้ความ</a:t>
            </a:r>
          </a:p>
          <a:p>
            <a:pPr algn="ctr"/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สำคัญผู้รับบริการและผู้มีส่วนได้ส่วนเสีย</a:t>
            </a:r>
          </a:p>
          <a:p>
            <a:pPr algn="ctr"/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(มี 2 คำถาม)</a:t>
            </a:r>
          </a:p>
          <a:p>
            <a:pPr algn="ctr"/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3 -4</a:t>
            </a:r>
          </a:p>
          <a:p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มว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.3 (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ฝว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ก.ฯ)</a:t>
            </a:r>
          </a:p>
          <a:p>
            <a:r>
              <a:rPr lang="th-TH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A56727E-39DC-4033-8390-22A62C86CDAE}"/>
              </a:ext>
            </a:extLst>
          </p:cNvPr>
          <p:cNvSpPr txBox="1"/>
          <p:nvPr/>
        </p:nvSpPr>
        <p:spPr>
          <a:xfrm>
            <a:off x="250826" y="2877083"/>
            <a:ext cx="1296837" cy="36009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ด้านประสิทธิผลและการบรรลุพันธกิจ</a:t>
            </a:r>
          </a:p>
          <a:p>
            <a:pPr algn="ctr"/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(มี 4 คำถาม)</a:t>
            </a:r>
          </a:p>
          <a:p>
            <a:pPr algn="ctr"/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1 - 2</a:t>
            </a:r>
          </a:p>
          <a:p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มว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 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กศษ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.ฯ)</a:t>
            </a:r>
          </a:p>
          <a:p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มว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.1 (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กศษ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.ฯ)</a:t>
            </a:r>
          </a:p>
          <a:p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มว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.2 (ศยร.ฯ)</a:t>
            </a:r>
          </a:p>
          <a:p>
            <a:endParaRPr lang="th-TH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3059140" y="2877083"/>
            <a:ext cx="1404576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(มี 4 คำถาม)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5 - 8</a:t>
            </a:r>
          </a:p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มว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กธ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ก.ฯ)</a:t>
            </a:r>
          </a:p>
          <a:p>
            <a:pPr algn="ctr"/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184B43B-410E-497F-849D-104C4183D8DB}"/>
              </a:ext>
            </a:extLst>
          </p:cNvPr>
          <p:cNvSpPr txBox="1"/>
          <p:nvPr/>
        </p:nvSpPr>
        <p:spPr>
          <a:xfrm>
            <a:off x="4617608" y="2877083"/>
            <a:ext cx="1366654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</a:t>
            </a:r>
          </a:p>
          <a:p>
            <a:pPr algn="ctr"/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การนำองค์การและการกำกับดูแลส่วนราชการ</a:t>
            </a:r>
          </a:p>
          <a:p>
            <a:pPr algn="ctr"/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(มี 5 คำถาม)</a:t>
            </a:r>
          </a:p>
          <a:p>
            <a:pPr algn="ctr"/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9 -12</a:t>
            </a:r>
          </a:p>
          <a:p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มว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.1 (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กศษ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.ฯ)</a:t>
            </a:r>
          </a:p>
          <a:p>
            <a:pPr algn="ctr"/>
            <a:endParaRPr lang="th-TH" sz="24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69FB9F3-1CBA-49A2-9E00-10FEA5D4F6DE}"/>
              </a:ext>
            </a:extLst>
          </p:cNvPr>
          <p:cNvSpPr txBox="1"/>
          <p:nvPr/>
        </p:nvSpPr>
        <p:spPr>
          <a:xfrm>
            <a:off x="7572038" y="2877083"/>
            <a:ext cx="1464458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</a:t>
            </a: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การประสิทธิผลของกระบวนการและการจัดการห่วงโซ่อุปทาน</a:t>
            </a: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(มี 3 ข้อ)</a:t>
            </a: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16 – 18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มว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.6 (</a:t>
            </a:r>
            <a:r>
              <a:rPr lang="th-TH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ภ.ฯ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5F0353-78FB-4B46-B644-483EBB1ADB77}"/>
              </a:ext>
            </a:extLst>
          </p:cNvPr>
          <p:cNvSpPr txBox="1"/>
          <p:nvPr/>
        </p:nvSpPr>
        <p:spPr>
          <a:xfrm>
            <a:off x="6108494" y="2877083"/>
            <a:ext cx="1356793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ด้านงบประมาณ การเงินและการเติบโต</a:t>
            </a:r>
          </a:p>
          <a:p>
            <a:pPr algn="ctr"/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(มี 2 ข้อ)</a:t>
            </a:r>
          </a:p>
          <a:p>
            <a:pPr algn="ctr"/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14 – 15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มว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.1 (</a:t>
            </a:r>
            <a:r>
              <a:rPr lang="th-TH" sz="2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กศษ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.ฯ)</a:t>
            </a:r>
          </a:p>
          <a:p>
            <a:endParaRPr lang="th-TH" sz="24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390152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856" y="1412776"/>
            <a:ext cx="8589640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j-ea"/>
              <a:cs typeface="DilleniaUPC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199" y="1414849"/>
            <a:ext cx="8712968" cy="2418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ผลการประเมินตนเอง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ของหมวด </a:t>
            </a:r>
            <a:r>
              <a:rPr kumimoji="0" lang="en-US" sz="7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endParaRPr kumimoji="0" lang="th-TH" sz="7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/>
              <a:cs typeface="TH SarabunPSK" panose="020B0500040200020003" pitchFamily="34" charset="-34"/>
            </a:endParaRPr>
          </a:p>
        </p:txBody>
      </p:sp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FB1F933-5859-4D07-8C5E-07FDE592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7BBA-B857-420C-98BF-AA6BB0A1D5AD}" type="datetime1">
              <a:rPr lang="th-TH" smtClean="0"/>
              <a:t>18/05/61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F75850D-D8CD-48D5-B2EB-7BB81F72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C99F230E-1DF4-4C4C-9C91-02149C66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542CB-13F9-4965-8712-C214A4DE721A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498970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1680AC5-F4BF-48AB-BBC8-E758D0F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71CF8-B388-482D-A793-290B88CBA005}" type="datetime1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18/05/61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549DC1-CB30-4126-A713-9DE9751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t>น.อ.หญิง ชมภู  พัฒนพงษ์ นปก.ฯ ช่วย สน.เสธ.ยศ.ทร. โทร. 53659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AE5ACDF-2163-4BF3-9CBE-6B37CBA0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42CB-13F9-4965-8712-C214A4DE721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DilleniaUPC" panose="02020603050405020304" pitchFamily="18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4D4C465-8A95-4F44-A0E4-220B5AF6042A}"/>
              </a:ext>
            </a:extLst>
          </p:cNvPr>
          <p:cNvSpPr/>
          <p:nvPr/>
        </p:nvSpPr>
        <p:spPr>
          <a:xfrm>
            <a:off x="162031" y="476672"/>
            <a:ext cx="8634144" cy="206210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 </a:t>
            </a: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เป็นหมวดที่สรุปผลการดำเนินงานในภาพรวมของส่วนราชการ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เป็นการประเมินผลการดำเนินการและการปรับปรุงในด้านที่สำคัญทุกด้าน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18 คำถาม)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DC3E98E-01A7-405B-9F46-0B7EBF9AC91E}"/>
              </a:ext>
            </a:extLst>
          </p:cNvPr>
          <p:cNvSpPr txBox="1"/>
          <p:nvPr/>
        </p:nvSpPr>
        <p:spPr>
          <a:xfrm>
            <a:off x="1655329" y="2878619"/>
            <a:ext cx="1356794" cy="366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การให้ความ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สำคัญผู้รับบริการและผู้มีส่วนได้ส่วนเสีย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3 -4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.3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ฝว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A56727E-39DC-4033-8390-22A62C86CDAE}"/>
              </a:ext>
            </a:extLst>
          </p:cNvPr>
          <p:cNvSpPr txBox="1"/>
          <p:nvPr/>
        </p:nvSpPr>
        <p:spPr>
          <a:xfrm>
            <a:off x="250826" y="2877083"/>
            <a:ext cx="1296837" cy="3600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ด้านประสิทธิผลและการบรรลุพันธกิจ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1 - 2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.2 (ศยร.ฯ)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388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55EDA9-B156-44A4-9B5A-7041259ACBF4}"/>
              </a:ext>
            </a:extLst>
          </p:cNvPr>
          <p:cNvSpPr txBox="1"/>
          <p:nvPr/>
        </p:nvSpPr>
        <p:spPr>
          <a:xfrm>
            <a:off x="3059140" y="2877083"/>
            <a:ext cx="1404576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4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5 - 8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กธ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184B43B-410E-497F-849D-104C4183D8DB}"/>
              </a:ext>
            </a:extLst>
          </p:cNvPr>
          <p:cNvSpPr txBox="1"/>
          <p:nvPr/>
        </p:nvSpPr>
        <p:spPr>
          <a:xfrm>
            <a:off x="4617608" y="2877083"/>
            <a:ext cx="1366654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การนำองค์การและการกำกับดูแลส่วนราชการ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5 คำถาม)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9 -12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69FB9F3-1CBA-49A2-9E00-10FEA5D4F6DE}"/>
              </a:ext>
            </a:extLst>
          </p:cNvPr>
          <p:cNvSpPr txBox="1"/>
          <p:nvPr/>
        </p:nvSpPr>
        <p:spPr>
          <a:xfrm>
            <a:off x="7572038" y="2877083"/>
            <a:ext cx="1464458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การประสิทธิผลของกระบวนการและการจัดการห่วงโซ่อุปทาน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3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16 –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.6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กป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ภ.ฯ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5F0353-78FB-4B46-B644-483EBB1ADB77}"/>
              </a:ext>
            </a:extLst>
          </p:cNvPr>
          <p:cNvSpPr txBox="1"/>
          <p:nvPr/>
        </p:nvSpPr>
        <p:spPr>
          <a:xfrm>
            <a:off x="6108494" y="2877083"/>
            <a:ext cx="1356793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ด้านงบประมาณ การเงินและการเติบโต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(มี 2 ข้อ)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14 –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มว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(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กศษ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.ฯ)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6617323"/>
      </p:ext>
    </p:extLst>
  </p:cSld>
  <p:clrMapOvr>
    <a:masterClrMapping/>
  </p:clrMapOvr>
  <p:transition spd="med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tr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2412</TotalTime>
  <Words>5242</Words>
  <Application>Microsoft Office PowerPoint</Application>
  <PresentationFormat>นำเสนอทางหน้าจอ (4:3)</PresentationFormat>
  <Paragraphs>850</Paragraphs>
  <Slides>67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15</vt:i4>
      </vt:variant>
      <vt:variant>
        <vt:lpstr>ธีม</vt:lpstr>
      </vt:variant>
      <vt:variant>
        <vt:i4>6</vt:i4>
      </vt:variant>
      <vt:variant>
        <vt:lpstr>ชื่อเรื่องสไลด์</vt:lpstr>
      </vt:variant>
      <vt:variant>
        <vt:i4>67</vt:i4>
      </vt:variant>
    </vt:vector>
  </HeadingPairs>
  <TitlesOfParts>
    <vt:vector size="88" baseType="lpstr">
      <vt:lpstr>Angsana New</vt:lpstr>
      <vt:lpstr>Arial</vt:lpstr>
      <vt:lpstr>Calibri</vt:lpstr>
      <vt:lpstr>Century Gothic</vt:lpstr>
      <vt:lpstr>Consolas</vt:lpstr>
      <vt:lpstr>Corbel</vt:lpstr>
      <vt:lpstr>Cordia New</vt:lpstr>
      <vt:lpstr>DilleniaUPC</vt:lpstr>
      <vt:lpstr>Tahoma</vt:lpstr>
      <vt:lpstr>TH SarabunPSK</vt:lpstr>
      <vt:lpstr>Times New Roman</vt:lpstr>
      <vt:lpstr>Verdana</vt:lpstr>
      <vt:lpstr>Wingdings</vt:lpstr>
      <vt:lpstr>Wingdings 2</vt:lpstr>
      <vt:lpstr>Wingdings 3</vt:lpstr>
      <vt:lpstr>Verve</vt:lpstr>
      <vt:lpstr>1_ชุดรูปแบบของ Office</vt:lpstr>
      <vt:lpstr>Office Theme</vt:lpstr>
      <vt:lpstr>5_Office Theme</vt:lpstr>
      <vt:lpstr>1_Office Theme</vt:lpstr>
      <vt:lpstr>Metro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ภาพรวมลักษณะสำคัญขององค์กร (Organization Profile)  </vt:lpstr>
      <vt:lpstr> Ex: (7)  การจัดการห่วงโซ่อุปทาน  </vt:lpstr>
      <vt:lpstr>งานนำเสนอ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Ffo_Pithangkoon</dc:creator>
  <cp:lastModifiedBy>Win10x64_Bit</cp:lastModifiedBy>
  <cp:revision>294</cp:revision>
  <cp:lastPrinted>2018-05-18T01:39:15Z</cp:lastPrinted>
  <dcterms:created xsi:type="dcterms:W3CDTF">2017-01-05T06:43:29Z</dcterms:created>
  <dcterms:modified xsi:type="dcterms:W3CDTF">2018-05-18T08:41:48Z</dcterms:modified>
</cp:coreProperties>
</file>